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7"/>
  </p:notesMasterIdLst>
  <p:sldIdLst>
    <p:sldId id="421" r:id="rId2"/>
    <p:sldId id="509" r:id="rId3"/>
    <p:sldId id="503" r:id="rId4"/>
    <p:sldId id="504" r:id="rId5"/>
    <p:sldId id="505" r:id="rId6"/>
    <p:sldId id="510" r:id="rId7"/>
    <p:sldId id="506" r:id="rId8"/>
    <p:sldId id="507" r:id="rId9"/>
    <p:sldId id="470" r:id="rId10"/>
    <p:sldId id="511" r:id="rId11"/>
    <p:sldId id="512" r:id="rId12"/>
    <p:sldId id="513" r:id="rId13"/>
    <p:sldId id="471" r:id="rId14"/>
    <p:sldId id="514" r:id="rId15"/>
    <p:sldId id="515" r:id="rId16"/>
    <p:sldId id="516" r:id="rId17"/>
    <p:sldId id="502" r:id="rId18"/>
    <p:sldId id="392" r:id="rId19"/>
    <p:sldId id="399" r:id="rId20"/>
    <p:sldId id="497" r:id="rId21"/>
    <p:sldId id="400" r:id="rId22"/>
    <p:sldId id="498" r:id="rId23"/>
    <p:sldId id="401" r:id="rId24"/>
    <p:sldId id="403" r:id="rId25"/>
    <p:sldId id="424" r:id="rId26"/>
    <p:sldId id="397" r:id="rId27"/>
    <p:sldId id="425" r:id="rId28"/>
    <p:sldId id="411" r:id="rId29"/>
    <p:sldId id="499" r:id="rId30"/>
    <p:sldId id="418" r:id="rId31"/>
    <p:sldId id="394" r:id="rId32"/>
    <p:sldId id="500" r:id="rId33"/>
    <p:sldId id="427" r:id="rId34"/>
    <p:sldId id="428" r:id="rId35"/>
    <p:sldId id="430" r:id="rId36"/>
    <p:sldId id="433" r:id="rId37"/>
    <p:sldId id="434" r:id="rId38"/>
    <p:sldId id="435" r:id="rId39"/>
    <p:sldId id="439" r:id="rId40"/>
    <p:sldId id="442" r:id="rId41"/>
    <p:sldId id="443" r:id="rId42"/>
    <p:sldId id="444" r:id="rId43"/>
    <p:sldId id="445" r:id="rId44"/>
    <p:sldId id="461" r:id="rId45"/>
    <p:sldId id="446" r:id="rId46"/>
    <p:sldId id="501" r:id="rId47"/>
    <p:sldId id="447" r:id="rId48"/>
    <p:sldId id="517" r:id="rId49"/>
    <p:sldId id="452" r:id="rId50"/>
    <p:sldId id="462" r:id="rId51"/>
    <p:sldId id="453" r:id="rId52"/>
    <p:sldId id="457" r:id="rId53"/>
    <p:sldId id="463" r:id="rId54"/>
    <p:sldId id="458" r:id="rId55"/>
    <p:sldId id="459" r:id="rId56"/>
    <p:sldId id="464" r:id="rId57"/>
    <p:sldId id="466" r:id="rId58"/>
    <p:sldId id="467" r:id="rId59"/>
    <p:sldId id="468" r:id="rId60"/>
    <p:sldId id="469" r:id="rId61"/>
    <p:sldId id="472" r:id="rId62"/>
    <p:sldId id="473" r:id="rId63"/>
    <p:sldId id="474" r:id="rId64"/>
    <p:sldId id="475" r:id="rId65"/>
    <p:sldId id="476" r:id="rId66"/>
    <p:sldId id="477" r:id="rId67"/>
    <p:sldId id="478" r:id="rId68"/>
    <p:sldId id="479" r:id="rId69"/>
    <p:sldId id="480" r:id="rId70"/>
    <p:sldId id="481" r:id="rId71"/>
    <p:sldId id="482" r:id="rId72"/>
    <p:sldId id="483" r:id="rId73"/>
    <p:sldId id="484" r:id="rId74"/>
    <p:sldId id="485" r:id="rId75"/>
    <p:sldId id="486" r:id="rId76"/>
    <p:sldId id="487" r:id="rId77"/>
    <p:sldId id="488" r:id="rId78"/>
    <p:sldId id="489" r:id="rId79"/>
    <p:sldId id="490" r:id="rId80"/>
    <p:sldId id="491" r:id="rId81"/>
    <p:sldId id="492" r:id="rId82"/>
    <p:sldId id="493" r:id="rId83"/>
    <p:sldId id="494" r:id="rId84"/>
    <p:sldId id="495" r:id="rId85"/>
    <p:sldId id="496" r:id="rId8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4" autoAdjust="0"/>
    <p:restoredTop sz="69272" autoAdjust="0"/>
  </p:normalViewPr>
  <p:slideViewPr>
    <p:cSldViewPr>
      <p:cViewPr>
        <p:scale>
          <a:sx n="66" d="100"/>
          <a:sy n="66" d="100"/>
        </p:scale>
        <p:origin x="-1350" y="-7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3067" y="-9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Arial" charset="0"/>
              </a:defRPr>
            </a:lvl1pPr>
          </a:lstStyle>
          <a:p>
            <a:pPr>
              <a:defRPr/>
            </a:pPr>
            <a:endParaRPr lang="zh-CN" altLang="zh-CN"/>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fld id="{37C8B409-6C0E-45F4-9AEB-F5CC6EC79D5C}" type="datetimeFigureOut">
              <a:rPr lang="en-US" altLang="zh-CN"/>
              <a:pPr>
                <a:defRPr/>
              </a:pPr>
              <a:t>1/7/2017</a:t>
            </a:fld>
            <a:endParaRPr lang="en-US" altLang="zh-CN"/>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Arial" charset="0"/>
              </a:defRPr>
            </a:lvl1pPr>
          </a:lstStyle>
          <a:p>
            <a:pPr>
              <a:defRPr/>
            </a:pPr>
            <a:endParaRPr lang="zh-CN" altLang="zh-CN"/>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Arial" charset="0"/>
              </a:defRPr>
            </a:lvl1pPr>
          </a:lstStyle>
          <a:p>
            <a:pPr>
              <a:defRPr/>
            </a:pPr>
            <a:fld id="{7C62F7CE-6812-436E-8B3B-6FA9A16EE9F6}" type="slidenum">
              <a:rPr lang="en-US" altLang="zh-CN"/>
              <a:pPr>
                <a:defRPr/>
              </a:pPr>
              <a:t>‹#›</a:t>
            </a:fld>
            <a:endParaRPr lang="en-US" altLang="zh-CN"/>
          </a:p>
        </p:txBody>
      </p:sp>
    </p:spTree>
    <p:extLst>
      <p:ext uri="{BB962C8B-B14F-4D97-AF65-F5344CB8AC3E}">
        <p14:creationId xmlns:p14="http://schemas.microsoft.com/office/powerpoint/2010/main" val="3774621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4CA64B-B46E-4865-B919-1B0E1769FD55}" type="slidenum">
              <a:rPr lang="en-US" altLang="zh-CN" sz="1300" smtClean="0">
                <a:latin typeface="Arial" charset="0"/>
              </a:rPr>
              <a:pPr eaLnBrk="1" hangingPunct="1">
                <a:spcBef>
                  <a:spcPct val="0"/>
                </a:spcBef>
              </a:pPr>
              <a:t>1</a:t>
            </a:fld>
            <a:endParaRPr lang="en-US" altLang="zh-CN" sz="130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1ECB7C9-9FFD-4CB4-BB1A-7E228246331A}" type="slidenum">
              <a:rPr lang="en-US" altLang="zh-CN" sz="1300" smtClean="0">
                <a:latin typeface="Arial" charset="0"/>
              </a:rPr>
              <a:pPr eaLnBrk="1" hangingPunct="1">
                <a:spcBef>
                  <a:spcPct val="0"/>
                </a:spcBef>
              </a:pPr>
              <a:t>24</a:t>
            </a:fld>
            <a:endParaRPr lang="en-US" altLang="zh-CN" sz="130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8F518B5-C815-4BEC-BEC1-44E8AEC48844}" type="slidenum">
              <a:rPr lang="en-US" altLang="zh-CN" sz="1300" smtClean="0">
                <a:latin typeface="Arial" charset="0"/>
              </a:rPr>
              <a:pPr eaLnBrk="1" hangingPunct="1">
                <a:spcBef>
                  <a:spcPct val="0"/>
                </a:spcBef>
              </a:pPr>
              <a:t>25</a:t>
            </a:fld>
            <a:endParaRPr lang="en-US" altLang="zh-CN" sz="130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AD57088-7F2B-4EE4-B6A2-F3052B54AA6D}" type="slidenum">
              <a:rPr lang="en-US" altLang="zh-CN" sz="1300" smtClean="0">
                <a:latin typeface="Arial" charset="0"/>
              </a:rPr>
              <a:pPr eaLnBrk="1" hangingPunct="1">
                <a:spcBef>
                  <a:spcPct val="0"/>
                </a:spcBef>
              </a:pPr>
              <a:t>26</a:t>
            </a:fld>
            <a:endParaRPr lang="en-US" altLang="zh-CN" sz="130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DBF0B63-61DF-4787-8803-87655A47F01B}" type="slidenum">
              <a:rPr lang="en-US" altLang="zh-CN" sz="1300" smtClean="0">
                <a:latin typeface="Arial" charset="0"/>
              </a:rPr>
              <a:pPr eaLnBrk="1" hangingPunct="1">
                <a:spcBef>
                  <a:spcPct val="0"/>
                </a:spcBef>
              </a:pPr>
              <a:t>27</a:t>
            </a:fld>
            <a:endParaRPr lang="en-US" altLang="zh-CN" sz="130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9B1F89-9343-4FAB-A2B1-D8AB72FF88AE}" type="slidenum">
              <a:rPr lang="en-US" altLang="zh-CN" sz="1300" smtClean="0">
                <a:latin typeface="Arial" charset="0"/>
              </a:rPr>
              <a:pPr eaLnBrk="1" hangingPunct="1">
                <a:spcBef>
                  <a:spcPct val="0"/>
                </a:spcBef>
              </a:pPr>
              <a:t>28</a:t>
            </a:fld>
            <a:endParaRPr lang="en-US" altLang="zh-CN" sz="130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A166E97-7411-47EC-A8B4-8A845279706E}" type="slidenum">
              <a:rPr lang="en-US" altLang="zh-CN" sz="1300" smtClean="0">
                <a:latin typeface="Arial" charset="0"/>
              </a:rPr>
              <a:pPr eaLnBrk="1" hangingPunct="1">
                <a:spcBef>
                  <a:spcPct val="0"/>
                </a:spcBef>
              </a:pPr>
              <a:t>29</a:t>
            </a:fld>
            <a:endParaRPr lang="en-US" altLang="zh-CN" sz="130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A97C2B3-617D-416C-A54F-24986294485D}" type="slidenum">
              <a:rPr lang="en-US" altLang="zh-CN" sz="1300" smtClean="0">
                <a:latin typeface="Arial" charset="0"/>
              </a:rPr>
              <a:pPr eaLnBrk="1" hangingPunct="1">
                <a:spcBef>
                  <a:spcPct val="0"/>
                </a:spcBef>
              </a:pPr>
              <a:t>30</a:t>
            </a:fld>
            <a:endParaRPr lang="en-US" altLang="zh-CN" sz="130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6CE8135-BEB4-4C26-8394-402751C67FCA}" type="slidenum">
              <a:rPr lang="en-US" altLang="zh-CN" sz="1300" smtClean="0">
                <a:latin typeface="Arial" charset="0"/>
              </a:rPr>
              <a:pPr eaLnBrk="1" hangingPunct="1">
                <a:spcBef>
                  <a:spcPct val="0"/>
                </a:spcBef>
              </a:pPr>
              <a:t>31</a:t>
            </a:fld>
            <a:endParaRPr lang="en-US" altLang="zh-CN" sz="130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E6D0D0-1A47-4149-845C-5AC82873F123}" type="slidenum">
              <a:rPr lang="en-US" altLang="zh-CN" sz="1300" smtClean="0">
                <a:latin typeface="Arial" charset="0"/>
              </a:rPr>
              <a:pPr eaLnBrk="1" hangingPunct="1">
                <a:spcBef>
                  <a:spcPct val="0"/>
                </a:spcBef>
              </a:pPr>
              <a:t>33</a:t>
            </a:fld>
            <a:endParaRPr lang="en-US" altLang="zh-CN" sz="130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A8923B2-ABFA-496E-930C-E756AA186C03}" type="slidenum">
              <a:rPr lang="en-US" altLang="zh-CN" sz="1300" smtClean="0">
                <a:latin typeface="Arial" charset="0"/>
              </a:rPr>
              <a:pPr eaLnBrk="1" hangingPunct="1">
                <a:spcBef>
                  <a:spcPct val="0"/>
                </a:spcBef>
              </a:pPr>
              <a:t>34</a:t>
            </a:fld>
            <a:endParaRPr lang="en-US" altLang="zh-CN" sz="13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4CA64B-B46E-4865-B919-1B0E1769FD55}" type="slidenum">
              <a:rPr lang="en-US" altLang="zh-CN" sz="1300" smtClean="0">
                <a:latin typeface="Arial" charset="0"/>
              </a:rPr>
              <a:pPr eaLnBrk="1" hangingPunct="1">
                <a:spcBef>
                  <a:spcPct val="0"/>
                </a:spcBef>
              </a:pPr>
              <a:t>2</a:t>
            </a:fld>
            <a:endParaRPr lang="en-US" altLang="zh-CN" sz="130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5DA0CDF-1FBA-45AD-8A15-AD2566D5547F}" type="slidenum">
              <a:rPr lang="en-US" altLang="zh-CN" sz="1300" smtClean="0">
                <a:latin typeface="Arial" charset="0"/>
              </a:rPr>
              <a:pPr eaLnBrk="1" hangingPunct="1">
                <a:spcBef>
                  <a:spcPct val="0"/>
                </a:spcBef>
              </a:pPr>
              <a:t>35</a:t>
            </a:fld>
            <a:endParaRPr lang="en-US" altLang="zh-CN" sz="130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7A99C4D-687C-4904-83C8-73D0C31284F6}" type="slidenum">
              <a:rPr lang="en-US" altLang="zh-CN" sz="1300" smtClean="0">
                <a:latin typeface="Arial" charset="0"/>
              </a:rPr>
              <a:pPr eaLnBrk="1" hangingPunct="1">
                <a:spcBef>
                  <a:spcPct val="0"/>
                </a:spcBef>
              </a:pPr>
              <a:t>36</a:t>
            </a:fld>
            <a:endParaRPr lang="en-US" altLang="zh-CN" sz="130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C2848A1-93DE-41CB-A60D-379B3D464CC7}" type="slidenum">
              <a:rPr lang="en-US" altLang="zh-CN" sz="1300" smtClean="0">
                <a:latin typeface="Arial" charset="0"/>
              </a:rPr>
              <a:pPr eaLnBrk="1" hangingPunct="1">
                <a:spcBef>
                  <a:spcPct val="0"/>
                </a:spcBef>
              </a:pPr>
              <a:t>37</a:t>
            </a:fld>
            <a:endParaRPr lang="en-US" altLang="zh-CN" sz="130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82C4817-E2F0-4311-B1B0-F94D41543792}" type="slidenum">
              <a:rPr lang="en-US" altLang="zh-CN" sz="1300" smtClean="0">
                <a:latin typeface="Arial" charset="0"/>
              </a:rPr>
              <a:pPr eaLnBrk="1" hangingPunct="1">
                <a:spcBef>
                  <a:spcPct val="0"/>
                </a:spcBef>
              </a:pPr>
              <a:t>38</a:t>
            </a:fld>
            <a:endParaRPr lang="en-US" altLang="zh-CN" sz="130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6B6B2CD-92BD-4BF3-B403-60421531F385}" type="slidenum">
              <a:rPr lang="en-US" altLang="zh-CN" sz="1300" smtClean="0">
                <a:latin typeface="Arial" charset="0"/>
              </a:rPr>
              <a:pPr eaLnBrk="1" hangingPunct="1">
                <a:spcBef>
                  <a:spcPct val="0"/>
                </a:spcBef>
              </a:pPr>
              <a:t>39</a:t>
            </a:fld>
            <a:endParaRPr lang="en-US" altLang="zh-CN" sz="130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8E824C5-8C20-4353-B61C-EBEF098C11C1}" type="slidenum">
              <a:rPr lang="en-US" altLang="zh-CN" sz="1300" smtClean="0">
                <a:latin typeface="Arial" charset="0"/>
              </a:rPr>
              <a:pPr eaLnBrk="1" hangingPunct="1">
                <a:spcBef>
                  <a:spcPct val="0"/>
                </a:spcBef>
              </a:pPr>
              <a:t>40</a:t>
            </a:fld>
            <a:endParaRPr lang="en-US" altLang="zh-CN" sz="130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F701D91-5A8F-4B5A-AB61-944B8896E710}" type="slidenum">
              <a:rPr lang="en-US" altLang="zh-CN" sz="1300" smtClean="0">
                <a:latin typeface="Arial" charset="0"/>
              </a:rPr>
              <a:pPr eaLnBrk="1" hangingPunct="1">
                <a:spcBef>
                  <a:spcPct val="0"/>
                </a:spcBef>
              </a:pPr>
              <a:t>41</a:t>
            </a:fld>
            <a:endParaRPr lang="en-US" altLang="zh-CN" sz="130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41675FB-84BE-40F7-9F51-550697416CDC}" type="slidenum">
              <a:rPr lang="en-US" altLang="zh-CN" sz="1300" smtClean="0">
                <a:latin typeface="Arial" charset="0"/>
              </a:rPr>
              <a:pPr eaLnBrk="1" hangingPunct="1">
                <a:spcBef>
                  <a:spcPct val="0"/>
                </a:spcBef>
              </a:pPr>
              <a:t>42</a:t>
            </a:fld>
            <a:endParaRPr lang="en-US" altLang="zh-CN" sz="130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7376E3-1F33-4763-A75B-F14F81C44CD7}" type="slidenum">
              <a:rPr lang="en-US" altLang="zh-CN" sz="1300" smtClean="0">
                <a:latin typeface="Arial" charset="0"/>
              </a:rPr>
              <a:pPr eaLnBrk="1" hangingPunct="1">
                <a:spcBef>
                  <a:spcPct val="0"/>
                </a:spcBef>
              </a:pPr>
              <a:t>43</a:t>
            </a:fld>
            <a:endParaRPr lang="en-US" altLang="zh-CN" sz="130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AB0FF9F-1466-4EB3-B6B1-13F104B339D8}" type="slidenum">
              <a:rPr lang="en-US" altLang="en-US" sz="1300" smtClean="0">
                <a:latin typeface="Arial" charset="0"/>
                <a:ea typeface="ＭＳ Ｐゴシック" pitchFamily="34" charset="-128"/>
              </a:rPr>
              <a:pPr eaLnBrk="1" hangingPunct="1">
                <a:spcBef>
                  <a:spcPct val="0"/>
                </a:spcBef>
              </a:pPr>
              <a:t>72</a:t>
            </a:fld>
            <a:endParaRPr lang="en-US" altLang="en-US" sz="1300"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4CA64B-B46E-4865-B919-1B0E1769FD55}" type="slidenum">
              <a:rPr lang="en-US" altLang="zh-CN" sz="1300" smtClean="0">
                <a:latin typeface="Arial" charset="0"/>
              </a:rPr>
              <a:pPr eaLnBrk="1" hangingPunct="1">
                <a:spcBef>
                  <a:spcPct val="0"/>
                </a:spcBef>
              </a:pPr>
              <a:t>17</a:t>
            </a:fld>
            <a:endParaRPr lang="en-US" altLang="zh-CN" sz="130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A1DCC49-FE34-4882-9AA4-B3D0A1576962}" type="slidenum">
              <a:rPr lang="en-US" altLang="en-US" sz="1300" smtClean="0">
                <a:latin typeface="Arial" charset="0"/>
                <a:ea typeface="ＭＳ Ｐゴシック" pitchFamily="34" charset="-128"/>
              </a:rPr>
              <a:pPr eaLnBrk="1" hangingPunct="1">
                <a:spcBef>
                  <a:spcPct val="0"/>
                </a:spcBef>
              </a:pPr>
              <a:t>73</a:t>
            </a:fld>
            <a:endParaRPr lang="en-US" altLang="en-US" sz="1300" smtClean="0">
              <a:latin typeface="Arial"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40DEC31-017F-4D8A-ACC6-B2FAE6FF2928}" type="slidenum">
              <a:rPr lang="en-US" altLang="en-US" sz="1300" smtClean="0">
                <a:latin typeface="Arial" charset="0"/>
                <a:ea typeface="ＭＳ Ｐゴシック" pitchFamily="34" charset="-128"/>
              </a:rPr>
              <a:pPr eaLnBrk="1" hangingPunct="1">
                <a:spcBef>
                  <a:spcPct val="0"/>
                </a:spcBef>
              </a:pPr>
              <a:t>74</a:t>
            </a:fld>
            <a:endParaRPr lang="en-US" altLang="en-US" sz="1300" smtClean="0">
              <a:latin typeface="Arial"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A442B99-1BAE-4A9E-B2EB-5162BB76BA6D}" type="slidenum">
              <a:rPr lang="en-US" altLang="en-US" sz="1300" smtClean="0">
                <a:latin typeface="Arial" charset="0"/>
                <a:ea typeface="ＭＳ Ｐゴシック" pitchFamily="34" charset="-128"/>
              </a:rPr>
              <a:pPr eaLnBrk="1" hangingPunct="1">
                <a:spcBef>
                  <a:spcPct val="0"/>
                </a:spcBef>
              </a:pPr>
              <a:t>75</a:t>
            </a:fld>
            <a:endParaRPr lang="en-US" altLang="en-US" sz="1300" smtClean="0">
              <a:latin typeface="Arial"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96099E-E39F-4123-8A3C-EC6E511547C7}" type="slidenum">
              <a:rPr lang="en-US" altLang="en-US" sz="1300" smtClean="0">
                <a:latin typeface="Arial" charset="0"/>
                <a:ea typeface="ＭＳ Ｐゴシック" pitchFamily="34" charset="-128"/>
              </a:rPr>
              <a:pPr eaLnBrk="1" hangingPunct="1">
                <a:spcBef>
                  <a:spcPct val="0"/>
                </a:spcBef>
              </a:pPr>
              <a:t>76</a:t>
            </a:fld>
            <a:endParaRPr lang="en-US" altLang="en-US" sz="1300"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2FF30B-9341-4A48-A19D-AC32A0FEA1FE}" type="slidenum">
              <a:rPr lang="en-US" altLang="zh-CN" sz="1300" smtClean="0">
                <a:latin typeface="Arial" charset="0"/>
              </a:rPr>
              <a:pPr eaLnBrk="1" hangingPunct="1">
                <a:spcBef>
                  <a:spcPct val="0"/>
                </a:spcBef>
              </a:pPr>
              <a:t>18</a:t>
            </a:fld>
            <a:endParaRPr lang="en-US" altLang="zh-CN" sz="130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CCB6C67-D382-4A34-8491-6494B065C6B4}" type="slidenum">
              <a:rPr lang="en-US" altLang="zh-CN" sz="1300" smtClean="0">
                <a:latin typeface="Arial" charset="0"/>
              </a:rPr>
              <a:pPr eaLnBrk="1" hangingPunct="1">
                <a:spcBef>
                  <a:spcPct val="0"/>
                </a:spcBef>
              </a:pPr>
              <a:t>19</a:t>
            </a:fld>
            <a:endParaRPr lang="en-US" altLang="zh-CN" sz="13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73515A-9456-4BF9-8424-0FEA4C45D0F1}" type="slidenum">
              <a:rPr lang="en-US" altLang="zh-CN" sz="1300" smtClean="0">
                <a:latin typeface="Arial" charset="0"/>
              </a:rPr>
              <a:pPr eaLnBrk="1" hangingPunct="1">
                <a:spcBef>
                  <a:spcPct val="0"/>
                </a:spcBef>
              </a:pPr>
              <a:t>20</a:t>
            </a:fld>
            <a:endParaRPr lang="en-US" altLang="zh-CN" sz="130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77EF13E-AAED-4786-80B2-161455EECFE6}" type="slidenum">
              <a:rPr lang="en-US" altLang="zh-CN" sz="1300" smtClean="0">
                <a:latin typeface="Arial" charset="0"/>
              </a:rPr>
              <a:pPr eaLnBrk="1" hangingPunct="1">
                <a:spcBef>
                  <a:spcPct val="0"/>
                </a:spcBef>
              </a:pPr>
              <a:t>21</a:t>
            </a:fld>
            <a:endParaRPr lang="en-US" altLang="zh-CN" sz="130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176BF95-7AF1-40C2-9DD6-57B4DD6F2ECC}" type="slidenum">
              <a:rPr lang="en-US" altLang="zh-CN" sz="1300" smtClean="0">
                <a:latin typeface="Arial" charset="0"/>
              </a:rPr>
              <a:pPr eaLnBrk="1" hangingPunct="1">
                <a:spcBef>
                  <a:spcPct val="0"/>
                </a:spcBef>
              </a:pPr>
              <a:t>22</a:t>
            </a:fld>
            <a:endParaRPr lang="en-US" altLang="zh-CN" sz="130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6F17C2E-BDDA-4B2C-AE8F-8871CE1D7AC5}" type="slidenum">
              <a:rPr lang="en-US" altLang="zh-CN" sz="1300" smtClean="0">
                <a:latin typeface="Arial" charset="0"/>
              </a:rPr>
              <a:pPr eaLnBrk="1" hangingPunct="1">
                <a:spcBef>
                  <a:spcPct val="0"/>
                </a:spcBef>
              </a:pPr>
              <a:t>23</a:t>
            </a:fld>
            <a:endParaRPr lang="en-US" altLang="zh-CN" sz="130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16664743"/>
      </p:ext>
    </p:extLst>
  </p:cSld>
  <p:clrMapOvr>
    <a:masterClrMapping/>
  </p:clrMapOvr>
  <p:transition spd="slow">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264032"/>
      </p:ext>
    </p:extLst>
  </p:cSld>
  <p:clrMapOvr>
    <a:masterClrMapping/>
  </p:clrMapOvr>
  <p:transition spd="slow">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28850" cy="6076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47650"/>
            <a:ext cx="6534150" cy="6076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2512769"/>
      </p:ext>
    </p:extLst>
  </p:cSld>
  <p:clrMapOvr>
    <a:masterClrMapping/>
  </p:clrMapOvr>
  <p:transition spd="slow">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7028078"/>
      </p:ext>
    </p:extLst>
  </p:cSld>
  <p:clrMapOvr>
    <a:masterClrMapping/>
  </p:clrMapOvr>
  <p:transition spd="slow">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00138513"/>
      </p:ext>
    </p:extLst>
  </p:cSld>
  <p:clrMapOvr>
    <a:masterClrMapping/>
  </p:clrMapOvr>
  <p:transition spd="slow">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00200"/>
            <a:ext cx="4381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4381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9931429"/>
      </p:ext>
    </p:extLst>
  </p:cSld>
  <p:clrMapOvr>
    <a:masterClrMapping/>
  </p:clrMapOvr>
  <p:transition spd="slow">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7398259"/>
      </p:ext>
    </p:extLst>
  </p:cSld>
  <p:clrMapOvr>
    <a:masterClrMapping/>
  </p:clrMapOvr>
  <p:transition spd="slow">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5148312"/>
      </p:ext>
    </p:extLst>
  </p:cSld>
  <p:clrMapOvr>
    <a:masterClrMapping/>
  </p:clrMapOvr>
  <p:transition spd="slow">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471792"/>
      </p:ext>
    </p:extLst>
  </p:cSld>
  <p:clrMapOvr>
    <a:masterClrMapping/>
  </p:clrMapOvr>
  <p:transition spd="slow">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9855318"/>
      </p:ext>
    </p:extLst>
  </p:cSld>
  <p:clrMapOvr>
    <a:masterClrMapping/>
  </p:clrMapOvr>
  <p:transition spd="slow">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8936181"/>
      </p:ext>
    </p:extLst>
  </p:cSld>
  <p:clrMapOvr>
    <a:masterClrMapping/>
  </p:clrMapOvr>
  <p:transition spd="slow">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4765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8600" y="1600200"/>
            <a:ext cx="8915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       </a:t>
            </a:r>
          </a:p>
        </p:txBody>
      </p:sp>
      <p:sp>
        <p:nvSpPr>
          <p:cNvPr id="1028" name="Rectangle 7"/>
          <p:cNvSpPr>
            <a:spLocks noChangeArrowheads="1"/>
          </p:cNvSpPr>
          <p:nvPr userDrawn="1"/>
        </p:nvSpPr>
        <p:spPr bwMode="auto">
          <a:xfrm>
            <a:off x="0" y="0"/>
            <a:ext cx="9144000" cy="3810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9" name="Text Box 9"/>
          <p:cNvSpPr txBox="1">
            <a:spLocks noChangeArrowheads="1"/>
          </p:cNvSpPr>
          <p:nvPr userDrawn="1"/>
        </p:nvSpPr>
        <p:spPr bwMode="auto">
          <a:xfrm>
            <a:off x="228600" y="0"/>
            <a:ext cx="716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n-US" b="1" dirty="0" smtClean="0">
                <a:latin typeface="Century Gothic" pitchFamily="34" charset="0"/>
              </a:rPr>
              <a:t>Mobile Application Development</a:t>
            </a:r>
          </a:p>
        </p:txBody>
      </p:sp>
      <p:sp>
        <p:nvSpPr>
          <p:cNvPr id="1030" name="Text Box 10"/>
          <p:cNvSpPr txBox="1">
            <a:spLocks noChangeArrowheads="1"/>
          </p:cNvSpPr>
          <p:nvPr userDrawn="1"/>
        </p:nvSpPr>
        <p:spPr bwMode="auto">
          <a:xfrm>
            <a:off x="6934200" y="0"/>
            <a:ext cx="20701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r>
              <a:rPr lang="en-US" b="1" dirty="0" smtClean="0">
                <a:latin typeface="Century Gothic" pitchFamily="34" charset="0"/>
              </a:rPr>
              <a:t> Spring 2016</a:t>
            </a:r>
          </a:p>
        </p:txBody>
      </p:sp>
      <p:sp>
        <p:nvSpPr>
          <p:cNvPr id="1031" name="Line 11"/>
          <p:cNvSpPr>
            <a:spLocks noChangeShapeType="1"/>
          </p:cNvSpPr>
          <p:nvPr userDrawn="1"/>
        </p:nvSpPr>
        <p:spPr bwMode="auto">
          <a:xfrm>
            <a:off x="0" y="1219200"/>
            <a:ext cx="9144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Rectangle 12"/>
          <p:cNvSpPr>
            <a:spLocks noChangeArrowheads="1"/>
          </p:cNvSpPr>
          <p:nvPr userDrawn="1"/>
        </p:nvSpPr>
        <p:spPr bwMode="auto">
          <a:xfrm>
            <a:off x="0" y="6477000"/>
            <a:ext cx="9144000" cy="3810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33" name="Text Box 13"/>
          <p:cNvSpPr txBox="1">
            <a:spLocks noChangeArrowheads="1"/>
          </p:cNvSpPr>
          <p:nvPr userDrawn="1"/>
        </p:nvSpPr>
        <p:spPr bwMode="auto">
          <a:xfrm>
            <a:off x="228600" y="6491288"/>
            <a:ext cx="8915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n-US" dirty="0" smtClean="0">
                <a:latin typeface="Century Gothic" pitchFamily="34" charset="0"/>
              </a:rPr>
              <a:t>Northeastern University							</a:t>
            </a:r>
            <a:fld id="{228F075A-4193-4936-99CB-5E9091B13396}" type="slidenum">
              <a:rPr lang="en-US" smtClean="0">
                <a:latin typeface="Century Gothic" pitchFamily="34" charset="0"/>
              </a:rPr>
              <a:pPr eaLnBrk="1" hangingPunct="1">
                <a:spcBef>
                  <a:spcPct val="50000"/>
                </a:spcBef>
                <a:defRPr/>
              </a:pPr>
              <a:t>‹#›</a:t>
            </a:fld>
            <a:r>
              <a:rPr lang="en-US" dirty="0" smtClean="0">
                <a:latin typeface="Century Gothic" pitchFamily="34" charset="0"/>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ut/>
  </p:transition>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Century Gothic" pitchFamily="34" charset="0"/>
        </a:defRPr>
      </a:lvl2pPr>
      <a:lvl3pPr algn="l" rtl="0" eaLnBrk="0" fontAlgn="base" hangingPunct="0">
        <a:spcBef>
          <a:spcPct val="0"/>
        </a:spcBef>
        <a:spcAft>
          <a:spcPct val="0"/>
        </a:spcAft>
        <a:defRPr sz="4400" b="1">
          <a:solidFill>
            <a:schemeClr val="tx2"/>
          </a:solidFill>
          <a:latin typeface="Century Gothic" pitchFamily="34" charset="0"/>
        </a:defRPr>
      </a:lvl3pPr>
      <a:lvl4pPr algn="l" rtl="0" eaLnBrk="0" fontAlgn="base" hangingPunct="0">
        <a:spcBef>
          <a:spcPct val="0"/>
        </a:spcBef>
        <a:spcAft>
          <a:spcPct val="0"/>
        </a:spcAft>
        <a:defRPr sz="4400" b="1">
          <a:solidFill>
            <a:schemeClr val="tx2"/>
          </a:solidFill>
          <a:latin typeface="Century Gothic" pitchFamily="34" charset="0"/>
        </a:defRPr>
      </a:lvl4pPr>
      <a:lvl5pPr algn="l" rtl="0" eaLnBrk="0" fontAlgn="base" hangingPunct="0">
        <a:spcBef>
          <a:spcPct val="0"/>
        </a:spcBef>
        <a:spcAft>
          <a:spcPct val="0"/>
        </a:spcAft>
        <a:defRPr sz="4400" b="1">
          <a:solidFill>
            <a:schemeClr val="tx2"/>
          </a:solidFill>
          <a:latin typeface="Century Gothic" pitchFamily="34" charset="0"/>
        </a:defRPr>
      </a:lvl5pPr>
      <a:lvl6pPr marL="457200" algn="l" rtl="0" fontAlgn="base">
        <a:spcBef>
          <a:spcPct val="0"/>
        </a:spcBef>
        <a:spcAft>
          <a:spcPct val="0"/>
        </a:spcAft>
        <a:defRPr sz="4400" b="1">
          <a:solidFill>
            <a:schemeClr val="tx2"/>
          </a:solidFill>
          <a:latin typeface="Century Gothic" pitchFamily="34" charset="0"/>
        </a:defRPr>
      </a:lvl6pPr>
      <a:lvl7pPr marL="914400" algn="l" rtl="0" fontAlgn="base">
        <a:spcBef>
          <a:spcPct val="0"/>
        </a:spcBef>
        <a:spcAft>
          <a:spcPct val="0"/>
        </a:spcAft>
        <a:defRPr sz="4400" b="1">
          <a:solidFill>
            <a:schemeClr val="tx2"/>
          </a:solidFill>
          <a:latin typeface="Century Gothic" pitchFamily="34" charset="0"/>
        </a:defRPr>
      </a:lvl7pPr>
      <a:lvl8pPr marL="1371600" algn="l" rtl="0" fontAlgn="base">
        <a:spcBef>
          <a:spcPct val="0"/>
        </a:spcBef>
        <a:spcAft>
          <a:spcPct val="0"/>
        </a:spcAft>
        <a:defRPr sz="4400" b="1">
          <a:solidFill>
            <a:schemeClr val="tx2"/>
          </a:solidFill>
          <a:latin typeface="Century Gothic" pitchFamily="34" charset="0"/>
        </a:defRPr>
      </a:lvl8pPr>
      <a:lvl9pPr marL="1828800" algn="l" rtl="0" fontAlgn="base">
        <a:spcBef>
          <a:spcPct val="0"/>
        </a:spcBef>
        <a:spcAft>
          <a:spcPct val="0"/>
        </a:spcAft>
        <a:defRPr sz="4400" b="1">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upport.apple.com/kb/ht472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upport.apple.com/kb/ht472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lay.google.com/store/apps/details?id=com.ea.game.tetris2011_n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lay.google.com/store/apps/details?id=com.ea.game.tetris2011_n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flagsarenotlanguages.com/blog/2012/09/bab-la-flag-overload/"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flagsarenotlanguages.com/blog/2012/09/bab-la-flag-overload/" TargetMode="Externa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These%20two%20national%20%20flags%20come%20from%20the%20item%20Switzerland%20and%20Canada%20on%20Wikipedi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worldaccent.com/blog/2012/09/flags-multilingual-website-navigation.html"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These%20two%20national%20%20flags%20come%20from%20the%20item%20Switzerland%20and%20Canada%20on%20Wikipedi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worldaccent.com/blog/2012/09/flags-multilingual-website-navigation.html"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librairie.immateriel.fr/fr/read_book/9781449381653/ch02"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librairie.immateriel.fr/fr/read_book/9781449381653/ch02"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librairie.immateriel.fr/fr/read_book/9781449381653/ch0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librairie.immateriel.fr/fr/read_book/9781449381653/ch02"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librairie.immateriel.fr/fr/read_book/9781449381653/ch02"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librairie.immateriel.fr/fr/read_book/9781449381653/ch02"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p:txBody>
          <a:bodyPr/>
          <a:lstStyle/>
          <a:p>
            <a:pPr eaLnBrk="1" hangingPunct="1"/>
            <a:r>
              <a:rPr lang="en-US" altLang="en-US" sz="3600" dirty="0" smtClean="0"/>
              <a:t>Tips on Presentation Format</a:t>
            </a:r>
            <a:br>
              <a:rPr lang="en-US" altLang="en-US" sz="3600" dirty="0" smtClean="0"/>
            </a:br>
            <a:r>
              <a:rPr lang="en-US" altLang="en-US" sz="3600" dirty="0" smtClean="0"/>
              <a:t>September 2016</a:t>
            </a:r>
            <a:endParaRPr lang="en-US" altLang="en-US" sz="3600" i="1" dirty="0" smtClean="0">
              <a:solidFill>
                <a:srgbClr val="BADDE1"/>
              </a:solidFill>
            </a:endParaRPr>
          </a:p>
        </p:txBody>
      </p:sp>
      <p:sp>
        <p:nvSpPr>
          <p:cNvPr id="2" name="Rectangle 1"/>
          <p:cNvSpPr/>
          <p:nvPr/>
        </p:nvSpPr>
        <p:spPr>
          <a:xfrm>
            <a:off x="0" y="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zh-CN" sz="1800" smtClean="0">
              <a:solidFill>
                <a:srgbClr val="FFFFFF"/>
              </a:solidFill>
              <a:ea typeface="宋体" charset="-122"/>
            </a:endParaRPr>
          </a:p>
        </p:txBody>
      </p:sp>
      <p:sp>
        <p:nvSpPr>
          <p:cNvPr id="5" name="Rectangle 4"/>
          <p:cNvSpPr/>
          <p:nvPr/>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zh-CN" sz="1800" smtClean="0">
              <a:solidFill>
                <a:srgbClr val="FFFFFF"/>
              </a:solidFill>
              <a:ea typeface="宋体" charset="-122"/>
            </a:endParaRPr>
          </a:p>
        </p:txBody>
      </p:sp>
      <p:sp>
        <p:nvSpPr>
          <p:cNvPr id="2053" name="Rectangle 5"/>
          <p:cNvSpPr>
            <a:spLocks noGrp="1" noChangeArrowheads="1"/>
          </p:cNvSpPr>
          <p:nvPr>
            <p:ph type="subTitle" idx="1"/>
          </p:nvPr>
        </p:nvSpPr>
        <p:spPr>
          <a:xfrm>
            <a:off x="762000" y="4038600"/>
            <a:ext cx="7010400" cy="2514600"/>
          </a:xfrm>
        </p:spPr>
        <p:txBody>
          <a:bodyPr/>
          <a:lstStyle/>
          <a:p>
            <a:pPr algn="l" eaLnBrk="1" hangingPunct="1"/>
            <a:r>
              <a:rPr lang="en-US" altLang="en-US" sz="2400" dirty="0" smtClean="0"/>
              <a:t>In class, you will use a simple presentation format, but I will expect you make sure your slides are well-structured and clean. </a:t>
            </a:r>
          </a:p>
          <a:p>
            <a:pPr algn="l" eaLnBrk="1" hangingPunct="1"/>
            <a:endParaRPr lang="en-US" altLang="en-US" sz="2400" dirty="0"/>
          </a:p>
          <a:p>
            <a:pPr algn="l" eaLnBrk="1" hangingPunct="1"/>
            <a:r>
              <a:rPr lang="en-US" altLang="en-US" sz="2400" dirty="0" smtClean="0"/>
              <a:t>This document is designed to give you some helpful tips based on past experience.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Presentation tips (cont.)</a:t>
            </a:r>
          </a:p>
        </p:txBody>
      </p:sp>
      <p:sp>
        <p:nvSpPr>
          <p:cNvPr id="3075" name="Content Placeholder 2"/>
          <p:cNvSpPr>
            <a:spLocks noGrp="1"/>
          </p:cNvSpPr>
          <p:nvPr>
            <p:ph idx="1"/>
          </p:nvPr>
        </p:nvSpPr>
        <p:spPr/>
        <p:txBody>
          <a:bodyPr/>
          <a:lstStyle/>
          <a:p>
            <a:r>
              <a:rPr lang="en-US" altLang="en-US" dirty="0" smtClean="0"/>
              <a:t>Too much text is a killer</a:t>
            </a:r>
          </a:p>
          <a:p>
            <a:endParaRPr lang="en-US" altLang="en-US" dirty="0"/>
          </a:p>
          <a:p>
            <a:r>
              <a:rPr lang="en-US" altLang="en-US" dirty="0" smtClean="0"/>
              <a:t>People can’t read and listen to you at the same time. Therefore, best is</a:t>
            </a:r>
          </a:p>
          <a:p>
            <a:pPr lvl="1"/>
            <a:r>
              <a:rPr lang="en-US" altLang="en-US" dirty="0" smtClean="0"/>
              <a:t>To put keywords or (meaningful) visuals on slides</a:t>
            </a:r>
          </a:p>
          <a:p>
            <a:pPr lvl="1"/>
            <a:r>
              <a:rPr lang="en-US" altLang="en-US" dirty="0" smtClean="0"/>
              <a:t>Say what you need to say</a:t>
            </a:r>
          </a:p>
          <a:p>
            <a:endParaRPr lang="en-US" altLang="en-US" dirty="0" smtClean="0"/>
          </a:p>
        </p:txBody>
      </p:sp>
    </p:spTree>
    <p:extLst>
      <p:ext uri="{BB962C8B-B14F-4D97-AF65-F5344CB8AC3E}">
        <p14:creationId xmlns:p14="http://schemas.microsoft.com/office/powerpoint/2010/main" val="322473720"/>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Presentation tips (cont.)</a:t>
            </a:r>
          </a:p>
        </p:txBody>
      </p:sp>
      <p:sp>
        <p:nvSpPr>
          <p:cNvPr id="3075" name="Content Placeholder 2"/>
          <p:cNvSpPr>
            <a:spLocks noGrp="1"/>
          </p:cNvSpPr>
          <p:nvPr>
            <p:ph idx="1"/>
          </p:nvPr>
        </p:nvSpPr>
        <p:spPr/>
        <p:txBody>
          <a:bodyPr/>
          <a:lstStyle/>
          <a:p>
            <a:r>
              <a:rPr lang="en-US" altLang="en-US" dirty="0" smtClean="0"/>
              <a:t>Become your own best critic to reduce verbiage </a:t>
            </a:r>
          </a:p>
          <a:p>
            <a:endParaRPr lang="en-US" altLang="en-US" dirty="0"/>
          </a:p>
          <a:p>
            <a:r>
              <a:rPr lang="en-US" altLang="en-US" dirty="0" smtClean="0"/>
              <a:t>Analyze every point. Does each one</a:t>
            </a:r>
          </a:p>
          <a:p>
            <a:pPr lvl="1"/>
            <a:r>
              <a:rPr lang="en-US" altLang="en-US" dirty="0" smtClean="0"/>
              <a:t>Say what you mean to say</a:t>
            </a:r>
          </a:p>
          <a:p>
            <a:pPr lvl="1"/>
            <a:r>
              <a:rPr lang="en-US" altLang="en-US" dirty="0" smtClean="0"/>
              <a:t>With as few words as possible? </a:t>
            </a:r>
          </a:p>
        </p:txBody>
      </p:sp>
    </p:spTree>
    <p:extLst>
      <p:ext uri="{BB962C8B-B14F-4D97-AF65-F5344CB8AC3E}">
        <p14:creationId xmlns:p14="http://schemas.microsoft.com/office/powerpoint/2010/main" val="3919862324"/>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Presentation tips (cont.)</a:t>
            </a:r>
          </a:p>
        </p:txBody>
      </p:sp>
      <p:sp>
        <p:nvSpPr>
          <p:cNvPr id="3075" name="Content Placeholder 2"/>
          <p:cNvSpPr>
            <a:spLocks noGrp="1"/>
          </p:cNvSpPr>
          <p:nvPr>
            <p:ph idx="1"/>
          </p:nvPr>
        </p:nvSpPr>
        <p:spPr/>
        <p:txBody>
          <a:bodyPr/>
          <a:lstStyle/>
          <a:p>
            <a:pPr marL="0" indent="0">
              <a:buNone/>
            </a:pPr>
            <a:r>
              <a:rPr lang="en-US" altLang="en-US" dirty="0" smtClean="0"/>
              <a:t>For each point</a:t>
            </a:r>
          </a:p>
          <a:p>
            <a:pPr lvl="1"/>
            <a:r>
              <a:rPr lang="en-US" altLang="en-US" dirty="0" smtClean="0"/>
              <a:t>Use consistent formatting </a:t>
            </a:r>
          </a:p>
          <a:p>
            <a:pPr lvl="1"/>
            <a:r>
              <a:rPr lang="en-US" altLang="en-US" dirty="0" smtClean="0"/>
              <a:t>Minimize unneeded punctuation</a:t>
            </a:r>
            <a:endParaRPr lang="en-US" altLang="en-US" dirty="0"/>
          </a:p>
          <a:p>
            <a:pPr lvl="1"/>
            <a:r>
              <a:rPr lang="en-US" altLang="en-US" dirty="0" smtClean="0"/>
              <a:t>Keep a parallel structure </a:t>
            </a:r>
            <a:br>
              <a:rPr lang="en-US" altLang="en-US" dirty="0" smtClean="0"/>
            </a:br>
            <a:r>
              <a:rPr lang="en-US" altLang="en-US" dirty="0" smtClean="0"/>
              <a:t>(e.g., in a bullet list, make them all actions, or make them all declarative statements, or nouns, etc.  For example, in this list, each point starts with a verb.) </a:t>
            </a:r>
          </a:p>
        </p:txBody>
      </p:sp>
    </p:spTree>
    <p:extLst>
      <p:ext uri="{BB962C8B-B14F-4D97-AF65-F5344CB8AC3E}">
        <p14:creationId xmlns:p14="http://schemas.microsoft.com/office/powerpoint/2010/main" val="1765045038"/>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t>Presentation tips (cont.)</a:t>
            </a:r>
            <a:endParaRPr lang="en-US" altLang="en-US" dirty="0" smtClean="0"/>
          </a:p>
        </p:txBody>
      </p:sp>
      <p:sp>
        <p:nvSpPr>
          <p:cNvPr id="4099" name="Content Placeholder 2"/>
          <p:cNvSpPr>
            <a:spLocks noGrp="1"/>
          </p:cNvSpPr>
          <p:nvPr>
            <p:ph idx="1"/>
          </p:nvPr>
        </p:nvSpPr>
        <p:spPr>
          <a:xfrm>
            <a:off x="228600" y="1524000"/>
            <a:ext cx="8915400" cy="4724400"/>
          </a:xfrm>
        </p:spPr>
        <p:txBody>
          <a:bodyPr/>
          <a:lstStyle/>
          <a:p>
            <a:r>
              <a:rPr lang="en-US" altLang="en-US" dirty="0" smtClean="0"/>
              <a:t>Remove misspelling and awkward wording</a:t>
            </a:r>
          </a:p>
          <a:p>
            <a:endParaRPr lang="en-US" altLang="en-US" dirty="0" smtClean="0"/>
          </a:p>
          <a:p>
            <a:r>
              <a:rPr lang="en-US" altLang="en-US" dirty="0" smtClean="0"/>
              <a:t>Apply the slide style format properly so titles in exact same place</a:t>
            </a:r>
          </a:p>
          <a:p>
            <a:endParaRPr lang="en-US" altLang="en-US" dirty="0" smtClean="0"/>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t>Presentation tips (cont.)</a:t>
            </a:r>
            <a:endParaRPr lang="en-US" altLang="en-US" dirty="0" smtClean="0"/>
          </a:p>
        </p:txBody>
      </p:sp>
      <p:sp>
        <p:nvSpPr>
          <p:cNvPr id="4099" name="Content Placeholder 2"/>
          <p:cNvSpPr>
            <a:spLocks noGrp="1"/>
          </p:cNvSpPr>
          <p:nvPr>
            <p:ph idx="1"/>
          </p:nvPr>
        </p:nvSpPr>
        <p:spPr>
          <a:xfrm>
            <a:off x="228600" y="1524000"/>
            <a:ext cx="8915400" cy="4724400"/>
          </a:xfrm>
        </p:spPr>
        <p:txBody>
          <a:bodyPr/>
          <a:lstStyle/>
          <a:p>
            <a:pPr marL="0" indent="0">
              <a:buNone/>
            </a:pPr>
            <a:r>
              <a:rPr lang="en-US" altLang="en-US" dirty="0" smtClean="0"/>
              <a:t>Regarding titles: </a:t>
            </a:r>
          </a:p>
          <a:p>
            <a:pPr lvl="1"/>
            <a:r>
              <a:rPr lang="en-US" altLang="en-US" dirty="0" smtClean="0"/>
              <a:t>Apply the slide style format properly so the titles are in the exact same place on each slide </a:t>
            </a:r>
          </a:p>
          <a:p>
            <a:pPr lvl="1"/>
            <a:r>
              <a:rPr lang="en-US" altLang="en-US" dirty="0" smtClean="0"/>
              <a:t>Slide headings should summarize </a:t>
            </a:r>
            <a:br>
              <a:rPr lang="en-US" altLang="en-US" dirty="0" smtClean="0"/>
            </a:br>
            <a:r>
              <a:rPr lang="en-US" altLang="en-US" dirty="0" smtClean="0"/>
              <a:t>(e.g., avoid “Continued...”. Better is [Topic] (Cont.), for example.) </a:t>
            </a:r>
          </a:p>
          <a:p>
            <a:pPr marL="457200" lvl="1" indent="0">
              <a:buNone/>
            </a:pPr>
            <a:endParaRPr lang="en-US" altLang="en-US" dirty="0" smtClean="0"/>
          </a:p>
        </p:txBody>
      </p:sp>
    </p:spTree>
    <p:extLst>
      <p:ext uri="{BB962C8B-B14F-4D97-AF65-F5344CB8AC3E}">
        <p14:creationId xmlns:p14="http://schemas.microsoft.com/office/powerpoint/2010/main" val="1354175753"/>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t>Presentation tips (cont.)</a:t>
            </a:r>
            <a:endParaRPr lang="en-US" altLang="en-US" dirty="0" smtClean="0"/>
          </a:p>
        </p:txBody>
      </p:sp>
      <p:sp>
        <p:nvSpPr>
          <p:cNvPr id="4099" name="Content Placeholder 2"/>
          <p:cNvSpPr>
            <a:spLocks noGrp="1"/>
          </p:cNvSpPr>
          <p:nvPr>
            <p:ph idx="1"/>
          </p:nvPr>
        </p:nvSpPr>
        <p:spPr>
          <a:xfrm>
            <a:off x="228600" y="1524000"/>
            <a:ext cx="8915400" cy="4724400"/>
          </a:xfrm>
        </p:spPr>
        <p:txBody>
          <a:bodyPr/>
          <a:lstStyle/>
          <a:p>
            <a:r>
              <a:rPr lang="en-US" altLang="en-US" dirty="0" smtClean="0"/>
              <a:t>If you are asked for a take away slide, make sure it is a point to remember: A take away slide is </a:t>
            </a:r>
            <a:r>
              <a:rPr lang="en-US" altLang="en-US" b="1" dirty="0" smtClean="0"/>
              <a:t>not</a:t>
            </a:r>
            <a:r>
              <a:rPr lang="en-US" altLang="en-US" dirty="0" smtClean="0"/>
              <a:t> an outline</a:t>
            </a:r>
          </a:p>
          <a:p>
            <a:endParaRPr lang="en-US" altLang="en-US" dirty="0" smtClean="0"/>
          </a:p>
          <a:p>
            <a:r>
              <a:rPr lang="en-US" altLang="en-US" dirty="0" smtClean="0"/>
              <a:t>If you use images (which is good … as long as they are not clip art or stock images), each image should have a point … it should help get an idea across</a:t>
            </a:r>
          </a:p>
        </p:txBody>
      </p:sp>
    </p:spTree>
    <p:extLst>
      <p:ext uri="{BB962C8B-B14F-4D97-AF65-F5344CB8AC3E}">
        <p14:creationId xmlns:p14="http://schemas.microsoft.com/office/powerpoint/2010/main" val="780171651"/>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t>Ban sloppiness</a:t>
            </a:r>
          </a:p>
        </p:txBody>
      </p:sp>
      <p:sp>
        <p:nvSpPr>
          <p:cNvPr id="4099" name="Content Placeholder 2"/>
          <p:cNvSpPr>
            <a:spLocks noGrp="1"/>
          </p:cNvSpPr>
          <p:nvPr>
            <p:ph idx="1"/>
          </p:nvPr>
        </p:nvSpPr>
        <p:spPr>
          <a:xfrm>
            <a:off x="228600" y="1524000"/>
            <a:ext cx="8915400" cy="4724400"/>
          </a:xfrm>
        </p:spPr>
        <p:txBody>
          <a:bodyPr/>
          <a:lstStyle/>
          <a:p>
            <a:pPr marL="0" indent="0">
              <a:buNone/>
            </a:pPr>
            <a:r>
              <a:rPr lang="en-US" altLang="en-US" dirty="0" smtClean="0"/>
              <a:t>If you are sloppy in your slides</a:t>
            </a:r>
          </a:p>
          <a:p>
            <a:pPr lvl="1"/>
            <a:r>
              <a:rPr lang="en-US" altLang="en-US" dirty="0" smtClean="0"/>
              <a:t>Someone will think you may be sloppy in your other work too</a:t>
            </a:r>
          </a:p>
          <a:p>
            <a:pPr lvl="1"/>
            <a:r>
              <a:rPr lang="en-US" altLang="en-US" dirty="0" smtClean="0"/>
              <a:t>The actual ideas you have will not come across as compellingly </a:t>
            </a:r>
          </a:p>
          <a:p>
            <a:pPr lvl="1"/>
            <a:endParaRPr lang="en-US" altLang="en-US" dirty="0"/>
          </a:p>
          <a:p>
            <a:endParaRPr lang="en-US" altLang="en-US" dirty="0" smtClean="0"/>
          </a:p>
          <a:p>
            <a:endParaRPr lang="en-US" altLang="en-US" dirty="0"/>
          </a:p>
        </p:txBody>
      </p:sp>
    </p:spTree>
    <p:extLst>
      <p:ext uri="{BB962C8B-B14F-4D97-AF65-F5344CB8AC3E}">
        <p14:creationId xmlns:p14="http://schemas.microsoft.com/office/powerpoint/2010/main" val="24442619"/>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685800" y="838200"/>
            <a:ext cx="7772400" cy="1470025"/>
          </a:xfrm>
        </p:spPr>
        <p:txBody>
          <a:bodyPr/>
          <a:lstStyle/>
          <a:p>
            <a:pPr eaLnBrk="1" hangingPunct="1"/>
            <a:r>
              <a:rPr lang="en-US" altLang="en-US" sz="3600" dirty="0" smtClean="0"/>
              <a:t>Examples</a:t>
            </a:r>
            <a:endParaRPr lang="en-US" altLang="en-US" sz="3600" i="1" dirty="0" smtClean="0">
              <a:solidFill>
                <a:srgbClr val="BADDE1"/>
              </a:solidFill>
            </a:endParaRPr>
          </a:p>
        </p:txBody>
      </p:sp>
      <p:sp>
        <p:nvSpPr>
          <p:cNvPr id="2" name="Rectangle 1"/>
          <p:cNvSpPr/>
          <p:nvPr/>
        </p:nvSpPr>
        <p:spPr>
          <a:xfrm>
            <a:off x="0" y="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zh-CN" sz="1800" smtClean="0">
              <a:solidFill>
                <a:srgbClr val="FFFFFF"/>
              </a:solidFill>
              <a:ea typeface="宋体" charset="-122"/>
            </a:endParaRPr>
          </a:p>
        </p:txBody>
      </p:sp>
      <p:sp>
        <p:nvSpPr>
          <p:cNvPr id="5" name="Rectangle 4"/>
          <p:cNvSpPr/>
          <p:nvPr/>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zh-CN" sz="1800" smtClean="0">
              <a:solidFill>
                <a:srgbClr val="FFFFFF"/>
              </a:solidFill>
              <a:ea typeface="宋体" charset="-122"/>
            </a:endParaRPr>
          </a:p>
        </p:txBody>
      </p:sp>
      <p:sp>
        <p:nvSpPr>
          <p:cNvPr id="2053" name="Rectangle 5"/>
          <p:cNvSpPr>
            <a:spLocks noGrp="1" noChangeArrowheads="1"/>
          </p:cNvSpPr>
          <p:nvPr>
            <p:ph type="subTitle" idx="1"/>
          </p:nvPr>
        </p:nvSpPr>
        <p:spPr>
          <a:xfrm>
            <a:off x="685800" y="2133600"/>
            <a:ext cx="7010400" cy="2514600"/>
          </a:xfrm>
        </p:spPr>
        <p:txBody>
          <a:bodyPr/>
          <a:lstStyle/>
          <a:p>
            <a:pPr algn="l" eaLnBrk="1" hangingPunct="1"/>
            <a:r>
              <a:rPr lang="en-US" altLang="en-US" sz="2400" dirty="0" smtClean="0"/>
              <a:t>Following are actual slides presented in classes with notes indicating what could have been improved....</a:t>
            </a:r>
          </a:p>
          <a:p>
            <a:pPr algn="l" eaLnBrk="1" hangingPunct="1"/>
            <a:endParaRPr lang="en-US" altLang="en-US" sz="2400" dirty="0"/>
          </a:p>
          <a:p>
            <a:pPr algn="l" eaLnBrk="1" hangingPunct="1"/>
            <a:r>
              <a:rPr lang="en-US" altLang="en-US" sz="2400" dirty="0" smtClean="0"/>
              <a:t>Please avoid these problems in your own work. Train yourself to spot them. </a:t>
            </a:r>
            <a:endParaRPr lang="en-US" altLang="en-US" sz="2400" dirty="0"/>
          </a:p>
          <a:p>
            <a:pPr algn="l" eaLnBrk="1" hangingPunct="1"/>
            <a:endParaRPr lang="en-US" altLang="en-US" sz="2400" dirty="0" smtClean="0"/>
          </a:p>
          <a:p>
            <a:pPr algn="l" eaLnBrk="1" hangingPunct="1"/>
            <a:r>
              <a:rPr lang="en-US" altLang="en-US" sz="2400" dirty="0" smtClean="0"/>
              <a:t>You need to look at these in PowerPoint presenter view. For each slide, first try to predict what could be improved, then look at my comment. </a:t>
            </a:r>
            <a:br>
              <a:rPr lang="en-US" altLang="en-US" sz="2400" dirty="0" smtClean="0"/>
            </a:br>
            <a:endParaRPr lang="en-US" altLang="en-US" sz="2400" i="1" dirty="0" smtClean="0"/>
          </a:p>
        </p:txBody>
      </p:sp>
    </p:spTree>
    <p:extLst>
      <p:ext uri="{BB962C8B-B14F-4D97-AF65-F5344CB8AC3E}">
        <p14:creationId xmlns:p14="http://schemas.microsoft.com/office/powerpoint/2010/main" val="394296367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Take away</a:t>
            </a:r>
          </a:p>
        </p:txBody>
      </p:sp>
      <p:pic>
        <p:nvPicPr>
          <p:cNvPr id="5123" name="Content Placeholder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00" y="1447800"/>
            <a:ext cx="5410200" cy="4678363"/>
          </a:xfrm>
          <a:noFill/>
        </p:spPr>
      </p:pic>
      <p:sp>
        <p:nvSpPr>
          <p:cNvPr id="5124" name="Rectangle 3"/>
          <p:cNvSpPr>
            <a:spLocks noChangeArrowheads="1"/>
          </p:cNvSpPr>
          <p:nvPr/>
        </p:nvSpPr>
        <p:spPr bwMode="auto">
          <a:xfrm>
            <a:off x="3886200" y="6110288"/>
            <a:ext cx="11366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en-US" sz="1100" i="1">
                <a:solidFill>
                  <a:srgbClr val="000000"/>
                </a:solidFill>
              </a:rPr>
              <a:t>Tapworthy  </a:t>
            </a:r>
            <a:r>
              <a:rPr lang="en-US" altLang="en-US" sz="1100">
                <a:solidFill>
                  <a:srgbClr val="000000"/>
                </a:solidFill>
              </a:rPr>
              <a:t>P7</a:t>
            </a:r>
            <a:endParaRPr lang="en-US" altLang="en-US">
              <a:solidFill>
                <a:srgbClr val="000000"/>
              </a:solidFill>
            </a:endParaRPr>
          </a:p>
        </p:txBody>
      </p:sp>
      <p:sp>
        <p:nvSpPr>
          <p:cNvPr id="2" name="Rounded Rectangular Callout 1"/>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Make sure no images are fuzzy that are not supposed to be (e.g., image on left). Use proper resolution.</a:t>
            </a:r>
          </a:p>
          <a:p>
            <a:pP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1. Easy to learn</a:t>
            </a:r>
          </a:p>
        </p:txBody>
      </p:sp>
      <p:sp>
        <p:nvSpPr>
          <p:cNvPr id="6147" name="Content Placeholder 2"/>
          <p:cNvSpPr>
            <a:spLocks noGrp="1"/>
          </p:cNvSpPr>
          <p:nvPr>
            <p:ph idx="1"/>
          </p:nvPr>
        </p:nvSpPr>
        <p:spPr>
          <a:xfrm>
            <a:off x="228600" y="1371600"/>
            <a:ext cx="8915400" cy="4724400"/>
          </a:xfrm>
        </p:spPr>
        <p:txBody>
          <a:bodyPr/>
          <a:lstStyle/>
          <a:p>
            <a:pPr marL="0" indent="0">
              <a:buFontTx/>
              <a:buNone/>
            </a:pPr>
            <a:r>
              <a:rPr lang="en-US" altLang="en-US" smtClean="0"/>
              <a:t>Why Apple rocks?</a:t>
            </a:r>
          </a:p>
          <a:p>
            <a:pPr marL="0" indent="0"/>
            <a:endParaRPr lang="en-US" altLang="en-US" smtClean="0"/>
          </a:p>
          <a:p>
            <a:pPr marL="0" indent="0"/>
            <a:endParaRPr lang="en-US" altLang="en-US" smtClean="0"/>
          </a:p>
          <a:p>
            <a:pPr marL="0" indent="0"/>
            <a:r>
              <a:rPr lang="en-US" altLang="en-US" smtClean="0"/>
              <a:t>Ctrl  +  +  (IE)</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33600"/>
            <a:ext cx="3581400" cy="2266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09600" y="3200400"/>
            <a:ext cx="838200" cy="4572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zh-CN" sz="2400" smtClean="0">
                <a:solidFill>
                  <a:srgbClr val="FFFFFF"/>
                </a:solidFill>
                <a:latin typeface="Arial Black" pitchFamily="34" charset="0"/>
                <a:ea typeface="宋体" charset="-122"/>
              </a:rPr>
              <a:t>ctrl</a:t>
            </a:r>
            <a:endParaRPr lang="zh-CN" altLang="en-US" sz="2400" smtClean="0">
              <a:solidFill>
                <a:srgbClr val="FFFFFF"/>
              </a:solidFill>
              <a:latin typeface="Arial Black" pitchFamily="34" charset="0"/>
              <a:ea typeface="宋体" charset="-122"/>
            </a:endParaRPr>
          </a:p>
        </p:txBody>
      </p:sp>
      <p:sp>
        <p:nvSpPr>
          <p:cNvPr id="8" name="Rectangle 7"/>
          <p:cNvSpPr/>
          <p:nvPr/>
        </p:nvSpPr>
        <p:spPr>
          <a:xfrm>
            <a:off x="1897743" y="3200400"/>
            <a:ext cx="533400" cy="4572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zh-CN" sz="2800" smtClean="0">
                <a:solidFill>
                  <a:srgbClr val="FFFFFF"/>
                </a:solidFill>
                <a:latin typeface="Arial Black" pitchFamily="34" charset="0"/>
                <a:ea typeface="宋体" charset="-122"/>
              </a:rPr>
              <a:t>+</a:t>
            </a:r>
            <a:endParaRPr lang="zh-CN" altLang="en-US" sz="2800" smtClean="0">
              <a:solidFill>
                <a:srgbClr val="FFFFFF"/>
              </a:solidFill>
              <a:latin typeface="Arial Black" pitchFamily="34" charset="0"/>
              <a:ea typeface="宋体" charset="-122"/>
            </a:endParaRPr>
          </a:p>
        </p:txBody>
      </p:sp>
      <p:sp>
        <p:nvSpPr>
          <p:cNvPr id="6155" name="Rectangle 2"/>
          <p:cNvSpPr>
            <a:spLocks noChangeArrowheads="1"/>
          </p:cNvSpPr>
          <p:nvPr/>
        </p:nvSpPr>
        <p:spPr bwMode="auto">
          <a:xfrm>
            <a:off x="5403850" y="4572000"/>
            <a:ext cx="2679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i="1">
                <a:solidFill>
                  <a:srgbClr val="000000"/>
                </a:solidFill>
                <a:ea typeface="SimSun" pitchFamily="2" charset="-122"/>
                <a:hlinkClick r:id="rId4"/>
              </a:rPr>
              <a:t>http://support.apple.com/kb/ht4721</a:t>
            </a:r>
            <a:endParaRPr lang="zh-CN" altLang="en-US" sz="1100" i="1">
              <a:solidFill>
                <a:srgbClr val="000000"/>
              </a:solidFill>
              <a:ea typeface="SimSun" pitchFamily="2" charset="-122"/>
            </a:endParaRPr>
          </a:p>
        </p:txBody>
      </p:sp>
      <p:sp>
        <p:nvSpPr>
          <p:cNvPr id="9" name="Rounded Rectangular Callout 8"/>
          <p:cNvSpPr/>
          <p:nvPr/>
        </p:nvSpPr>
        <p:spPr>
          <a:xfrm>
            <a:off x="5181600" y="228600"/>
            <a:ext cx="3733800" cy="28956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Don’t put bullets for single items.</a:t>
            </a:r>
          </a:p>
          <a:p>
            <a:pPr>
              <a:defRPr/>
            </a:pPr>
            <a:endParaRPr lang="en-US" dirty="0">
              <a:solidFill>
                <a:schemeClr val="tx1"/>
              </a:solidFill>
            </a:endParaRPr>
          </a:p>
          <a:p>
            <a:pPr>
              <a:defRPr/>
            </a:pPr>
            <a:r>
              <a:rPr lang="en-US" dirty="0">
                <a:solidFill>
                  <a:schemeClr val="tx1"/>
                </a:solidFill>
              </a:rPr>
              <a:t>You can make the image bigger and there is enough resolution to do so, so do.</a:t>
            </a:r>
          </a:p>
          <a:p>
            <a:pP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zh-CN" sz="1800" smtClean="0">
              <a:solidFill>
                <a:srgbClr val="FFFFFF"/>
              </a:solidFill>
              <a:ea typeface="宋体" charset="-122"/>
            </a:endParaRPr>
          </a:p>
        </p:txBody>
      </p:sp>
      <p:sp>
        <p:nvSpPr>
          <p:cNvPr id="5" name="Rectangle 4"/>
          <p:cNvSpPr/>
          <p:nvPr/>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zh-CN" sz="1800" smtClean="0">
              <a:solidFill>
                <a:srgbClr val="FFFFFF"/>
              </a:solidFill>
              <a:ea typeface="宋体" charset="-122"/>
            </a:endParaRPr>
          </a:p>
        </p:txBody>
      </p:sp>
      <p:sp>
        <p:nvSpPr>
          <p:cNvPr id="2053" name="Rectangle 5"/>
          <p:cNvSpPr>
            <a:spLocks noGrp="1" noChangeArrowheads="1"/>
          </p:cNvSpPr>
          <p:nvPr>
            <p:ph type="subTitle" idx="1"/>
          </p:nvPr>
        </p:nvSpPr>
        <p:spPr>
          <a:xfrm>
            <a:off x="762000" y="914400"/>
            <a:ext cx="7010400" cy="5638800"/>
          </a:xfrm>
        </p:spPr>
        <p:txBody>
          <a:bodyPr/>
          <a:lstStyle/>
          <a:p>
            <a:pPr algn="l" eaLnBrk="1" hangingPunct="1"/>
            <a:r>
              <a:rPr lang="en-US" altLang="en-US" sz="2400" dirty="0" smtClean="0"/>
              <a:t>The examples, coming up later, are actual slides from prior classes, where I show you simple ways they could have been improved. </a:t>
            </a:r>
          </a:p>
          <a:p>
            <a:pPr algn="l" eaLnBrk="1" hangingPunct="1"/>
            <a:endParaRPr lang="en-US" altLang="en-US" sz="2400" dirty="0"/>
          </a:p>
          <a:p>
            <a:pPr algn="l" eaLnBrk="1" hangingPunct="1"/>
            <a:r>
              <a:rPr lang="en-US" altLang="en-US" sz="2400" dirty="0" smtClean="0"/>
              <a:t>First, though, I’ve just got some helpful hints for you. Note that these tips are not intended to be slides in presentations! A slide presentation to convey these tips would be done differently. You rarely would put so many words on your slides, for instance. </a:t>
            </a:r>
          </a:p>
          <a:p>
            <a:pPr algn="l" eaLnBrk="1" hangingPunct="1"/>
            <a:endParaRPr lang="en-US" altLang="en-US" sz="2400" dirty="0"/>
          </a:p>
          <a:p>
            <a:pPr algn="l" eaLnBrk="1" hangingPunct="1"/>
            <a:r>
              <a:rPr lang="en-US" altLang="en-US" sz="2400" dirty="0" smtClean="0"/>
              <a:t>The tips are in this presentation just to keep the information together.  </a:t>
            </a:r>
          </a:p>
        </p:txBody>
      </p:sp>
    </p:spTree>
    <p:extLst>
      <p:ext uri="{BB962C8B-B14F-4D97-AF65-F5344CB8AC3E}">
        <p14:creationId xmlns:p14="http://schemas.microsoft.com/office/powerpoint/2010/main" val="7479115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1. Easy to learn</a:t>
            </a:r>
          </a:p>
        </p:txBody>
      </p:sp>
      <p:sp>
        <p:nvSpPr>
          <p:cNvPr id="7171" name="Content Placeholder 2"/>
          <p:cNvSpPr>
            <a:spLocks noGrp="1"/>
          </p:cNvSpPr>
          <p:nvPr>
            <p:ph idx="1"/>
          </p:nvPr>
        </p:nvSpPr>
        <p:spPr>
          <a:xfrm>
            <a:off x="228600" y="1371600"/>
            <a:ext cx="8915400" cy="4724400"/>
          </a:xfrm>
        </p:spPr>
        <p:txBody>
          <a:bodyPr/>
          <a:lstStyle/>
          <a:p>
            <a:pPr marL="0" indent="0">
              <a:buFontTx/>
              <a:buNone/>
            </a:pPr>
            <a:r>
              <a:rPr lang="en-US" altLang="en-US" smtClean="0"/>
              <a:t>Why Apple rocks?</a:t>
            </a:r>
          </a:p>
          <a:p>
            <a:pPr marL="0" indent="0"/>
            <a:endParaRPr lang="en-US" altLang="en-US" smtClean="0"/>
          </a:p>
          <a:p>
            <a:pPr marL="0" indent="0"/>
            <a:endParaRPr lang="en-US" altLang="en-US" smtClean="0"/>
          </a:p>
          <a:p>
            <a:pPr marL="0" indent="0">
              <a:buFontTx/>
              <a:buNone/>
            </a:pPr>
            <a:r>
              <a:rPr lang="en-US" altLang="en-US" smtClean="0"/>
              <a:t>   Ctrl  +  +  (IE)</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5" y="1406525"/>
            <a:ext cx="4759325" cy="3013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09600" y="3200400"/>
            <a:ext cx="838200" cy="4572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zh-CN" sz="2400" smtClean="0">
                <a:solidFill>
                  <a:srgbClr val="FFFFFF"/>
                </a:solidFill>
                <a:latin typeface="Arial Black" pitchFamily="34" charset="0"/>
                <a:ea typeface="宋体" charset="-122"/>
              </a:rPr>
              <a:t>ctrl</a:t>
            </a:r>
            <a:endParaRPr lang="zh-CN" altLang="en-US" sz="2400" smtClean="0">
              <a:solidFill>
                <a:srgbClr val="FFFFFF"/>
              </a:solidFill>
              <a:latin typeface="Arial Black" pitchFamily="34" charset="0"/>
              <a:ea typeface="宋体" charset="-122"/>
            </a:endParaRPr>
          </a:p>
        </p:txBody>
      </p:sp>
      <p:sp>
        <p:nvSpPr>
          <p:cNvPr id="8" name="Rectangle 7"/>
          <p:cNvSpPr/>
          <p:nvPr/>
        </p:nvSpPr>
        <p:spPr>
          <a:xfrm>
            <a:off x="1897743" y="3200400"/>
            <a:ext cx="533400" cy="4572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zh-CN" sz="2800" smtClean="0">
                <a:solidFill>
                  <a:srgbClr val="FFFFFF"/>
                </a:solidFill>
                <a:latin typeface="Arial Black" pitchFamily="34" charset="0"/>
                <a:ea typeface="宋体" charset="-122"/>
              </a:rPr>
              <a:t>+</a:t>
            </a:r>
            <a:endParaRPr lang="zh-CN" altLang="en-US" sz="2800" smtClean="0">
              <a:solidFill>
                <a:srgbClr val="FFFFFF"/>
              </a:solidFill>
              <a:latin typeface="Arial Black" pitchFamily="34" charset="0"/>
              <a:ea typeface="宋体" charset="-122"/>
            </a:endParaRPr>
          </a:p>
        </p:txBody>
      </p:sp>
      <p:sp>
        <p:nvSpPr>
          <p:cNvPr id="7179" name="Rectangle 2"/>
          <p:cNvSpPr>
            <a:spLocks noChangeArrowheads="1"/>
          </p:cNvSpPr>
          <p:nvPr/>
        </p:nvSpPr>
        <p:spPr bwMode="auto">
          <a:xfrm>
            <a:off x="5403850" y="4572000"/>
            <a:ext cx="2679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i="1">
                <a:solidFill>
                  <a:srgbClr val="000000"/>
                </a:solidFill>
                <a:ea typeface="SimSun" pitchFamily="2" charset="-122"/>
                <a:hlinkClick r:id="rId4"/>
              </a:rPr>
              <a:t>http://support.apple.com/kb/ht4721</a:t>
            </a:r>
            <a:endParaRPr lang="zh-CN" altLang="en-US" sz="1100" i="1">
              <a:solidFill>
                <a:srgbClr val="000000"/>
              </a:solidFill>
              <a:ea typeface="SimSun" pitchFamily="2"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A bad example</a:t>
            </a:r>
          </a:p>
        </p:txBody>
      </p:sp>
      <p:sp>
        <p:nvSpPr>
          <p:cNvPr id="8195" name="Content Placeholder 3"/>
          <p:cNvSpPr>
            <a:spLocks noGrp="1"/>
          </p:cNvSpPr>
          <p:nvPr>
            <p:ph idx="1"/>
          </p:nvPr>
        </p:nvSpPr>
        <p:spPr/>
        <p:txBody>
          <a:bodyPr/>
          <a:lstStyle/>
          <a:p>
            <a:r>
              <a:rPr lang="en-US" altLang="zh-CN" smtClean="0">
                <a:ea typeface="SimSun" pitchFamily="2" charset="-122"/>
              </a:rPr>
              <a:t>When I press new game</a:t>
            </a:r>
          </a:p>
          <a:p>
            <a:pPr lvl="1"/>
            <a:r>
              <a:rPr lang="en-US" altLang="zh-CN" smtClean="0">
                <a:ea typeface="SimSun" pitchFamily="2" charset="-122"/>
              </a:rPr>
              <a:t>I do want to start quickly</a:t>
            </a:r>
          </a:p>
          <a:p>
            <a:pPr lvl="1"/>
            <a:endParaRPr lang="en-US" altLang="zh-CN" smtClean="0">
              <a:ea typeface="SimSun" pitchFamily="2" charset="-122"/>
            </a:endParaRPr>
          </a:p>
          <a:p>
            <a:endParaRPr lang="en-US" altLang="zh-CN" smtClean="0">
              <a:ea typeface="SimSun" pitchFamily="2" charset="-122"/>
            </a:endParaRPr>
          </a:p>
          <a:p>
            <a:r>
              <a:rPr lang="en-US" altLang="zh-CN" smtClean="0">
                <a:ea typeface="SimSun" pitchFamily="2" charset="-122"/>
              </a:rPr>
              <a:t>When I enter the game the 2</a:t>
            </a:r>
            <a:r>
              <a:rPr lang="en-US" altLang="zh-CN" baseline="30000" smtClean="0">
                <a:ea typeface="SimSun" pitchFamily="2" charset="-122"/>
              </a:rPr>
              <a:t>nd </a:t>
            </a:r>
            <a:r>
              <a:rPr lang="en-US" altLang="zh-CN" smtClean="0">
                <a:ea typeface="SimSun" pitchFamily="2" charset="-122"/>
              </a:rPr>
              <a:t>time</a:t>
            </a:r>
          </a:p>
          <a:p>
            <a:pPr lvl="1"/>
            <a:r>
              <a:rPr lang="en-US" altLang="zh-CN" smtClean="0">
                <a:ea typeface="SimSun" pitchFamily="2" charset="-122"/>
              </a:rPr>
              <a:t>I do not need to be asked about the tutorial</a:t>
            </a:r>
          </a:p>
          <a:p>
            <a:endParaRPr lang="zh-CN" altLang="en-US" smtClean="0">
              <a:ea typeface="SimSun" pitchFamily="2" charset="-122"/>
            </a:endParaRPr>
          </a:p>
        </p:txBody>
      </p:sp>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3" y="1371600"/>
            <a:ext cx="19240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7" name="Rectangle 4"/>
          <p:cNvSpPr>
            <a:spLocks noChangeArrowheads="1"/>
          </p:cNvSpPr>
          <p:nvPr/>
        </p:nvSpPr>
        <p:spPr bwMode="auto">
          <a:xfrm>
            <a:off x="5922963" y="3276600"/>
            <a:ext cx="2876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i="1">
                <a:solidFill>
                  <a:srgbClr val="000000"/>
                </a:solidFill>
                <a:ea typeface="SimSun" pitchFamily="2" charset="-122"/>
                <a:hlinkClick r:id="rId4"/>
              </a:rPr>
              <a:t>https://play.google.com/store/apps/details?id=com.ea.game.tetris2011_na</a:t>
            </a:r>
            <a:endParaRPr lang="zh-CN" altLang="en-US" sz="1100" i="1">
              <a:solidFill>
                <a:srgbClr val="000000"/>
              </a:solidFill>
              <a:ea typeface="SimSun" pitchFamily="2" charset="-122"/>
            </a:endParaRPr>
          </a:p>
        </p:txBody>
      </p:sp>
      <p:sp>
        <p:nvSpPr>
          <p:cNvPr id="6" name="Rounded Rectangular Callout 5"/>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Do not have single item indented structure. Only use an indented bullet if there is more than one item</a:t>
            </a:r>
          </a:p>
          <a:p>
            <a:pP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A bad example</a:t>
            </a:r>
          </a:p>
        </p:txBody>
      </p:sp>
      <p:sp>
        <p:nvSpPr>
          <p:cNvPr id="9219" name="Content Placeholder 3"/>
          <p:cNvSpPr>
            <a:spLocks noGrp="1"/>
          </p:cNvSpPr>
          <p:nvPr>
            <p:ph idx="1"/>
          </p:nvPr>
        </p:nvSpPr>
        <p:spPr/>
        <p:txBody>
          <a:bodyPr/>
          <a:lstStyle/>
          <a:p>
            <a:r>
              <a:rPr lang="en-US" altLang="zh-CN" smtClean="0">
                <a:ea typeface="SimSun" pitchFamily="2" charset="-122"/>
              </a:rPr>
              <a:t>When I press new game</a:t>
            </a:r>
            <a:br>
              <a:rPr lang="en-US" altLang="zh-CN" smtClean="0">
                <a:ea typeface="SimSun" pitchFamily="2" charset="-122"/>
              </a:rPr>
            </a:br>
            <a:r>
              <a:rPr lang="en-US" altLang="zh-CN" smtClean="0">
                <a:ea typeface="SimSun" pitchFamily="2" charset="-122"/>
              </a:rPr>
              <a:t>I do want to start quickly</a:t>
            </a:r>
          </a:p>
          <a:p>
            <a:pPr lvl="1"/>
            <a:endParaRPr lang="en-US" altLang="zh-CN" smtClean="0">
              <a:ea typeface="SimSun" pitchFamily="2" charset="-122"/>
            </a:endParaRPr>
          </a:p>
          <a:p>
            <a:endParaRPr lang="en-US" altLang="zh-CN" smtClean="0">
              <a:ea typeface="SimSun" pitchFamily="2" charset="-122"/>
            </a:endParaRPr>
          </a:p>
          <a:p>
            <a:r>
              <a:rPr lang="en-US" altLang="zh-CN" smtClean="0">
                <a:ea typeface="SimSun" pitchFamily="2" charset="-122"/>
              </a:rPr>
              <a:t>When I enter the game the 2</a:t>
            </a:r>
            <a:r>
              <a:rPr lang="en-US" altLang="zh-CN" baseline="30000" smtClean="0">
                <a:ea typeface="SimSun" pitchFamily="2" charset="-122"/>
              </a:rPr>
              <a:t>nd </a:t>
            </a:r>
            <a:r>
              <a:rPr lang="en-US" altLang="zh-CN" smtClean="0">
                <a:ea typeface="SimSun" pitchFamily="2" charset="-122"/>
              </a:rPr>
              <a:t>time</a:t>
            </a:r>
            <a:br>
              <a:rPr lang="en-US" altLang="zh-CN" smtClean="0">
                <a:ea typeface="SimSun" pitchFamily="2" charset="-122"/>
              </a:rPr>
            </a:br>
            <a:r>
              <a:rPr lang="en-US" altLang="zh-CN" smtClean="0">
                <a:ea typeface="SimSun" pitchFamily="2" charset="-122"/>
              </a:rPr>
              <a:t>I do not need to be asked about the tutorial</a:t>
            </a:r>
          </a:p>
          <a:p>
            <a:endParaRPr lang="zh-CN" altLang="en-US" smtClean="0">
              <a:ea typeface="SimSun" pitchFamily="2" charset="-122"/>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3" y="1371600"/>
            <a:ext cx="19240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1" name="Rectangle 4"/>
          <p:cNvSpPr>
            <a:spLocks noChangeArrowheads="1"/>
          </p:cNvSpPr>
          <p:nvPr/>
        </p:nvSpPr>
        <p:spPr bwMode="auto">
          <a:xfrm>
            <a:off x="5922963" y="3276600"/>
            <a:ext cx="2876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i="1">
                <a:solidFill>
                  <a:srgbClr val="000000"/>
                </a:solidFill>
                <a:ea typeface="SimSun" pitchFamily="2" charset="-122"/>
                <a:hlinkClick r:id="rId4"/>
              </a:rPr>
              <a:t>https://play.google.com/store/apps/details?id=com.ea.game.tetris2011_na</a:t>
            </a:r>
            <a:endParaRPr lang="zh-CN" altLang="en-US" sz="1100" i="1">
              <a:solidFill>
                <a:srgbClr val="000000"/>
              </a:solidFill>
              <a:ea typeface="SimSun" pitchFamily="2"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A bad example</a:t>
            </a:r>
          </a:p>
        </p:txBody>
      </p:sp>
      <p:sp>
        <p:nvSpPr>
          <p:cNvPr id="10243" name="Text Placeholder 1"/>
          <p:cNvSpPr>
            <a:spLocks noGrp="1"/>
          </p:cNvSpPr>
          <p:nvPr>
            <p:ph type="body" idx="1"/>
          </p:nvPr>
        </p:nvSpPr>
        <p:spPr/>
        <p:txBody>
          <a:bodyPr/>
          <a:lstStyle/>
          <a:p>
            <a:pPr algn="ctr"/>
            <a:r>
              <a:rPr lang="en-US" altLang="zh-CN" smtClean="0">
                <a:ea typeface="SimSun" pitchFamily="2" charset="-122"/>
              </a:rPr>
              <a:t>Main menu</a:t>
            </a:r>
            <a:endParaRPr lang="zh-CN" altLang="en-US" smtClean="0">
              <a:ea typeface="SimSun" pitchFamily="2" charset="-122"/>
            </a:endParaRPr>
          </a:p>
        </p:txBody>
      </p:sp>
      <p:pic>
        <p:nvPicPr>
          <p:cNvPr id="10244" name="Picture 5" descr="C:\Users\亚历山大-阿蛟\Desktop\豌豆荚截图20140111215122.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81138" y="2174875"/>
            <a:ext cx="1992312" cy="3951288"/>
          </a:xfrm>
          <a:noFill/>
          <a:extLst>
            <a:ext uri="{909E8E84-426E-40DD-AFC4-6F175D3DCCD1}">
              <a14:hiddenFill xmlns:a14="http://schemas.microsoft.com/office/drawing/2010/main">
                <a:solidFill>
                  <a:srgbClr val="FFFFFF"/>
                </a:solidFill>
              </a14:hiddenFill>
            </a:ext>
          </a:extLst>
        </p:spPr>
      </p:pic>
      <p:sp>
        <p:nvSpPr>
          <p:cNvPr id="10245" name="Text Placeholder 2"/>
          <p:cNvSpPr>
            <a:spLocks noGrp="1"/>
          </p:cNvSpPr>
          <p:nvPr>
            <p:ph type="body" sz="quarter" idx="3"/>
          </p:nvPr>
        </p:nvSpPr>
        <p:spPr/>
        <p:txBody>
          <a:bodyPr/>
          <a:lstStyle/>
          <a:p>
            <a:pPr algn="ctr"/>
            <a:r>
              <a:rPr lang="en-US" altLang="zh-CN" smtClean="0">
                <a:ea typeface="SimSun" pitchFamily="2" charset="-122"/>
              </a:rPr>
              <a:t>Waste my time</a:t>
            </a:r>
            <a:endParaRPr lang="zh-CN" altLang="en-US" smtClean="0">
              <a:ea typeface="SimSun" pitchFamily="2" charset="-122"/>
            </a:endParaRPr>
          </a:p>
        </p:txBody>
      </p:sp>
      <p:sp>
        <p:nvSpPr>
          <p:cNvPr id="5" name="Oval 4"/>
          <p:cNvSpPr/>
          <p:nvPr/>
        </p:nvSpPr>
        <p:spPr>
          <a:xfrm>
            <a:off x="2514600" y="5334000"/>
            <a:ext cx="11430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en-US" sz="1800" smtClean="0">
              <a:solidFill>
                <a:srgbClr val="FFFFFF"/>
              </a:solidFill>
              <a:ea typeface="宋体" charset="-122"/>
            </a:endParaRPr>
          </a:p>
        </p:txBody>
      </p:sp>
      <p:pic>
        <p:nvPicPr>
          <p:cNvPr id="10247" name="Picture 8" descr="C:\Users\亚历山大-阿蛟\Desktop\豌豆荚截图20140114131955.png"/>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668963" y="2174875"/>
            <a:ext cx="1993900" cy="3951288"/>
          </a:xfr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624263" y="6138863"/>
            <a:ext cx="1938337" cy="261937"/>
          </a:xfrm>
          <a:prstGeom prst="rect">
            <a:avLst/>
          </a:prstGeom>
        </p:spPr>
        <p:txBody>
          <a:bodyPr wrap="none">
            <a:spAutoFit/>
          </a:bodyPr>
          <a:lstStyle/>
          <a:p>
            <a:pPr eaLnBrk="0" hangingPunct="0">
              <a:spcBef>
                <a:spcPct val="20000"/>
              </a:spcBef>
              <a:defRPr/>
            </a:pPr>
            <a:r>
              <a:rPr lang="en-US" altLang="zh-CN" sz="1100" kern="0" dirty="0">
                <a:solidFill>
                  <a:srgbClr val="000000"/>
                </a:solidFill>
                <a:latin typeface="Century Gothic"/>
              </a:rPr>
              <a:t>Screenshot from TRTRIS EA</a:t>
            </a:r>
          </a:p>
        </p:txBody>
      </p:sp>
      <p:sp>
        <p:nvSpPr>
          <p:cNvPr id="9" name="Rounded Rectangular Callout 8"/>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Notice how the title moves from the prior slide to this one. It looks sloppy.</a:t>
            </a:r>
          </a:p>
          <a:p>
            <a:pP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3. Easy settings</a:t>
            </a:r>
          </a:p>
        </p:txBody>
      </p:sp>
      <p:sp>
        <p:nvSpPr>
          <p:cNvPr id="11267" name="Text Placeholder 2"/>
          <p:cNvSpPr>
            <a:spLocks noGrp="1"/>
          </p:cNvSpPr>
          <p:nvPr>
            <p:ph type="body" idx="1"/>
          </p:nvPr>
        </p:nvSpPr>
        <p:spPr/>
        <p:txBody>
          <a:bodyPr/>
          <a:lstStyle/>
          <a:p>
            <a:pPr algn="ctr"/>
            <a:r>
              <a:rPr lang="en-US" altLang="zh-CN" smtClean="0">
                <a:ea typeface="SimSun" pitchFamily="2" charset="-122"/>
              </a:rPr>
              <a:t>Easy to understand</a:t>
            </a:r>
            <a:endParaRPr lang="zh-CN" altLang="en-US" smtClean="0">
              <a:ea typeface="SimSun" pitchFamily="2" charset="-122"/>
            </a:endParaRPr>
          </a:p>
        </p:txBody>
      </p:sp>
      <p:sp>
        <p:nvSpPr>
          <p:cNvPr id="11268" name="Text Placeholder 3"/>
          <p:cNvSpPr>
            <a:spLocks noGrp="1"/>
          </p:cNvSpPr>
          <p:nvPr>
            <p:ph type="body" sz="quarter" idx="3"/>
          </p:nvPr>
        </p:nvSpPr>
        <p:spPr/>
        <p:txBody>
          <a:bodyPr/>
          <a:lstStyle/>
          <a:p>
            <a:pPr algn="ctr"/>
            <a:r>
              <a:rPr lang="en-US" altLang="zh-CN" smtClean="0">
                <a:ea typeface="SimSun" pitchFamily="2" charset="-122"/>
              </a:rPr>
              <a:t>Good idea?</a:t>
            </a:r>
            <a:endParaRPr lang="zh-CN" altLang="en-US" smtClean="0">
              <a:ea typeface="SimSun" pitchFamily="2" charset="-122"/>
            </a:endParaRPr>
          </a:p>
        </p:txBody>
      </p:sp>
      <p:pic>
        <p:nvPicPr>
          <p:cNvPr id="11269" name="Picture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371600" y="2667000"/>
            <a:ext cx="2271713" cy="3025775"/>
          </a:xfrm>
          <a:noFill/>
          <a:ln>
            <a:solidFill>
              <a:schemeClr val="tx1"/>
            </a:solidFill>
            <a:miter lim="800000"/>
            <a:headEnd/>
            <a:tailEnd/>
          </a:ln>
        </p:spPr>
      </p:pic>
      <p:pic>
        <p:nvPicPr>
          <p:cNvPr id="11270" name="Picture 8"/>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562600" y="2743200"/>
            <a:ext cx="1905000" cy="3103563"/>
          </a:xfrm>
          <a:noFill/>
          <a:ln>
            <a:solidFill>
              <a:schemeClr val="tx1"/>
            </a:solidFill>
            <a:miter lim="800000"/>
            <a:headEnd/>
            <a:tailEnd/>
          </a:ln>
        </p:spPr>
      </p:pic>
      <p:sp>
        <p:nvSpPr>
          <p:cNvPr id="11271" name="Rectangle 6"/>
          <p:cNvSpPr>
            <a:spLocks noChangeArrowheads="1"/>
          </p:cNvSpPr>
          <p:nvPr/>
        </p:nvSpPr>
        <p:spPr bwMode="auto">
          <a:xfrm>
            <a:off x="1447800" y="6096000"/>
            <a:ext cx="65071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a:solidFill>
                  <a:srgbClr val="000000"/>
                </a:solidFill>
                <a:ea typeface="SimSun" pitchFamily="2" charset="-122"/>
              </a:rPr>
              <a:t>Screenshot on page </a:t>
            </a:r>
            <a:r>
              <a:rPr lang="en-US" altLang="zh-CN" sz="1100">
                <a:solidFill>
                  <a:srgbClr val="000000"/>
                </a:solidFill>
                <a:ea typeface="SimSun" pitchFamily="2" charset="-122"/>
                <a:hlinkClick r:id="rId5"/>
              </a:rPr>
              <a:t>http://flagsarenotlanguages.com/blog/2012/09/bab-la-flag-overload/</a:t>
            </a:r>
            <a:endParaRPr lang="en-US" altLang="zh-CN" sz="1100">
              <a:solidFill>
                <a:srgbClr val="000000"/>
              </a:solidFill>
              <a:ea typeface="SimSun" pitchFamily="2" charset="-122"/>
            </a:endParaRPr>
          </a:p>
        </p:txBody>
      </p:sp>
      <p:sp>
        <p:nvSpPr>
          <p:cNvPr id="8" name="Rounded Rectangular Callout 7"/>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Align these two images at the top. They are slightly misaligned. See the next slide.</a:t>
            </a:r>
          </a:p>
          <a:p>
            <a:pP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3. Easy settings</a:t>
            </a:r>
          </a:p>
        </p:txBody>
      </p:sp>
      <p:sp>
        <p:nvSpPr>
          <p:cNvPr id="12291" name="Text Placeholder 2"/>
          <p:cNvSpPr>
            <a:spLocks noGrp="1"/>
          </p:cNvSpPr>
          <p:nvPr>
            <p:ph type="body" idx="1"/>
          </p:nvPr>
        </p:nvSpPr>
        <p:spPr/>
        <p:txBody>
          <a:bodyPr/>
          <a:lstStyle/>
          <a:p>
            <a:pPr algn="ctr"/>
            <a:r>
              <a:rPr lang="en-US" altLang="zh-CN" smtClean="0">
                <a:ea typeface="SimSun" pitchFamily="2" charset="-122"/>
              </a:rPr>
              <a:t>Easy to understand</a:t>
            </a:r>
            <a:endParaRPr lang="zh-CN" altLang="en-US" smtClean="0">
              <a:ea typeface="SimSun" pitchFamily="2" charset="-122"/>
            </a:endParaRPr>
          </a:p>
        </p:txBody>
      </p:sp>
      <p:sp>
        <p:nvSpPr>
          <p:cNvPr id="12292" name="Text Placeholder 3"/>
          <p:cNvSpPr>
            <a:spLocks noGrp="1"/>
          </p:cNvSpPr>
          <p:nvPr>
            <p:ph type="body" sz="quarter" idx="3"/>
          </p:nvPr>
        </p:nvSpPr>
        <p:spPr/>
        <p:txBody>
          <a:bodyPr/>
          <a:lstStyle/>
          <a:p>
            <a:pPr algn="ctr"/>
            <a:r>
              <a:rPr lang="en-US" altLang="zh-CN" smtClean="0">
                <a:ea typeface="SimSun" pitchFamily="2" charset="-122"/>
              </a:rPr>
              <a:t>Good idea?</a:t>
            </a:r>
            <a:endParaRPr lang="zh-CN" altLang="en-US" smtClean="0">
              <a:ea typeface="SimSun" pitchFamily="2" charset="-122"/>
            </a:endParaRPr>
          </a:p>
        </p:txBody>
      </p:sp>
      <p:pic>
        <p:nvPicPr>
          <p:cNvPr id="12293" name="Picture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47800" y="2362200"/>
            <a:ext cx="2271713" cy="3048000"/>
          </a:xfrm>
          <a:noFill/>
          <a:ln>
            <a:solidFill>
              <a:schemeClr val="tx1"/>
            </a:solidFill>
            <a:miter lim="800000"/>
            <a:headEnd/>
            <a:tailEnd/>
          </a:ln>
        </p:spPr>
      </p:pic>
      <p:pic>
        <p:nvPicPr>
          <p:cNvPr id="12294" name="Picture 8"/>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638800" y="2362200"/>
            <a:ext cx="1905000" cy="3048000"/>
          </a:xfrm>
          <a:noFill/>
          <a:ln>
            <a:solidFill>
              <a:schemeClr val="tx1"/>
            </a:solidFill>
            <a:miter lim="800000"/>
            <a:headEnd/>
            <a:tailEnd/>
          </a:ln>
        </p:spPr>
      </p:pic>
      <p:sp>
        <p:nvSpPr>
          <p:cNvPr id="12295" name="Rectangle 6"/>
          <p:cNvSpPr>
            <a:spLocks noChangeArrowheads="1"/>
          </p:cNvSpPr>
          <p:nvPr/>
        </p:nvSpPr>
        <p:spPr bwMode="auto">
          <a:xfrm>
            <a:off x="1447800" y="6096000"/>
            <a:ext cx="65071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a:solidFill>
                  <a:srgbClr val="000000"/>
                </a:solidFill>
                <a:ea typeface="SimSun" pitchFamily="2" charset="-122"/>
              </a:rPr>
              <a:t>Screenshot on page </a:t>
            </a:r>
            <a:r>
              <a:rPr lang="en-US" altLang="zh-CN" sz="1100">
                <a:solidFill>
                  <a:srgbClr val="000000"/>
                </a:solidFill>
                <a:ea typeface="SimSun" pitchFamily="2" charset="-122"/>
                <a:hlinkClick r:id="rId5"/>
              </a:rPr>
              <a:t>http://flagsarenotlanguages.com/blog/2012/09/bab-la-flag-overload/</a:t>
            </a:r>
            <a:endParaRPr lang="en-US" altLang="zh-CN" sz="1100">
              <a:solidFill>
                <a:srgbClr val="000000"/>
              </a:solidFill>
              <a:ea typeface="SimSun" pitchFamily="2"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National flag ≠ </a:t>
            </a:r>
            <a:r>
              <a:rPr lang="en-US" altLang="zh-CN" smtClean="0">
                <a:ea typeface="SimSun" pitchFamily="2" charset="-122"/>
              </a:rPr>
              <a:t>language</a:t>
            </a:r>
            <a:endParaRPr lang="en-US" altLang="en-US" smtClean="0"/>
          </a:p>
        </p:txBody>
      </p:sp>
      <p:pic>
        <p:nvPicPr>
          <p:cNvPr id="13315" name="Picture 5" descr="Different flags for English langu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2057400"/>
            <a:ext cx="5715000" cy="981075"/>
          </a:xfrm>
          <a:noFill/>
          <a:extLst>
            <a:ext uri="{909E8E84-426E-40DD-AFC4-6F175D3DCCD1}">
              <a14:hiddenFill xmlns:a14="http://schemas.microsoft.com/office/drawing/2010/main">
                <a:solidFill>
                  <a:srgbClr val="FFFFFF"/>
                </a:solidFill>
              </a14:hiddenFill>
            </a:ext>
          </a:extLst>
        </p:spPr>
      </p:pic>
      <p:pic>
        <p:nvPicPr>
          <p:cNvPr id="133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9624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962400"/>
            <a:ext cx="30067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8" name="Rectangle 5"/>
          <p:cNvSpPr>
            <a:spLocks noChangeArrowheads="1"/>
          </p:cNvSpPr>
          <p:nvPr/>
        </p:nvSpPr>
        <p:spPr bwMode="auto">
          <a:xfrm>
            <a:off x="1676400" y="3124200"/>
            <a:ext cx="6108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a:solidFill>
                  <a:srgbClr val="000000"/>
                </a:solidFill>
                <a:ea typeface="SimSun" pitchFamily="2" charset="-122"/>
                <a:hlinkClick r:id="rId6"/>
              </a:rPr>
              <a:t>http://www.worldaccent.com/blog/2012/09/flags-multilingual-website-navigation.html</a:t>
            </a:r>
            <a:endParaRPr lang="en-US" altLang="zh-CN" sz="1100">
              <a:solidFill>
                <a:srgbClr val="000000"/>
              </a:solidFill>
              <a:ea typeface="SimSun" pitchFamily="2" charset="-122"/>
            </a:endParaRPr>
          </a:p>
        </p:txBody>
      </p:sp>
      <p:sp>
        <p:nvSpPr>
          <p:cNvPr id="13319" name="Rectangle 6"/>
          <p:cNvSpPr>
            <a:spLocks noChangeArrowheads="1"/>
          </p:cNvSpPr>
          <p:nvPr/>
        </p:nvSpPr>
        <p:spPr bwMode="auto">
          <a:xfrm>
            <a:off x="1728788" y="5715000"/>
            <a:ext cx="6003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a:solidFill>
                  <a:srgbClr val="000000"/>
                </a:solidFill>
                <a:ea typeface="SimSun" pitchFamily="2" charset="-122"/>
                <a:hlinkClick r:id="rId7" action="ppaction://hlinkfile"/>
              </a:rPr>
              <a:t>These two national  flags come from the item Switzerland and Canada on Wikipedia</a:t>
            </a:r>
            <a:endParaRPr lang="en-US" altLang="zh-CN" sz="1100">
              <a:solidFill>
                <a:srgbClr val="000000"/>
              </a:solidFill>
              <a:ea typeface="SimSun" pitchFamily="2" charset="-122"/>
            </a:endParaRPr>
          </a:p>
        </p:txBody>
      </p:sp>
      <p:sp>
        <p:nvSpPr>
          <p:cNvPr id="8" name="Rounded Rectangular Callout 7"/>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Some images need a black border, especially those with white at edges. See next slide.</a:t>
            </a:r>
          </a:p>
          <a:p>
            <a:pP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National flag ≠ </a:t>
            </a:r>
            <a:r>
              <a:rPr lang="en-US" altLang="zh-CN" smtClean="0">
                <a:ea typeface="SimSun" pitchFamily="2" charset="-122"/>
              </a:rPr>
              <a:t>language</a:t>
            </a:r>
            <a:endParaRPr lang="en-US" altLang="en-US" smtClean="0"/>
          </a:p>
        </p:txBody>
      </p:sp>
      <p:pic>
        <p:nvPicPr>
          <p:cNvPr id="14339" name="Picture 5" descr="Different flags for English langu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2057400"/>
            <a:ext cx="5715000" cy="981075"/>
          </a:xfrm>
          <a:noFill/>
          <a:extLst>
            <a:ext uri="{909E8E84-426E-40DD-AFC4-6F175D3DCCD1}">
              <a14:hiddenFill xmlns:a14="http://schemas.microsoft.com/office/drawing/2010/main">
                <a:solidFill>
                  <a:srgbClr val="FFFFFF"/>
                </a:solidFill>
              </a14:hiddenFill>
            </a:ext>
          </a:extLst>
        </p:spPr>
      </p:pic>
      <p:pic>
        <p:nvPicPr>
          <p:cNvPr id="1434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962400"/>
            <a:ext cx="15240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962400"/>
            <a:ext cx="30067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342" name="Rectangle 5"/>
          <p:cNvSpPr>
            <a:spLocks noChangeArrowheads="1"/>
          </p:cNvSpPr>
          <p:nvPr/>
        </p:nvSpPr>
        <p:spPr bwMode="auto">
          <a:xfrm>
            <a:off x="1676400" y="3124200"/>
            <a:ext cx="6108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a:solidFill>
                  <a:srgbClr val="000000"/>
                </a:solidFill>
                <a:ea typeface="SimSun" pitchFamily="2" charset="-122"/>
                <a:hlinkClick r:id="rId6"/>
              </a:rPr>
              <a:t>http://www.worldaccent.com/blog/2012/09/flags-multilingual-website-navigation.html</a:t>
            </a:r>
            <a:endParaRPr lang="en-US" altLang="zh-CN" sz="1100">
              <a:solidFill>
                <a:srgbClr val="000000"/>
              </a:solidFill>
              <a:ea typeface="SimSun" pitchFamily="2" charset="-122"/>
            </a:endParaRPr>
          </a:p>
        </p:txBody>
      </p:sp>
      <p:sp>
        <p:nvSpPr>
          <p:cNvPr id="14343" name="Rectangle 6"/>
          <p:cNvSpPr>
            <a:spLocks noChangeArrowheads="1"/>
          </p:cNvSpPr>
          <p:nvPr/>
        </p:nvSpPr>
        <p:spPr bwMode="auto">
          <a:xfrm>
            <a:off x="1728788" y="5715000"/>
            <a:ext cx="6003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a:solidFill>
                  <a:srgbClr val="000000"/>
                </a:solidFill>
                <a:ea typeface="SimSun" pitchFamily="2" charset="-122"/>
                <a:hlinkClick r:id="rId7" action="ppaction://hlinkfile"/>
              </a:rPr>
              <a:t>These two national  flags come from the item Switzerland and Canada on Wikipedia</a:t>
            </a:r>
            <a:endParaRPr lang="en-US" altLang="zh-CN" sz="1100">
              <a:solidFill>
                <a:srgbClr val="000000"/>
              </a:solidFill>
              <a:ea typeface="SimSun" pitchFamily="2"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A secret in Android</a:t>
            </a:r>
          </a:p>
        </p:txBody>
      </p:sp>
      <p:sp>
        <p:nvSpPr>
          <p:cNvPr id="15363" name="Content Placeholder 2"/>
          <p:cNvSpPr>
            <a:spLocks noGrp="1"/>
          </p:cNvSpPr>
          <p:nvPr>
            <p:ph idx="1"/>
          </p:nvPr>
        </p:nvSpPr>
        <p:spPr>
          <a:xfrm>
            <a:off x="228600" y="1371600"/>
            <a:ext cx="8915400" cy="4724400"/>
          </a:xfrm>
        </p:spPr>
        <p:txBody>
          <a:bodyPr/>
          <a:lstStyle/>
          <a:p>
            <a:r>
              <a:rPr lang="en-US" altLang="en-US" smtClean="0"/>
              <a:t>Go settings </a:t>
            </a:r>
          </a:p>
          <a:p>
            <a:r>
              <a:rPr lang="en-US" altLang="en-US" smtClean="0"/>
              <a:t>-&gt; About device</a:t>
            </a:r>
          </a:p>
          <a:p>
            <a:r>
              <a:rPr lang="en-US" altLang="en-US" smtClean="0"/>
              <a:t>-&gt; </a:t>
            </a:r>
            <a:r>
              <a:rPr lang="en-US" altLang="en-US" b="1" smtClean="0"/>
              <a:t>triple</a:t>
            </a:r>
            <a:r>
              <a:rPr lang="en-US" altLang="en-US" smtClean="0"/>
              <a:t> tap Android Version </a:t>
            </a:r>
          </a:p>
        </p:txBody>
      </p:sp>
      <p:sp>
        <p:nvSpPr>
          <p:cNvPr id="4" name="Rounded Rectangular Callout 3"/>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-&gt; notation is sloppy</a:t>
            </a:r>
          </a:p>
          <a:p>
            <a:pPr>
              <a:defRPr/>
            </a:pPr>
            <a:endParaRPr lang="en-US" dirty="0">
              <a:solidFill>
                <a:schemeClr val="tx1"/>
              </a:solidFill>
            </a:endParaRPr>
          </a:p>
          <a:p>
            <a:pPr>
              <a:defRPr/>
            </a:pPr>
            <a:r>
              <a:rPr lang="en-US" dirty="0">
                <a:solidFill>
                  <a:schemeClr val="tx1"/>
                </a:solidFill>
              </a:rPr>
              <a:t>“Go to settings”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A secret in Android</a:t>
            </a:r>
          </a:p>
        </p:txBody>
      </p:sp>
      <p:sp>
        <p:nvSpPr>
          <p:cNvPr id="16387" name="Content Placeholder 2"/>
          <p:cNvSpPr>
            <a:spLocks noGrp="1"/>
          </p:cNvSpPr>
          <p:nvPr>
            <p:ph idx="1"/>
          </p:nvPr>
        </p:nvSpPr>
        <p:spPr>
          <a:xfrm>
            <a:off x="228600" y="1371600"/>
            <a:ext cx="8915400" cy="4724400"/>
          </a:xfrm>
        </p:spPr>
        <p:txBody>
          <a:bodyPr/>
          <a:lstStyle/>
          <a:p>
            <a:pPr marL="0" indent="0">
              <a:buFontTx/>
              <a:buNone/>
            </a:pPr>
            <a:r>
              <a:rPr lang="en-US" altLang="en-US" smtClean="0"/>
              <a:t>Go to “Settings”</a:t>
            </a:r>
          </a:p>
          <a:p>
            <a:pPr marL="0" indent="0">
              <a:buFontTx/>
              <a:buNone/>
            </a:pPr>
            <a:endParaRPr lang="en-US" altLang="en-US" smtClean="0"/>
          </a:p>
          <a:p>
            <a:pPr marL="0" indent="0">
              <a:buFontTx/>
              <a:buNone/>
            </a:pPr>
            <a:endParaRPr lang="en-US" altLang="en-US" smtClean="0"/>
          </a:p>
          <a:p>
            <a:pPr marL="0" indent="0">
              <a:buFontTx/>
              <a:buNone/>
            </a:pPr>
            <a:r>
              <a:rPr lang="en-US" altLang="en-US" smtClean="0"/>
              <a:t>Click “About device”</a:t>
            </a:r>
          </a:p>
          <a:p>
            <a:pPr marL="0" indent="0">
              <a:buFontTx/>
              <a:buNone/>
            </a:pPr>
            <a:endParaRPr lang="en-US" altLang="en-US" b="1" smtClean="0"/>
          </a:p>
          <a:p>
            <a:pPr marL="0" indent="0">
              <a:buFontTx/>
              <a:buNone/>
            </a:pPr>
            <a:endParaRPr lang="en-US" altLang="en-US" b="1" smtClean="0"/>
          </a:p>
          <a:p>
            <a:pPr marL="0" indent="0">
              <a:buFontTx/>
              <a:buNone/>
            </a:pPr>
            <a:r>
              <a:rPr lang="en-US" altLang="en-US" b="1" smtClean="0"/>
              <a:t>Triple</a:t>
            </a:r>
            <a:r>
              <a:rPr lang="en-US" altLang="en-US" smtClean="0"/>
              <a:t> tap “Android Version”</a:t>
            </a:r>
          </a:p>
        </p:txBody>
      </p:sp>
      <p:sp>
        <p:nvSpPr>
          <p:cNvPr id="2" name="Down Arrow 1"/>
          <p:cNvSpPr/>
          <p:nvPr/>
        </p:nvSpPr>
        <p:spPr>
          <a:xfrm>
            <a:off x="1257300" y="2362200"/>
            <a:ext cx="533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a:off x="1257300" y="4114800"/>
            <a:ext cx="533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Why this format? </a:t>
            </a:r>
          </a:p>
        </p:txBody>
      </p:sp>
      <p:sp>
        <p:nvSpPr>
          <p:cNvPr id="3075" name="Content Placeholder 2"/>
          <p:cNvSpPr>
            <a:spLocks noGrp="1"/>
          </p:cNvSpPr>
          <p:nvPr>
            <p:ph idx="1"/>
          </p:nvPr>
        </p:nvSpPr>
        <p:spPr/>
        <p:txBody>
          <a:bodyPr/>
          <a:lstStyle/>
          <a:p>
            <a:r>
              <a:rPr lang="en-US" altLang="en-US" dirty="0" smtClean="0"/>
              <a:t>It is visually simple, so you can spend your time focused on content and ideas</a:t>
            </a:r>
          </a:p>
          <a:p>
            <a:endParaRPr lang="en-US" altLang="en-US" dirty="0"/>
          </a:p>
          <a:p>
            <a:r>
              <a:rPr lang="en-US" altLang="en-US" dirty="0" smtClean="0"/>
              <a:t>It helps you chunk your ideas into nuggets, or complex ideas into strings of nuggets</a:t>
            </a:r>
          </a:p>
          <a:p>
            <a:endParaRPr lang="en-US" altLang="en-US" dirty="0"/>
          </a:p>
          <a:p>
            <a:r>
              <a:rPr lang="en-US" altLang="en-US" dirty="0" smtClean="0"/>
              <a:t>It helps you to avoid too much time spent</a:t>
            </a:r>
            <a:r>
              <a:rPr lang="en-US" altLang="en-US" dirty="0"/>
              <a:t> </a:t>
            </a:r>
            <a:r>
              <a:rPr lang="en-US" altLang="en-US" dirty="0" smtClean="0"/>
              <a:t>on a slide </a:t>
            </a:r>
          </a:p>
        </p:txBody>
      </p:sp>
    </p:spTree>
    <p:extLst>
      <p:ext uri="{BB962C8B-B14F-4D97-AF65-F5344CB8AC3E}">
        <p14:creationId xmlns:p14="http://schemas.microsoft.com/office/powerpoint/2010/main" val="304616905"/>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5. Easy gestures</a:t>
            </a:r>
          </a:p>
        </p:txBody>
      </p:sp>
      <p:sp>
        <p:nvSpPr>
          <p:cNvPr id="17411" name="Content Placeholder 2"/>
          <p:cNvSpPr>
            <a:spLocks noGrp="1"/>
          </p:cNvSpPr>
          <p:nvPr>
            <p:ph idx="1"/>
          </p:nvPr>
        </p:nvSpPr>
        <p:spPr>
          <a:xfrm>
            <a:off x="228600" y="1371600"/>
            <a:ext cx="8915400" cy="4724400"/>
          </a:xfrm>
        </p:spPr>
        <p:txBody>
          <a:bodyPr/>
          <a:lstStyle/>
          <a:p>
            <a:pPr marL="0" indent="0">
              <a:buFontTx/>
              <a:buNone/>
            </a:pPr>
            <a:r>
              <a:rPr lang="en-US" altLang="en-US" smtClean="0"/>
              <a:t>People are too lazy or busy to learn</a:t>
            </a:r>
          </a:p>
        </p:txBody>
      </p:sp>
      <p:sp>
        <p:nvSpPr>
          <p:cNvPr id="4" name="Rounded Rectangular Callout 3"/>
          <p:cNvSpPr/>
          <p:nvPr/>
        </p:nvSpPr>
        <p:spPr>
          <a:xfrm>
            <a:off x="5943600" y="3581400"/>
            <a:ext cx="3124200" cy="2438400"/>
          </a:xfrm>
          <a:prstGeom prst="wedgeRoundRectCallout">
            <a:avLst>
              <a:gd name="adj1" fmla="val -41951"/>
              <a:gd name="adj2" fmla="val -6091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“Lazy” is a word with negative connotations. Best to avoid it whenever talking about users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Take away</a:t>
            </a:r>
          </a:p>
        </p:txBody>
      </p:sp>
      <p:sp>
        <p:nvSpPr>
          <p:cNvPr id="18435" name="Content Placeholder 2"/>
          <p:cNvSpPr>
            <a:spLocks noGrp="1"/>
          </p:cNvSpPr>
          <p:nvPr>
            <p:ph idx="1"/>
          </p:nvPr>
        </p:nvSpPr>
        <p:spPr>
          <a:xfrm>
            <a:off x="228600" y="1371600"/>
            <a:ext cx="8915400" cy="4724400"/>
          </a:xfrm>
        </p:spPr>
        <p:txBody>
          <a:bodyPr/>
          <a:lstStyle/>
          <a:p>
            <a:r>
              <a:rPr lang="en-US" altLang="en-US" smtClean="0"/>
              <a:t>As easy as possible</a:t>
            </a:r>
          </a:p>
          <a:p>
            <a:pPr lvl="1"/>
            <a:r>
              <a:rPr lang="en-US" altLang="en-US" smtClean="0"/>
              <a:t>Easy to learn, to react</a:t>
            </a:r>
          </a:p>
          <a:p>
            <a:pPr lvl="1"/>
            <a:r>
              <a:rPr lang="en-US" altLang="en-US" smtClean="0"/>
              <a:t>Easy settings, gestures, buttons</a:t>
            </a:r>
          </a:p>
          <a:p>
            <a:endParaRPr lang="en-US" altLang="en-US" smtClean="0"/>
          </a:p>
          <a:p>
            <a:r>
              <a:rPr lang="en-US" altLang="en-US" smtClean="0"/>
              <a:t>Are we designing apps for dummies?</a:t>
            </a:r>
          </a:p>
        </p:txBody>
      </p:sp>
      <p:sp>
        <p:nvSpPr>
          <p:cNvPr id="4" name="Rounded Rectangular Callout 3"/>
          <p:cNvSpPr/>
          <p:nvPr/>
        </p:nvSpPr>
        <p:spPr>
          <a:xfrm>
            <a:off x="5364163" y="4267200"/>
            <a:ext cx="3124200" cy="2438400"/>
          </a:xfrm>
          <a:prstGeom prst="wedgeRoundRectCallout">
            <a:avLst>
              <a:gd name="adj1" fmla="val -41951"/>
              <a:gd name="adj2" fmla="val -6091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The take away message should always be concrete messages to remember.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Take away </a:t>
            </a:r>
          </a:p>
        </p:txBody>
      </p:sp>
      <p:sp>
        <p:nvSpPr>
          <p:cNvPr id="19459" name="Content Placeholder 2"/>
          <p:cNvSpPr>
            <a:spLocks noGrp="1"/>
          </p:cNvSpPr>
          <p:nvPr>
            <p:ph idx="1"/>
          </p:nvPr>
        </p:nvSpPr>
        <p:spPr>
          <a:xfrm>
            <a:off x="228600" y="1371600"/>
            <a:ext cx="8915400" cy="4724400"/>
          </a:xfrm>
        </p:spPr>
        <p:txBody>
          <a:bodyPr/>
          <a:lstStyle/>
          <a:p>
            <a:r>
              <a:rPr lang="en-US" altLang="en-US" smtClean="0"/>
              <a:t>Programming Android in C/C++</a:t>
            </a:r>
          </a:p>
          <a:p>
            <a:r>
              <a:rPr lang="en-US" altLang="en-US" smtClean="0"/>
              <a:t>Using NDK</a:t>
            </a:r>
          </a:p>
          <a:p>
            <a:r>
              <a:rPr lang="en-US" altLang="en-US" smtClean="0"/>
              <a:t>Bringing your game to Android</a:t>
            </a:r>
          </a:p>
          <a:p>
            <a:r>
              <a:rPr lang="en-US" altLang="en-US" smtClean="0"/>
              <a:t>Troubleshooting, Tips and Tricks</a:t>
            </a:r>
          </a:p>
        </p:txBody>
      </p:sp>
      <p:sp>
        <p:nvSpPr>
          <p:cNvPr id="4" name="Rounded Rectangular Callout 3"/>
          <p:cNvSpPr/>
          <p:nvPr/>
        </p:nvSpPr>
        <p:spPr>
          <a:xfrm>
            <a:off x="4953000" y="4038600"/>
            <a:ext cx="3124200" cy="2438400"/>
          </a:xfrm>
          <a:prstGeom prst="wedgeRoundRectCallout">
            <a:avLst>
              <a:gd name="adj1" fmla="val -41951"/>
              <a:gd name="adj2" fmla="val -6091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This take away message is an outline, not specific important points to be remembered.</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Physical Feel</a:t>
            </a:r>
          </a:p>
        </p:txBody>
      </p:sp>
      <p:sp>
        <p:nvSpPr>
          <p:cNvPr id="20483" name="Content Placeholder 2"/>
          <p:cNvSpPr>
            <a:spLocks noGrp="1"/>
          </p:cNvSpPr>
          <p:nvPr>
            <p:ph idx="1"/>
          </p:nvPr>
        </p:nvSpPr>
        <p:spPr>
          <a:xfrm>
            <a:off x="228600" y="1371600"/>
            <a:ext cx="4038600" cy="4724400"/>
          </a:xfrm>
        </p:spPr>
        <p:txBody>
          <a:bodyPr/>
          <a:lstStyle/>
          <a:p>
            <a:r>
              <a:rPr lang="en-US" altLang="en-US" smtClean="0"/>
              <a:t>You have to consider how your app </a:t>
            </a:r>
            <a:r>
              <a:rPr lang="en-US" altLang="en-US" b="1" smtClean="0"/>
              <a:t>looks</a:t>
            </a:r>
            <a:r>
              <a:rPr lang="en-US" altLang="en-US" smtClean="0"/>
              <a:t> and also </a:t>
            </a:r>
            <a:r>
              <a:rPr lang="en-US" altLang="en-US" b="1" smtClean="0"/>
              <a:t>feels</a:t>
            </a:r>
          </a:p>
          <a:p>
            <a:endParaRPr lang="en-US" altLang="en-US" b="1" smtClean="0"/>
          </a:p>
          <a:p>
            <a:r>
              <a:rPr lang="en-US" altLang="en-US" smtClean="0"/>
              <a:t>Try to make your app feels like real physical device</a:t>
            </a:r>
            <a:br>
              <a:rPr lang="en-US" altLang="en-US" smtClean="0"/>
            </a:br>
            <a:endParaRPr lang="en-US" altLang="en-US" smtClean="0"/>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447800"/>
            <a:ext cx="4802188"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1371600" y="2590800"/>
            <a:ext cx="3124200" cy="4114800"/>
          </a:xfrm>
          <a:prstGeom prst="wedgeRoundRectCallout">
            <a:avLst>
              <a:gd name="adj1" fmla="val 37333"/>
              <a:gd name="adj2" fmla="val -6091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Avoid sloppy-looking images (here not even straight). Always include the source.</a:t>
            </a:r>
          </a:p>
          <a:p>
            <a:pPr>
              <a:defRPr/>
            </a:pPr>
            <a:endParaRPr lang="en-US" dirty="0">
              <a:solidFill>
                <a:schemeClr val="tx1"/>
              </a:solidFill>
            </a:endParaRPr>
          </a:p>
          <a:p>
            <a:pPr>
              <a:defRPr/>
            </a:pPr>
            <a:r>
              <a:rPr lang="en-US" dirty="0">
                <a:solidFill>
                  <a:schemeClr val="tx1"/>
                </a:solidFill>
              </a:rPr>
              <a:t>“Feel” should be “feel”. Be consistent with </a:t>
            </a:r>
            <a:r>
              <a:rPr lang="en-US" dirty="0" smtClean="0">
                <a:solidFill>
                  <a:schemeClr val="tx1"/>
                </a:solidFill>
              </a:rPr>
              <a:t>capitalization and punctuation </a:t>
            </a:r>
            <a:r>
              <a:rPr lang="en-US" dirty="0">
                <a:solidFill>
                  <a:schemeClr val="tx1"/>
                </a:solidFill>
              </a:rPr>
              <a:t>across slides.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4200" smtClean="0"/>
              <a:t>What is to feel like a real device?</a:t>
            </a:r>
          </a:p>
        </p:txBody>
      </p:sp>
      <p:sp>
        <p:nvSpPr>
          <p:cNvPr id="16387" name="Content Placeholder 2"/>
          <p:cNvSpPr>
            <a:spLocks noGrp="1"/>
          </p:cNvSpPr>
          <p:nvPr>
            <p:ph idx="1"/>
          </p:nvPr>
        </p:nvSpPr>
        <p:spPr>
          <a:xfrm>
            <a:off x="228600" y="1295400"/>
            <a:ext cx="8915400" cy="4724400"/>
          </a:xfrm>
        </p:spPr>
        <p:txBody>
          <a:bodyPr/>
          <a:lstStyle/>
          <a:p>
            <a:pPr>
              <a:defRPr/>
            </a:pPr>
            <a:r>
              <a:rPr lang="en-US" altLang="en-US" dirty="0" smtClean="0"/>
              <a:t>Place important info at the top and controls to the bottom</a:t>
            </a:r>
          </a:p>
          <a:p>
            <a:pPr marL="0" indent="0">
              <a:buFontTx/>
              <a:buNone/>
              <a:defRPr/>
            </a:pPr>
            <a:endParaRPr lang="en-US" altLang="en-US" dirty="0" smtClean="0"/>
          </a:p>
          <a:p>
            <a:pPr marL="0" indent="0">
              <a:buFontTx/>
              <a:buNone/>
              <a:defRPr/>
            </a:pPr>
            <a:endParaRPr lang="en-US" altLang="en-US" dirty="0"/>
          </a:p>
          <a:p>
            <a:pPr marL="0" indent="0">
              <a:buFontTx/>
              <a:buNone/>
              <a:defRPr/>
            </a:pPr>
            <a:endParaRPr lang="en-US" altLang="en-US" dirty="0" smtClean="0"/>
          </a:p>
          <a:p>
            <a:pPr marL="0" indent="0">
              <a:buFontTx/>
              <a:buNone/>
              <a:defRPr/>
            </a:pPr>
            <a:endParaRPr lang="en-US" altLang="en-US" dirty="0" smtClean="0"/>
          </a:p>
          <a:p>
            <a:pPr>
              <a:defRPr/>
            </a:pPr>
            <a:r>
              <a:rPr lang="en-US" altLang="en-US" dirty="0" smtClean="0"/>
              <a:t>People are used to work with real devices and feel more comfortable working with them</a:t>
            </a:r>
          </a:p>
        </p:txBody>
      </p:sp>
      <p:pic>
        <p:nvPicPr>
          <p:cNvPr id="215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362200"/>
            <a:ext cx="434340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5105400" y="2057400"/>
            <a:ext cx="3124200" cy="2438400"/>
          </a:xfrm>
          <a:prstGeom prst="wedgeRoundRectCallout">
            <a:avLst>
              <a:gd name="adj1" fmla="val -57511"/>
              <a:gd name="adj2" fmla="val 62500"/>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Makes sure your English is perfect: “People are used to work”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Who is your user?</a:t>
            </a:r>
          </a:p>
        </p:txBody>
      </p:sp>
      <p:sp>
        <p:nvSpPr>
          <p:cNvPr id="22531" name="Content Placeholder 2"/>
          <p:cNvSpPr>
            <a:spLocks noGrp="1"/>
          </p:cNvSpPr>
          <p:nvPr>
            <p:ph idx="1"/>
          </p:nvPr>
        </p:nvSpPr>
        <p:spPr>
          <a:xfrm>
            <a:off x="228600" y="1371600"/>
            <a:ext cx="5276850" cy="4724400"/>
          </a:xfrm>
        </p:spPr>
        <p:txBody>
          <a:bodyPr/>
          <a:lstStyle/>
          <a:p>
            <a:r>
              <a:rPr lang="en-US" altLang="en-US" smtClean="0"/>
              <a:t>2 most common tactics:</a:t>
            </a:r>
          </a:p>
          <a:p>
            <a:endParaRPr lang="en-US" altLang="en-US" smtClean="0"/>
          </a:p>
          <a:p>
            <a:r>
              <a:rPr lang="en-US" altLang="en-US" smtClean="0"/>
              <a:t>Offer a setting for the most common buttons for left-handed people</a:t>
            </a:r>
          </a:p>
          <a:p>
            <a:endParaRPr lang="en-US" altLang="en-US" smtClean="0"/>
          </a:p>
          <a:p>
            <a:r>
              <a:rPr lang="en-US" altLang="en-US" smtClean="0"/>
              <a:t>Or just make layout equally useful for all people</a:t>
            </a: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75" y="1371600"/>
            <a:ext cx="3527425"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025" y="3990975"/>
            <a:ext cx="353377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219200" y="2209800"/>
            <a:ext cx="3124200" cy="4114800"/>
          </a:xfrm>
          <a:prstGeom prst="wedgeRoundRectCallout">
            <a:avLst>
              <a:gd name="adj1" fmla="val 59933"/>
              <a:gd name="adj2" fmla="val 1974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For 20s, there is too much info on this slide. </a:t>
            </a:r>
          </a:p>
          <a:p>
            <a:pPr>
              <a:defRPr/>
            </a:pPr>
            <a:endParaRPr lang="en-US" dirty="0">
              <a:solidFill>
                <a:schemeClr val="tx1"/>
              </a:solidFill>
            </a:endParaRPr>
          </a:p>
          <a:p>
            <a:pPr>
              <a:defRPr/>
            </a:pPr>
            <a:r>
              <a:rPr lang="en-US" dirty="0">
                <a:solidFill>
                  <a:schemeClr val="tx1"/>
                </a:solidFill>
              </a:rPr>
              <a:t>Also, put 1 pixel black border around images and they will look just slightly sharper.</a:t>
            </a:r>
          </a:p>
          <a:p>
            <a:pPr>
              <a:defRPr/>
            </a:pPr>
            <a:endParaRPr lang="en-US" dirty="0">
              <a:solidFill>
                <a:schemeClr val="tx1"/>
              </a:solidFill>
            </a:endParaRPr>
          </a:p>
          <a:p>
            <a:pPr>
              <a:defRPr/>
            </a:pPr>
            <a:r>
              <a:rPr lang="en-US" dirty="0">
                <a:solidFill>
                  <a:schemeClr val="tx1"/>
                </a:solidFill>
              </a:rPr>
              <a:t>Source of all images should be noted.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Don`t crowd your screen</a:t>
            </a:r>
          </a:p>
        </p:txBody>
      </p:sp>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03338"/>
            <a:ext cx="3946525" cy="281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Content Placeholder 2"/>
          <p:cNvSpPr txBox="1">
            <a:spLocks/>
          </p:cNvSpPr>
          <p:nvPr/>
        </p:nvSpPr>
        <p:spPr bwMode="auto">
          <a:xfrm>
            <a:off x="76200" y="1371600"/>
            <a:ext cx="6781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Century Gothic" pitchFamily="34" charset="0"/>
              </a:defRPr>
            </a:lvl1pPr>
            <a:lvl2pPr marL="342900" indent="-34290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lvl="1">
              <a:buFontTx/>
              <a:buChar char="•"/>
            </a:pPr>
            <a:r>
              <a:rPr lang="en-US" altLang="en-US" sz="3200"/>
              <a:t>Some phones limit number of buttons on the screen.</a:t>
            </a:r>
            <a:endParaRPr lang="en-US" altLang="en-US"/>
          </a:p>
          <a:p>
            <a:endParaRPr lang="en-US" altLang="en-US"/>
          </a:p>
          <a:p>
            <a:r>
              <a:rPr lang="en-US" altLang="en-US"/>
              <a:t>Hide advanced options</a:t>
            </a:r>
          </a:p>
        </p:txBody>
      </p:sp>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207168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67000" y="4181475"/>
            <a:ext cx="6096000" cy="2339975"/>
          </a:xfrm>
          <a:prstGeom prst="rect">
            <a:avLst/>
          </a:prstGeom>
          <a:noFill/>
        </p:spPr>
        <p:txBody>
          <a:bodyPr>
            <a:spAutoFit/>
          </a:bodyPr>
          <a:lstStyle/>
          <a:p>
            <a:pPr eaLnBrk="0" hangingPunct="0">
              <a:spcBef>
                <a:spcPct val="20000"/>
              </a:spcBef>
              <a:defRPr/>
            </a:pPr>
            <a:r>
              <a:rPr lang="en-US" sz="3200" dirty="0">
                <a:latin typeface="+mn-lt"/>
                <a:sym typeface="Wingdings" pitchFamily="2" charset="2"/>
              </a:rPr>
              <a:t> </a:t>
            </a:r>
            <a:r>
              <a:rPr lang="en-US" sz="3200" dirty="0" err="1">
                <a:latin typeface="+mn-lt"/>
                <a:sym typeface="Wingdings" pitchFamily="2" charset="2"/>
              </a:rPr>
              <a:t>Quickoffice</a:t>
            </a:r>
            <a:r>
              <a:rPr lang="en-US" sz="3200" dirty="0">
                <a:latin typeface="+mn-lt"/>
                <a:sym typeface="Wingdings" pitchFamily="2" charset="2"/>
              </a:rPr>
              <a:t> app offers secondary tools in popover menus when you tap an icon in the main toolbar</a:t>
            </a:r>
            <a:endParaRPr lang="en-US" sz="3200" dirty="0">
              <a:latin typeface="+mn-lt"/>
            </a:endParaRPr>
          </a:p>
          <a:p>
            <a:pPr>
              <a:defRPr/>
            </a:pPr>
            <a:endParaRPr lang="en-US" dirty="0"/>
          </a:p>
        </p:txBody>
      </p:sp>
      <p:sp>
        <p:nvSpPr>
          <p:cNvPr id="7" name="Rounded Rectangular Callout 6"/>
          <p:cNvSpPr/>
          <p:nvPr/>
        </p:nvSpPr>
        <p:spPr>
          <a:xfrm>
            <a:off x="2362200" y="1371600"/>
            <a:ext cx="2743200" cy="3979863"/>
          </a:xfrm>
          <a:prstGeom prst="wedgeRoundRectCallout">
            <a:avLst>
              <a:gd name="adj1" fmla="val 59933"/>
              <a:gd name="adj2" fmla="val 1974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Please do not use clip art. </a:t>
            </a:r>
          </a:p>
          <a:p>
            <a:pPr>
              <a:defRPr/>
            </a:pPr>
            <a:endParaRPr lang="en-US" dirty="0">
              <a:solidFill>
                <a:schemeClr val="tx1"/>
              </a:solidFill>
            </a:endParaRPr>
          </a:p>
          <a:p>
            <a:pPr>
              <a:defRPr/>
            </a:pPr>
            <a:r>
              <a:rPr lang="en-US" dirty="0">
                <a:solidFill>
                  <a:schemeClr val="tx1"/>
                </a:solidFill>
              </a:rPr>
              <a:t>Bottom image is rotated, fuzzy, and not credited.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Crowding example</a:t>
            </a:r>
          </a:p>
        </p:txBody>
      </p:sp>
      <p:sp>
        <p:nvSpPr>
          <p:cNvPr id="24579" name="Content Placeholder 2"/>
          <p:cNvSpPr>
            <a:spLocks noGrp="1"/>
          </p:cNvSpPr>
          <p:nvPr>
            <p:ph idx="1"/>
          </p:nvPr>
        </p:nvSpPr>
        <p:spPr>
          <a:xfrm>
            <a:off x="228600" y="1371600"/>
            <a:ext cx="8915400" cy="1579563"/>
          </a:xfrm>
        </p:spPr>
        <p:txBody>
          <a:bodyPr/>
          <a:lstStyle/>
          <a:p>
            <a:r>
              <a:rPr lang="en-US" altLang="en-US" smtClean="0"/>
              <a:t>Don`t make your users play wheel of fortune</a:t>
            </a:r>
          </a:p>
          <a:p>
            <a:endParaRPr lang="en-US" altLang="en-US" smtClean="0"/>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563" y="2655888"/>
            <a:ext cx="4757737"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TextBox 1"/>
          <p:cNvSpPr txBox="1">
            <a:spLocks noChangeArrowheads="1"/>
          </p:cNvSpPr>
          <p:nvPr/>
        </p:nvSpPr>
        <p:spPr bwMode="auto">
          <a:xfrm>
            <a:off x="4495800" y="228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1800">
                <a:latin typeface="Arial" charset="0"/>
              </a:rPr>
              <a:t>Call Global App:</a:t>
            </a:r>
          </a:p>
        </p:txBody>
      </p:sp>
      <p:sp>
        <p:nvSpPr>
          <p:cNvPr id="24582" name="TextBox 5"/>
          <p:cNvSpPr txBox="1">
            <a:spLocks noChangeArrowheads="1"/>
          </p:cNvSpPr>
          <p:nvPr/>
        </p:nvSpPr>
        <p:spPr bwMode="auto">
          <a:xfrm>
            <a:off x="7058025" y="228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1800">
                <a:latin typeface="Arial" charset="0"/>
              </a:rPr>
              <a:t>Skype App:</a:t>
            </a:r>
          </a:p>
        </p:txBody>
      </p:sp>
      <p:sp>
        <p:nvSpPr>
          <p:cNvPr id="24583" name="Content Placeholder 2"/>
          <p:cNvSpPr txBox="1">
            <a:spLocks/>
          </p:cNvSpPr>
          <p:nvPr/>
        </p:nvSpPr>
        <p:spPr bwMode="auto">
          <a:xfrm>
            <a:off x="0" y="2895600"/>
            <a:ext cx="4495800" cy="356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r>
              <a:rPr lang="en-US" altLang="en-US"/>
              <a:t>Hint: place buttons taking user to another menu (screen) away from most used buttons hence thumb`s hot zone </a:t>
            </a:r>
          </a:p>
          <a:p>
            <a:endParaRPr lang="en-US" altLang="en-US"/>
          </a:p>
        </p:txBody>
      </p:sp>
      <p:sp>
        <p:nvSpPr>
          <p:cNvPr id="8" name="Rounded Rectangular Callout 7"/>
          <p:cNvSpPr/>
          <p:nvPr/>
        </p:nvSpPr>
        <p:spPr>
          <a:xfrm>
            <a:off x="2667000" y="1524000"/>
            <a:ext cx="2743200" cy="3429000"/>
          </a:xfrm>
          <a:prstGeom prst="wedgeRoundRectCallout">
            <a:avLst>
              <a:gd name="adj1" fmla="val -58632"/>
              <a:gd name="adj2" fmla="val -20392"/>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See how the bullets and text doesn’t align on the left? It looks sloppy.</a:t>
            </a:r>
          </a:p>
          <a:p>
            <a:pPr>
              <a:defRPr/>
            </a:pPr>
            <a:endParaRPr lang="en-US" dirty="0">
              <a:solidFill>
                <a:schemeClr val="tx1"/>
              </a:solidFill>
            </a:endParaRPr>
          </a:p>
          <a:p>
            <a:pPr>
              <a:defRPr/>
            </a:pPr>
            <a:r>
              <a:rPr lang="en-US" dirty="0">
                <a:solidFill>
                  <a:schemeClr val="tx1"/>
                </a:solidFill>
              </a:rPr>
              <a:t>(See prior slides for image comments)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The magic number is 44</a:t>
            </a:r>
          </a:p>
        </p:txBody>
      </p:sp>
      <p:sp>
        <p:nvSpPr>
          <p:cNvPr id="10243" name="Content Placeholder 2"/>
          <p:cNvSpPr>
            <a:spLocks noGrp="1"/>
          </p:cNvSpPr>
          <p:nvPr>
            <p:ph idx="1"/>
          </p:nvPr>
        </p:nvSpPr>
        <p:spPr>
          <a:xfrm>
            <a:off x="76200" y="1371600"/>
            <a:ext cx="6324600" cy="4724400"/>
          </a:xfrm>
        </p:spPr>
        <p:txBody>
          <a:bodyPr/>
          <a:lstStyle/>
          <a:p>
            <a:pPr>
              <a:defRPr/>
            </a:pPr>
            <a:r>
              <a:rPr lang="en-US" altLang="en-US" dirty="0" smtClean="0"/>
              <a:t>44pixels=</a:t>
            </a:r>
            <a:r>
              <a:rPr lang="en-US" altLang="en-US" b="1" dirty="0" smtClean="0"/>
              <a:t>7mm</a:t>
            </a:r>
            <a:r>
              <a:rPr lang="en-US" altLang="en-US" dirty="0" smtClean="0"/>
              <a:t> with 163 </a:t>
            </a:r>
            <a:r>
              <a:rPr lang="en-US" altLang="en-US" dirty="0" err="1" smtClean="0"/>
              <a:t>ppi</a:t>
            </a:r>
            <a:r>
              <a:rPr lang="en-US" altLang="en-US" dirty="0" smtClean="0"/>
              <a:t> </a:t>
            </a:r>
          </a:p>
          <a:p>
            <a:pPr marL="0" indent="0">
              <a:buFontTx/>
              <a:buNone/>
              <a:defRPr/>
            </a:pPr>
            <a:r>
              <a:rPr lang="en-US" altLang="en-US" dirty="0" smtClean="0"/>
              <a:t>resolution (iPhone 4)</a:t>
            </a:r>
          </a:p>
          <a:p>
            <a:pPr>
              <a:defRPr/>
            </a:pPr>
            <a:r>
              <a:rPr lang="en-US" altLang="en-US" dirty="0" smtClean="0"/>
              <a:t>Can be different for different</a:t>
            </a:r>
          </a:p>
          <a:p>
            <a:pPr marL="0" indent="0">
              <a:buFontTx/>
              <a:buNone/>
              <a:defRPr/>
            </a:pPr>
            <a:r>
              <a:rPr lang="en-US" altLang="en-US" dirty="0" smtClean="0"/>
              <a:t>phones:</a:t>
            </a:r>
          </a:p>
          <a:p>
            <a:pPr marL="0" indent="0">
              <a:buFontTx/>
              <a:buNone/>
              <a:defRPr/>
            </a:pPr>
            <a:r>
              <a:rPr lang="en-US" altLang="en-US" dirty="0" smtClean="0"/>
              <a:t>Nexus 4 has 318ppi</a:t>
            </a:r>
          </a:p>
          <a:p>
            <a:pPr marL="0" indent="0">
              <a:buFontTx/>
              <a:buNone/>
              <a:defRPr/>
            </a:pPr>
            <a:r>
              <a:rPr lang="en-US" altLang="en-US" dirty="0" smtClean="0"/>
              <a:t>Nexus 5 has 441ppi</a:t>
            </a:r>
          </a:p>
          <a:p>
            <a:pPr marL="0" indent="0">
              <a:buFontTx/>
              <a:buNone/>
              <a:defRPr/>
            </a:pPr>
            <a:r>
              <a:rPr lang="en-US" altLang="en-US" dirty="0" smtClean="0"/>
              <a:t>Galaxy S3 306ppi</a:t>
            </a:r>
          </a:p>
          <a:p>
            <a:pPr marL="0" indent="0">
              <a:buFontTx/>
              <a:buNone/>
              <a:defRPr/>
            </a:pPr>
            <a:r>
              <a:rPr lang="en-US" altLang="en-US" dirty="0" smtClean="0"/>
              <a:t>Galaxy S4 441ppi</a:t>
            </a:r>
          </a:p>
          <a:p>
            <a:pPr>
              <a:defRPr/>
            </a:pPr>
            <a:endParaRPr lang="en-US" altLang="en-US" dirty="0" smtClean="0"/>
          </a:p>
        </p:txBody>
      </p:sp>
      <p:pic>
        <p:nvPicPr>
          <p:cNvPr id="256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90638"/>
            <a:ext cx="2908300" cy="518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2590800" y="1524000"/>
            <a:ext cx="2743200" cy="3429000"/>
          </a:xfrm>
          <a:prstGeom prst="wedgeRoundRectCallout">
            <a:avLst>
              <a:gd name="adj1" fmla="val -58632"/>
              <a:gd name="adj2" fmla="val -20392"/>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Here the bullet indentation is not correct. The 2</a:t>
            </a:r>
            <a:r>
              <a:rPr lang="en-US" baseline="30000" dirty="0">
                <a:solidFill>
                  <a:schemeClr val="tx1"/>
                </a:solidFill>
              </a:rPr>
              <a:t>nd</a:t>
            </a:r>
            <a:r>
              <a:rPr lang="en-US" dirty="0">
                <a:solidFill>
                  <a:schemeClr val="tx1"/>
                </a:solidFill>
              </a:rPr>
              <a:t> line should be indented. This looks sloppy.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Do you really need scrolling?</a:t>
            </a:r>
          </a:p>
        </p:txBody>
      </p:sp>
      <p:sp>
        <p:nvSpPr>
          <p:cNvPr id="14339" name="Content Placeholder 2"/>
          <p:cNvSpPr>
            <a:spLocks noGrp="1"/>
          </p:cNvSpPr>
          <p:nvPr>
            <p:ph idx="1"/>
          </p:nvPr>
        </p:nvSpPr>
        <p:spPr>
          <a:xfrm>
            <a:off x="228600" y="1295400"/>
            <a:ext cx="8915400" cy="4724400"/>
          </a:xfrm>
        </p:spPr>
        <p:txBody>
          <a:bodyPr/>
          <a:lstStyle/>
          <a:p>
            <a:pPr>
              <a:spcBef>
                <a:spcPts val="0"/>
              </a:spcBef>
              <a:defRPr/>
            </a:pPr>
            <a:r>
              <a:rPr lang="en-US" altLang="en-US" dirty="0" smtClean="0"/>
              <a:t>“Out of sight, out of mind” rule</a:t>
            </a:r>
          </a:p>
          <a:p>
            <a:pPr>
              <a:spcBef>
                <a:spcPts val="0"/>
              </a:spcBef>
              <a:defRPr/>
            </a:pPr>
            <a:endParaRPr lang="en-US" altLang="en-US" dirty="0" smtClean="0"/>
          </a:p>
          <a:p>
            <a:pPr>
              <a:spcBef>
                <a:spcPts val="0"/>
              </a:spcBef>
              <a:defRPr/>
            </a:pPr>
            <a:r>
              <a:rPr lang="en-US" altLang="en-US" dirty="0" smtClean="0"/>
              <a:t>Scrolling requires both extra thought and extra swipes, designers need to reduce both</a:t>
            </a:r>
          </a:p>
          <a:p>
            <a:pPr>
              <a:spcBef>
                <a:spcPts val="0"/>
              </a:spcBef>
              <a:defRPr/>
            </a:pPr>
            <a:endParaRPr lang="en-US" altLang="en-US" dirty="0" smtClean="0"/>
          </a:p>
          <a:p>
            <a:pPr>
              <a:spcBef>
                <a:spcPts val="0"/>
              </a:spcBef>
              <a:defRPr/>
            </a:pPr>
            <a:r>
              <a:rPr lang="en-US" altLang="en-US" dirty="0" smtClean="0"/>
              <a:t>E.g. </a:t>
            </a:r>
            <a:r>
              <a:rPr lang="en-US" altLang="en-US" dirty="0" err="1" smtClean="0"/>
              <a:t>Accuweather</a:t>
            </a:r>
            <a:r>
              <a:rPr lang="en-US" altLang="en-US" dirty="0" smtClean="0"/>
              <a:t> app</a:t>
            </a:r>
          </a:p>
          <a:p>
            <a:pPr marL="0" indent="0">
              <a:spcBef>
                <a:spcPts val="0"/>
              </a:spcBef>
              <a:buFontTx/>
              <a:buNone/>
              <a:defRPr/>
            </a:pPr>
            <a:r>
              <a:rPr lang="en-US" altLang="en-US" dirty="0" smtClean="0"/>
              <a:t>uses card-like forecasts </a:t>
            </a:r>
          </a:p>
          <a:p>
            <a:pPr marL="0" indent="0">
              <a:spcBef>
                <a:spcPts val="0"/>
              </a:spcBef>
              <a:buFontTx/>
              <a:buNone/>
              <a:defRPr/>
            </a:pPr>
            <a:r>
              <a:rPr lang="en-US" altLang="en-US" dirty="0" smtClean="0"/>
              <a:t>for each city </a:t>
            </a:r>
          </a:p>
          <a:p>
            <a:pPr marL="0" indent="0">
              <a:buFontTx/>
              <a:buNone/>
              <a:defRPr/>
            </a:pPr>
            <a:endParaRPr lang="en-US" altLang="en-US" dirty="0" smtClean="0"/>
          </a:p>
          <a:p>
            <a:pPr marL="0" indent="0">
              <a:buFontTx/>
              <a:buNone/>
              <a:defRPr/>
            </a:pPr>
            <a:endParaRPr lang="en-US" altLang="en-US" dirty="0" smtClean="0"/>
          </a:p>
          <a:p>
            <a:pPr>
              <a:defRPr/>
            </a:pPr>
            <a:endParaRPr lang="en-US" altLang="en-US" dirty="0" smtClean="0"/>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3810000"/>
            <a:ext cx="37147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TextBox 5"/>
          <p:cNvSpPr txBox="1">
            <a:spLocks noChangeArrowheads="1"/>
          </p:cNvSpPr>
          <p:nvPr/>
        </p:nvSpPr>
        <p:spPr bwMode="auto">
          <a:xfrm>
            <a:off x="5972175" y="3556000"/>
            <a:ext cx="263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en-US" altLang="en-US" sz="1800">
                <a:latin typeface="Arial" charset="0"/>
              </a:rPr>
              <a:t>Accuweather.com app:</a:t>
            </a:r>
          </a:p>
        </p:txBody>
      </p:sp>
      <p:sp>
        <p:nvSpPr>
          <p:cNvPr id="6" name="Rounded Rectangular Callout 5"/>
          <p:cNvSpPr/>
          <p:nvPr/>
        </p:nvSpPr>
        <p:spPr>
          <a:xfrm>
            <a:off x="2590800" y="1524000"/>
            <a:ext cx="2743200" cy="34290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Here’s another example of indenting. Little things like this impact your credibility.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Why this format? (cont.)</a:t>
            </a:r>
          </a:p>
        </p:txBody>
      </p:sp>
      <p:sp>
        <p:nvSpPr>
          <p:cNvPr id="3075" name="Content Placeholder 2"/>
          <p:cNvSpPr>
            <a:spLocks noGrp="1"/>
          </p:cNvSpPr>
          <p:nvPr>
            <p:ph idx="1"/>
          </p:nvPr>
        </p:nvSpPr>
        <p:spPr/>
        <p:txBody>
          <a:bodyPr/>
          <a:lstStyle/>
          <a:p>
            <a:r>
              <a:rPr lang="en-US" altLang="en-US" dirty="0" smtClean="0"/>
              <a:t>You </a:t>
            </a:r>
            <a:r>
              <a:rPr lang="en-US" altLang="en-US" b="1" dirty="0" smtClean="0"/>
              <a:t>must</a:t>
            </a:r>
            <a:r>
              <a:rPr lang="en-US" altLang="en-US" dirty="0" smtClean="0"/>
              <a:t> practice ahead of time, because the slides will auto-advance</a:t>
            </a:r>
          </a:p>
          <a:p>
            <a:endParaRPr lang="en-US" altLang="en-US" dirty="0"/>
          </a:p>
          <a:p>
            <a:r>
              <a:rPr lang="en-US" altLang="en-US" dirty="0" smtClean="0"/>
              <a:t>That means you will get the timing of your nuggets right </a:t>
            </a:r>
          </a:p>
          <a:p>
            <a:endParaRPr lang="en-US" altLang="en-US" dirty="0"/>
          </a:p>
          <a:p>
            <a:r>
              <a:rPr lang="en-US" altLang="en-US" dirty="0" smtClean="0"/>
              <a:t>And you will work on smooth transitions between ideas</a:t>
            </a:r>
          </a:p>
        </p:txBody>
      </p:sp>
    </p:spTree>
    <p:extLst>
      <p:ext uri="{BB962C8B-B14F-4D97-AF65-F5344CB8AC3E}">
        <p14:creationId xmlns:p14="http://schemas.microsoft.com/office/powerpoint/2010/main" val="2302178202"/>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Take away </a:t>
            </a:r>
          </a:p>
        </p:txBody>
      </p:sp>
      <p:sp>
        <p:nvSpPr>
          <p:cNvPr id="27651" name="Content Placeholder 2"/>
          <p:cNvSpPr>
            <a:spLocks noGrp="1"/>
          </p:cNvSpPr>
          <p:nvPr>
            <p:ph idx="1"/>
          </p:nvPr>
        </p:nvSpPr>
        <p:spPr>
          <a:xfrm>
            <a:off x="152400" y="1371600"/>
            <a:ext cx="8915400" cy="5029200"/>
          </a:xfrm>
        </p:spPr>
        <p:txBody>
          <a:bodyPr/>
          <a:lstStyle/>
          <a:p>
            <a:pPr>
              <a:spcBef>
                <a:spcPts val="800"/>
              </a:spcBef>
            </a:pPr>
            <a:r>
              <a:rPr lang="en-US" altLang="en-US" smtClean="0"/>
              <a:t>Place primary controls in the “hot zone”</a:t>
            </a:r>
          </a:p>
          <a:p>
            <a:pPr>
              <a:spcBef>
                <a:spcPts val="800"/>
              </a:spcBef>
            </a:pPr>
            <a:r>
              <a:rPr lang="en-US" altLang="en-US" smtClean="0"/>
              <a:t>The practical minimum size for any tap target is finger size (~7mm)</a:t>
            </a:r>
          </a:p>
          <a:p>
            <a:pPr>
              <a:spcBef>
                <a:spcPts val="800"/>
              </a:spcBef>
            </a:pPr>
            <a:r>
              <a:rPr lang="en-US" altLang="en-US" smtClean="0"/>
              <a:t>Be a scroll skeptic</a:t>
            </a:r>
          </a:p>
          <a:p>
            <a:pPr>
              <a:spcBef>
                <a:spcPts val="800"/>
              </a:spcBef>
            </a:pPr>
            <a:r>
              <a:rPr lang="en-US" altLang="en-US" smtClean="0"/>
              <a:t>Place important info at the top and controls to the bottom</a:t>
            </a:r>
          </a:p>
          <a:p>
            <a:pPr>
              <a:spcBef>
                <a:spcPts val="800"/>
              </a:spcBef>
            </a:pPr>
            <a:r>
              <a:rPr lang="en-US" altLang="en-US" smtClean="0"/>
              <a:t>Don`t crowd your design</a:t>
            </a:r>
          </a:p>
          <a:p>
            <a:pPr>
              <a:spcBef>
                <a:spcPts val="800"/>
              </a:spcBef>
            </a:pPr>
            <a:r>
              <a:rPr lang="en-US" altLang="en-US" smtClean="0"/>
              <a:t>All of these are recommendations, not laws, stay creative</a:t>
            </a:r>
          </a:p>
          <a:p>
            <a:pPr>
              <a:spcBef>
                <a:spcPts val="800"/>
              </a:spcBef>
            </a:pPr>
            <a:endParaRPr lang="en-US" altLang="en-US" smtClean="0"/>
          </a:p>
        </p:txBody>
      </p:sp>
      <p:sp>
        <p:nvSpPr>
          <p:cNvPr id="4" name="Rounded Rectangular Callout 3"/>
          <p:cNvSpPr/>
          <p:nvPr/>
        </p:nvSpPr>
        <p:spPr>
          <a:xfrm>
            <a:off x="5943600" y="838200"/>
            <a:ext cx="2743200" cy="57912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The message here is great. A true take away (vs an outline). </a:t>
            </a:r>
          </a:p>
          <a:p>
            <a:pPr>
              <a:defRPr/>
            </a:pPr>
            <a:endParaRPr lang="en-US" dirty="0">
              <a:solidFill>
                <a:schemeClr val="tx1"/>
              </a:solidFill>
            </a:endParaRPr>
          </a:p>
          <a:p>
            <a:pPr>
              <a:defRPr/>
            </a:pPr>
            <a:r>
              <a:rPr lang="en-US" dirty="0">
                <a:solidFill>
                  <a:schemeClr val="tx1"/>
                </a:solidFill>
              </a:rPr>
              <a:t>But can it be done with fewer words?</a:t>
            </a:r>
            <a:br>
              <a:rPr lang="en-US" dirty="0">
                <a:solidFill>
                  <a:schemeClr val="tx1"/>
                </a:solidFill>
              </a:rPr>
            </a:br>
            <a:endParaRPr lang="en-US" dirty="0">
              <a:solidFill>
                <a:schemeClr val="tx1"/>
              </a:solidFill>
            </a:endParaRPr>
          </a:p>
          <a:p>
            <a:pPr>
              <a:defRPr/>
            </a:pPr>
            <a:r>
              <a:rPr lang="en-US" dirty="0">
                <a:solidFill>
                  <a:schemeClr val="tx1"/>
                </a:solidFill>
              </a:rPr>
              <a:t>And make sure all are actions; be consistent in lists. </a:t>
            </a:r>
            <a:br>
              <a:rPr lang="en-US" dirty="0">
                <a:solidFill>
                  <a:schemeClr val="tx1"/>
                </a:solidFill>
              </a:rPr>
            </a:br>
            <a:endParaRPr lang="en-US" dirty="0">
              <a:solidFill>
                <a:schemeClr val="tx1"/>
              </a:solidFill>
            </a:endParaRPr>
          </a:p>
          <a:p>
            <a:pPr>
              <a:defRPr/>
            </a:pPr>
            <a:r>
              <a:rPr lang="en-US" dirty="0">
                <a:solidFill>
                  <a:schemeClr val="tx1"/>
                </a:solidFill>
              </a:rPr>
              <a:t>There is also a typo.</a:t>
            </a:r>
          </a:p>
          <a:p>
            <a:pPr>
              <a:defRPr/>
            </a:pPr>
            <a:endParaRPr lang="en-US" dirty="0">
              <a:solidFill>
                <a:schemeClr val="tx1"/>
              </a:solidFill>
            </a:endParaRPr>
          </a:p>
          <a:p>
            <a:pPr>
              <a:defRPr/>
            </a:pPr>
            <a:r>
              <a:rPr lang="en-US" dirty="0">
                <a:solidFill>
                  <a:schemeClr val="tx1"/>
                </a:solidFill>
              </a:rPr>
              <a:t>And use ‘ not `</a:t>
            </a:r>
          </a:p>
          <a:p>
            <a:pPr>
              <a:defRPr/>
            </a:pPr>
            <a:endParaRPr lang="en-US" dirty="0">
              <a:solidFill>
                <a:schemeClr val="tx1"/>
              </a:solidFill>
            </a:endParaRPr>
          </a:p>
          <a:p>
            <a:pPr>
              <a:defRPr/>
            </a:pPr>
            <a:r>
              <a:rPr lang="en-US" dirty="0">
                <a:solidFill>
                  <a:schemeClr val="tx1"/>
                </a:solidFill>
              </a:rPr>
              <a:t>See next slide…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Take away </a:t>
            </a:r>
          </a:p>
        </p:txBody>
      </p:sp>
      <p:sp>
        <p:nvSpPr>
          <p:cNvPr id="28675" name="Content Placeholder 2"/>
          <p:cNvSpPr>
            <a:spLocks noGrp="1"/>
          </p:cNvSpPr>
          <p:nvPr>
            <p:ph idx="1"/>
          </p:nvPr>
        </p:nvSpPr>
        <p:spPr>
          <a:xfrm>
            <a:off x="152400" y="1371600"/>
            <a:ext cx="8915400" cy="5029200"/>
          </a:xfrm>
        </p:spPr>
        <p:txBody>
          <a:bodyPr/>
          <a:lstStyle/>
          <a:p>
            <a:pPr>
              <a:spcBef>
                <a:spcPts val="800"/>
              </a:spcBef>
            </a:pPr>
            <a:r>
              <a:rPr lang="en-US" altLang="en-US" dirty="0" smtClean="0"/>
              <a:t>Place primary controls in “hot zone”</a:t>
            </a:r>
          </a:p>
          <a:p>
            <a:pPr>
              <a:spcBef>
                <a:spcPts val="800"/>
              </a:spcBef>
            </a:pPr>
            <a:r>
              <a:rPr lang="en-US" altLang="en-US" dirty="0" smtClean="0"/>
              <a:t>Size all buttons for fingers (~7mm)</a:t>
            </a:r>
          </a:p>
          <a:p>
            <a:pPr>
              <a:spcBef>
                <a:spcPts val="800"/>
              </a:spcBef>
            </a:pPr>
            <a:r>
              <a:rPr lang="en-US" altLang="en-US" dirty="0" smtClean="0"/>
              <a:t>Be a scroll skeptic</a:t>
            </a:r>
          </a:p>
          <a:p>
            <a:pPr>
              <a:spcBef>
                <a:spcPts val="800"/>
              </a:spcBef>
            </a:pPr>
            <a:r>
              <a:rPr lang="en-US" altLang="en-US" dirty="0" smtClean="0"/>
              <a:t>Place important info at the top</a:t>
            </a:r>
          </a:p>
          <a:p>
            <a:pPr>
              <a:spcBef>
                <a:spcPts val="800"/>
              </a:spcBef>
            </a:pPr>
            <a:r>
              <a:rPr lang="en-US" altLang="en-US" dirty="0" smtClean="0"/>
              <a:t>Place controls at the bottom</a:t>
            </a:r>
          </a:p>
          <a:p>
            <a:pPr>
              <a:spcBef>
                <a:spcPts val="800"/>
              </a:spcBef>
            </a:pPr>
            <a:r>
              <a:rPr lang="en-US" altLang="en-US" dirty="0" smtClean="0"/>
              <a:t>Don’t crowd your design</a:t>
            </a:r>
          </a:p>
          <a:p>
            <a:pPr>
              <a:spcBef>
                <a:spcPts val="800"/>
              </a:spcBef>
            </a:pPr>
            <a:r>
              <a:rPr lang="en-US" altLang="en-US" dirty="0" smtClean="0"/>
              <a:t>Follow guidelines, but also stay creative</a:t>
            </a:r>
          </a:p>
        </p:txBody>
      </p:sp>
      <p:sp>
        <p:nvSpPr>
          <p:cNvPr id="4" name="Rounded Rectangular Callout 3"/>
          <p:cNvSpPr/>
          <p:nvPr/>
        </p:nvSpPr>
        <p:spPr>
          <a:xfrm>
            <a:off x="6248400" y="1981200"/>
            <a:ext cx="2743200" cy="28194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solidFill>
                  <a:schemeClr val="tx1"/>
                </a:solidFill>
              </a:rPr>
              <a:t>See how much improved this is? </a:t>
            </a:r>
          </a:p>
          <a:p>
            <a:pPr>
              <a:defRPr/>
            </a:pPr>
            <a:endParaRPr lang="en-US" dirty="0">
              <a:solidFill>
                <a:schemeClr val="tx1"/>
              </a:solidFill>
            </a:endParaRPr>
          </a:p>
          <a:p>
            <a:pPr>
              <a:defRPr/>
            </a:pPr>
            <a:r>
              <a:rPr lang="en-US" dirty="0" smtClean="0">
                <a:solidFill>
                  <a:schemeClr val="tx1"/>
                </a:solidFill>
              </a:rPr>
              <a:t>Also, note the parallel structure. Each point is an action, that starts with a verb.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Take away </a:t>
            </a:r>
          </a:p>
        </p:txBody>
      </p:sp>
      <p:sp>
        <p:nvSpPr>
          <p:cNvPr id="29699" name="Content Placeholder 2"/>
          <p:cNvSpPr>
            <a:spLocks noGrp="1"/>
          </p:cNvSpPr>
          <p:nvPr>
            <p:ph idx="1"/>
          </p:nvPr>
        </p:nvSpPr>
        <p:spPr>
          <a:xfrm>
            <a:off x="228600" y="1371600"/>
            <a:ext cx="8915400" cy="4724400"/>
          </a:xfrm>
        </p:spPr>
        <p:txBody>
          <a:bodyPr/>
          <a:lstStyle/>
          <a:p>
            <a:r>
              <a:rPr lang="en-US" altLang="en-US" smtClean="0"/>
              <a:t>What are the critical factors that make your app popular(or not) among users?</a:t>
            </a:r>
          </a:p>
          <a:p>
            <a:r>
              <a:rPr lang="en-US" altLang="en-US" smtClean="0"/>
              <a:t>Success factors you must focus on when developing an app</a:t>
            </a:r>
          </a:p>
        </p:txBody>
      </p:sp>
      <p:sp>
        <p:nvSpPr>
          <p:cNvPr id="4" name="Rounded Rectangular Callout 3"/>
          <p:cNvSpPr/>
          <p:nvPr/>
        </p:nvSpPr>
        <p:spPr>
          <a:xfrm>
            <a:off x="5943600" y="838200"/>
            <a:ext cx="2743200" cy="35052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This is more of an outline than a take away slide. It does not tell me, specifically, the most important few points I need to remember.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The big picture</a:t>
            </a:r>
          </a:p>
        </p:txBody>
      </p:sp>
      <p:sp>
        <p:nvSpPr>
          <p:cNvPr id="30723" name="Content Placeholder 2"/>
          <p:cNvSpPr>
            <a:spLocks noGrp="1"/>
          </p:cNvSpPr>
          <p:nvPr>
            <p:ph idx="1"/>
          </p:nvPr>
        </p:nvSpPr>
        <p:spPr>
          <a:xfrm>
            <a:off x="228600" y="1371600"/>
            <a:ext cx="8915400" cy="4724400"/>
          </a:xfrm>
        </p:spPr>
        <p:txBody>
          <a:bodyPr/>
          <a:lstStyle/>
          <a:p>
            <a:r>
              <a:rPr lang="en-US" altLang="en-US" smtClean="0"/>
              <a:t>An app is tapworthy if it makes your users’ lives better by</a:t>
            </a:r>
          </a:p>
          <a:p>
            <a:pPr lvl="1"/>
            <a:r>
              <a:rPr lang="en-US" altLang="en-US" smtClean="0"/>
              <a:t>Helping them get stuff done</a:t>
            </a:r>
          </a:p>
          <a:p>
            <a:pPr lvl="1"/>
            <a:r>
              <a:rPr lang="en-US" altLang="en-US" smtClean="0"/>
              <a:t>Make them laugh</a:t>
            </a:r>
          </a:p>
          <a:p>
            <a:pPr lvl="1"/>
            <a:r>
              <a:rPr lang="en-US" altLang="en-US" smtClean="0"/>
              <a:t>Stay connected</a:t>
            </a:r>
          </a:p>
          <a:p>
            <a:pPr lvl="1"/>
            <a:r>
              <a:rPr lang="en-US" altLang="en-US" smtClean="0"/>
              <a:t>Fill downtime</a:t>
            </a:r>
          </a:p>
          <a:p>
            <a:endParaRPr lang="en-US" altLang="en-US" smtClean="0"/>
          </a:p>
          <a:p>
            <a:endParaRPr lang="en-US" altLang="en-US" smtClean="0"/>
          </a:p>
          <a:p>
            <a:endParaRPr lang="en-US" altLang="en-US" smtClean="0"/>
          </a:p>
          <a:p>
            <a:endParaRPr lang="en-US" altLang="en-US" smtClean="0"/>
          </a:p>
          <a:p>
            <a:endParaRPr lang="en-US" altLang="en-US" sz="2400" smtClean="0"/>
          </a:p>
        </p:txBody>
      </p:sp>
      <p:sp>
        <p:nvSpPr>
          <p:cNvPr id="4" name="Rounded Rectangular Callout 3"/>
          <p:cNvSpPr/>
          <p:nvPr/>
        </p:nvSpPr>
        <p:spPr>
          <a:xfrm>
            <a:off x="6096000" y="1828800"/>
            <a:ext cx="2743200" cy="48006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The first point doesn’t need a bullet because there is no second bullet at that level.</a:t>
            </a:r>
          </a:p>
          <a:p>
            <a:pPr>
              <a:defRPr/>
            </a:pPr>
            <a:endParaRPr lang="en-US" dirty="0">
              <a:solidFill>
                <a:schemeClr val="tx1"/>
              </a:solidFill>
            </a:endParaRPr>
          </a:p>
          <a:p>
            <a:pPr>
              <a:defRPr/>
            </a:pPr>
            <a:r>
              <a:rPr lang="en-US" dirty="0">
                <a:solidFill>
                  <a:schemeClr val="tx1"/>
                </a:solidFill>
              </a:rPr>
              <a:t>The list does not have a consistent structure. Help them… Make them… </a:t>
            </a:r>
          </a:p>
          <a:p>
            <a:pPr>
              <a:defRPr/>
            </a:pPr>
            <a:endParaRPr lang="en-US" dirty="0">
              <a:solidFill>
                <a:schemeClr val="tx1"/>
              </a:solidFill>
            </a:endParaRPr>
          </a:p>
          <a:p>
            <a:pPr>
              <a:defRPr/>
            </a:pPr>
            <a:r>
              <a:rPr lang="en-US" dirty="0">
                <a:solidFill>
                  <a:schemeClr val="tx1"/>
                </a:solidFill>
              </a:rPr>
              <a:t>Compare this slide to the next one…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What’s tapworthy?</a:t>
            </a:r>
          </a:p>
        </p:txBody>
      </p:sp>
      <p:sp>
        <p:nvSpPr>
          <p:cNvPr id="4099" name="Content Placeholder 2"/>
          <p:cNvSpPr>
            <a:spLocks noGrp="1"/>
          </p:cNvSpPr>
          <p:nvPr>
            <p:ph idx="1"/>
          </p:nvPr>
        </p:nvSpPr>
        <p:spPr>
          <a:xfrm>
            <a:off x="228600" y="1371600"/>
            <a:ext cx="8915400" cy="4724400"/>
          </a:xfrm>
        </p:spPr>
        <p:txBody>
          <a:bodyPr/>
          <a:lstStyle/>
          <a:p>
            <a:pPr marL="0" indent="0">
              <a:buFontTx/>
              <a:buNone/>
              <a:defRPr/>
            </a:pPr>
            <a:r>
              <a:rPr lang="en-US" altLang="en-US" dirty="0" smtClean="0"/>
              <a:t>An app that helps users</a:t>
            </a:r>
          </a:p>
          <a:p>
            <a:pPr lvl="1">
              <a:defRPr/>
            </a:pPr>
            <a:r>
              <a:rPr lang="en-US" altLang="en-US" dirty="0"/>
              <a:t>G</a:t>
            </a:r>
            <a:r>
              <a:rPr lang="en-US" altLang="en-US" dirty="0" smtClean="0"/>
              <a:t>et stuff done</a:t>
            </a:r>
          </a:p>
          <a:p>
            <a:pPr lvl="1">
              <a:defRPr/>
            </a:pPr>
            <a:r>
              <a:rPr lang="en-US" altLang="en-US" dirty="0" smtClean="0"/>
              <a:t>Laugh</a:t>
            </a:r>
          </a:p>
          <a:p>
            <a:pPr lvl="1">
              <a:defRPr/>
            </a:pPr>
            <a:r>
              <a:rPr lang="en-US" altLang="en-US" dirty="0" smtClean="0"/>
              <a:t>Stay connected</a:t>
            </a:r>
          </a:p>
          <a:p>
            <a:pPr lvl="1">
              <a:defRPr/>
            </a:pPr>
            <a:r>
              <a:rPr lang="en-US" altLang="en-US" dirty="0" smtClean="0"/>
              <a:t>Fill downtime</a:t>
            </a:r>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sz="2400" dirty="0" smtClean="0"/>
          </a:p>
        </p:txBody>
      </p:sp>
    </p:spTree>
  </p:cSld>
  <p:clrMapOvr>
    <a:masterClrMapping/>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How to make it tapworthy?</a:t>
            </a:r>
          </a:p>
        </p:txBody>
      </p:sp>
      <p:sp>
        <p:nvSpPr>
          <p:cNvPr id="32771" name="Content Placeholder 2"/>
          <p:cNvSpPr>
            <a:spLocks noGrp="1"/>
          </p:cNvSpPr>
          <p:nvPr>
            <p:ph idx="1"/>
          </p:nvPr>
        </p:nvSpPr>
        <p:spPr>
          <a:xfrm>
            <a:off x="228600" y="1371600"/>
            <a:ext cx="8915400" cy="4724400"/>
          </a:xfrm>
        </p:spPr>
        <p:txBody>
          <a:bodyPr/>
          <a:lstStyle/>
          <a:p>
            <a:r>
              <a:rPr lang="en-US" altLang="en-US" smtClean="0"/>
              <a:t>Every tap should have a payoff:</a:t>
            </a:r>
          </a:p>
          <a:p>
            <a:pPr lvl="1">
              <a:buFontTx/>
              <a:buNone/>
            </a:pPr>
            <a:r>
              <a:rPr lang="en-US" altLang="en-US" smtClean="0"/>
              <a:t>	Information</a:t>
            </a:r>
          </a:p>
          <a:p>
            <a:pPr lvl="1">
              <a:buFontTx/>
              <a:buNone/>
            </a:pPr>
            <a:r>
              <a:rPr lang="en-US" altLang="en-US" smtClean="0"/>
              <a:t>	Delight</a:t>
            </a:r>
          </a:p>
          <a:p>
            <a:pPr lvl="1">
              <a:buFontTx/>
              <a:buNone/>
            </a:pPr>
            <a:r>
              <a:rPr lang="en-US" altLang="en-US" smtClean="0"/>
              <a:t>	A completed task</a:t>
            </a:r>
          </a:p>
          <a:p>
            <a:pPr lvl="1">
              <a:buFontTx/>
              <a:buNone/>
            </a:pPr>
            <a:r>
              <a:rPr lang="en-US" altLang="en-US" smtClean="0"/>
              <a:t>	A sense of satisfaction</a:t>
            </a:r>
          </a:p>
          <a:p>
            <a:r>
              <a:rPr lang="en-US" altLang="en-US" smtClean="0"/>
              <a:t>You must design for an economy of time, attention and screen space</a:t>
            </a:r>
          </a:p>
        </p:txBody>
      </p:sp>
      <p:sp>
        <p:nvSpPr>
          <p:cNvPr id="4" name="Rounded Rectangular Callout 3"/>
          <p:cNvSpPr/>
          <p:nvPr/>
        </p:nvSpPr>
        <p:spPr>
          <a:xfrm>
            <a:off x="6096000" y="1828800"/>
            <a:ext cx="2743200" cy="22860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2</a:t>
            </a:r>
            <a:r>
              <a:rPr lang="en-US" baseline="30000" dirty="0">
                <a:solidFill>
                  <a:schemeClr val="tx1"/>
                </a:solidFill>
              </a:rPr>
              <a:t>nd</a:t>
            </a:r>
            <a:r>
              <a:rPr lang="en-US" dirty="0">
                <a:solidFill>
                  <a:schemeClr val="tx1"/>
                </a:solidFill>
              </a:rPr>
              <a:t> level should be a list with bullets.</a:t>
            </a:r>
          </a:p>
          <a:p>
            <a:pPr>
              <a:defRPr/>
            </a:pPr>
            <a:endParaRPr lang="en-US" dirty="0">
              <a:solidFill>
                <a:schemeClr val="tx1"/>
              </a:solidFill>
            </a:endParaRPr>
          </a:p>
          <a:p>
            <a:pPr>
              <a:defRPr/>
            </a:pPr>
            <a:r>
              <a:rPr lang="en-US" dirty="0">
                <a:solidFill>
                  <a:schemeClr val="tx1"/>
                </a:solidFill>
              </a:rPr>
              <a:t>Reduce wordiness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How to make it tapworthy?</a:t>
            </a:r>
          </a:p>
        </p:txBody>
      </p:sp>
      <p:sp>
        <p:nvSpPr>
          <p:cNvPr id="33795" name="Content Placeholder 2"/>
          <p:cNvSpPr>
            <a:spLocks noGrp="1"/>
          </p:cNvSpPr>
          <p:nvPr>
            <p:ph idx="1"/>
          </p:nvPr>
        </p:nvSpPr>
        <p:spPr>
          <a:xfrm>
            <a:off x="228600" y="1371600"/>
            <a:ext cx="8915400" cy="4724400"/>
          </a:xfrm>
        </p:spPr>
        <p:txBody>
          <a:bodyPr/>
          <a:lstStyle/>
          <a:p>
            <a:r>
              <a:rPr lang="en-US" altLang="en-US" smtClean="0"/>
              <a:t>Every tap has a payoff:</a:t>
            </a:r>
          </a:p>
          <a:p>
            <a:pPr lvl="1"/>
            <a:r>
              <a:rPr lang="en-US" altLang="en-US" smtClean="0"/>
              <a:t>Information</a:t>
            </a:r>
          </a:p>
          <a:p>
            <a:pPr lvl="1"/>
            <a:r>
              <a:rPr lang="en-US" altLang="en-US" smtClean="0"/>
              <a:t>Delight</a:t>
            </a:r>
          </a:p>
          <a:p>
            <a:pPr lvl="1"/>
            <a:r>
              <a:rPr lang="en-US" altLang="en-US" smtClean="0"/>
              <a:t>Completed task</a:t>
            </a:r>
          </a:p>
          <a:p>
            <a:pPr lvl="1"/>
            <a:r>
              <a:rPr lang="en-US" altLang="en-US" smtClean="0"/>
              <a:t>Sense of satisfaction</a:t>
            </a:r>
          </a:p>
          <a:p>
            <a:r>
              <a:rPr lang="en-US" altLang="en-US" smtClean="0"/>
              <a:t>Design for economy of: </a:t>
            </a:r>
          </a:p>
          <a:p>
            <a:pPr lvl="1"/>
            <a:r>
              <a:rPr lang="en-US" altLang="en-US" smtClean="0"/>
              <a:t>Time</a:t>
            </a:r>
          </a:p>
          <a:p>
            <a:pPr lvl="1"/>
            <a:r>
              <a:rPr lang="en-US" altLang="en-US" smtClean="0"/>
              <a:t>Attention</a:t>
            </a:r>
          </a:p>
          <a:p>
            <a:pPr lvl="1"/>
            <a:r>
              <a:rPr lang="en-US" altLang="en-US" smtClean="0"/>
              <a:t>Screen space</a:t>
            </a:r>
          </a:p>
        </p:txBody>
      </p:sp>
    </p:spTree>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“Good” app ideas</a:t>
            </a:r>
          </a:p>
        </p:txBody>
      </p:sp>
      <p:sp>
        <p:nvSpPr>
          <p:cNvPr id="34819" name="Content Placeholder 2"/>
          <p:cNvSpPr>
            <a:spLocks noGrp="1"/>
          </p:cNvSpPr>
          <p:nvPr>
            <p:ph idx="1"/>
          </p:nvPr>
        </p:nvSpPr>
        <p:spPr>
          <a:xfrm>
            <a:off x="228600" y="1371600"/>
            <a:ext cx="8915400" cy="4724400"/>
          </a:xfrm>
        </p:spPr>
        <p:txBody>
          <a:bodyPr/>
          <a:lstStyle/>
          <a:p>
            <a:r>
              <a:rPr lang="en-US" altLang="en-US" dirty="0" smtClean="0"/>
              <a:t>Build a better mousetrap?</a:t>
            </a:r>
          </a:p>
          <a:p>
            <a:pPr lvl="1"/>
            <a:r>
              <a:rPr lang="en-US" altLang="en-US" dirty="0" smtClean="0"/>
              <a:t>4000+ patents for mousetrap</a:t>
            </a:r>
          </a:p>
          <a:p>
            <a:pPr lvl="1">
              <a:buFontTx/>
              <a:buNone/>
            </a:pPr>
            <a:r>
              <a:rPr lang="en-US" altLang="en-US" dirty="0" smtClean="0"/>
              <a:t>	designs but only 20 successful</a:t>
            </a:r>
          </a:p>
          <a:p>
            <a:r>
              <a:rPr lang="en-US" altLang="en-US" dirty="0" smtClean="0"/>
              <a:t>Reinventing the wheel?</a:t>
            </a:r>
          </a:p>
          <a:p>
            <a:pPr lvl="1"/>
            <a:r>
              <a:rPr lang="en-US" altLang="en-US" dirty="0" smtClean="0"/>
              <a:t>Do it differently</a:t>
            </a:r>
            <a:br>
              <a:rPr lang="en-US" altLang="en-US" dirty="0" smtClean="0"/>
            </a:br>
            <a:endParaRPr lang="en-US" altLang="en-US" dirty="0" smtClean="0"/>
          </a:p>
        </p:txBody>
      </p:sp>
      <p:pic>
        <p:nvPicPr>
          <p:cNvPr id="34820" name="Picture 3" descr="mous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295400"/>
            <a:ext cx="21336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781800" y="5334000"/>
            <a:ext cx="2362200" cy="430213"/>
          </a:xfrm>
          <a:prstGeom prst="rect">
            <a:avLst/>
          </a:prstGeom>
          <a:noFill/>
        </p:spPr>
        <p:txBody>
          <a:bodyPr>
            <a:spAutoFit/>
          </a:bodyPr>
          <a:lstStyle/>
          <a:p>
            <a:pPr>
              <a:defRPr/>
            </a:pPr>
            <a:r>
              <a:rPr lang="en-IN" altLang="en-US" sz="1100" dirty="0">
                <a:latin typeface="+mn-lt"/>
              </a:rPr>
              <a:t>http://librairie.immateriel.fr/fr/read_book/9781449381653/ch02</a:t>
            </a:r>
            <a:endParaRPr lang="en-IN" altLang="en-US" sz="1100" dirty="0">
              <a:latin typeface="+mn-lt"/>
              <a:hlinkClick r:id="rId3"/>
            </a:endParaRPr>
          </a:p>
        </p:txBody>
      </p:sp>
      <p:sp>
        <p:nvSpPr>
          <p:cNvPr id="6" name="Rounded Rectangular Callout 5"/>
          <p:cNvSpPr/>
          <p:nvPr/>
        </p:nvSpPr>
        <p:spPr>
          <a:xfrm>
            <a:off x="3886200" y="1447800"/>
            <a:ext cx="2743200" cy="47244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No need for a 2</a:t>
            </a:r>
            <a:r>
              <a:rPr lang="en-US" baseline="30000" dirty="0">
                <a:solidFill>
                  <a:schemeClr val="tx1"/>
                </a:solidFill>
              </a:rPr>
              <a:t>nd</a:t>
            </a:r>
            <a:r>
              <a:rPr lang="en-US" dirty="0">
                <a:solidFill>
                  <a:schemeClr val="tx1"/>
                </a:solidFill>
              </a:rPr>
              <a:t> indented level if there is only one point on that level</a:t>
            </a:r>
            <a:r>
              <a:rPr lang="en-US" dirty="0" smtClean="0">
                <a:solidFill>
                  <a:schemeClr val="tx1"/>
                </a:solidFill>
              </a:rPr>
              <a:t>.</a:t>
            </a:r>
          </a:p>
          <a:p>
            <a:pPr>
              <a:defRPr/>
            </a:pPr>
            <a:endParaRPr lang="en-US" dirty="0">
              <a:solidFill>
                <a:schemeClr val="tx1"/>
              </a:solidFill>
            </a:endParaRPr>
          </a:p>
          <a:p>
            <a:pPr>
              <a:defRPr/>
            </a:pPr>
            <a:r>
              <a:rPr lang="en-US" dirty="0" smtClean="0">
                <a:solidFill>
                  <a:schemeClr val="tx1"/>
                </a:solidFill>
              </a:rPr>
              <a:t>It’s good there is a reference for the image, but a shorter link would be fine, such as by using bit.ly</a:t>
            </a:r>
          </a:p>
          <a:p>
            <a:pPr>
              <a:defRPr/>
            </a:pPr>
            <a:endParaRPr lang="en-US" dirty="0">
              <a:solidFill>
                <a:schemeClr val="tx1"/>
              </a:solidFill>
            </a:endParaRPr>
          </a:p>
          <a:p>
            <a:pPr>
              <a:defRPr/>
            </a:pPr>
            <a:r>
              <a:rPr lang="en-US" dirty="0" smtClean="0">
                <a:solidFill>
                  <a:schemeClr val="tx1"/>
                </a:solidFill>
              </a:rPr>
              <a:t>See the next slide…</a:t>
            </a:r>
            <a:endParaRPr lang="en-US" dirty="0">
              <a:solidFill>
                <a:schemeClr val="tx1"/>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“Good” app ideas</a:t>
            </a:r>
          </a:p>
        </p:txBody>
      </p:sp>
      <p:sp>
        <p:nvSpPr>
          <p:cNvPr id="34819" name="Content Placeholder 2"/>
          <p:cNvSpPr>
            <a:spLocks noGrp="1"/>
          </p:cNvSpPr>
          <p:nvPr>
            <p:ph idx="1"/>
          </p:nvPr>
        </p:nvSpPr>
        <p:spPr>
          <a:xfrm>
            <a:off x="228600" y="1371600"/>
            <a:ext cx="8915400" cy="4724400"/>
          </a:xfrm>
        </p:spPr>
        <p:txBody>
          <a:bodyPr/>
          <a:lstStyle/>
          <a:p>
            <a:r>
              <a:rPr lang="en-US" altLang="en-US" dirty="0" smtClean="0"/>
              <a:t>Build a better mousetrap?</a:t>
            </a:r>
          </a:p>
          <a:p>
            <a:pPr marL="457200" lvl="1" indent="0">
              <a:buNone/>
            </a:pPr>
            <a:r>
              <a:rPr lang="en-US" altLang="en-US" dirty="0" smtClean="0"/>
              <a:t>Out of 4000+ patents of</a:t>
            </a:r>
            <a:br>
              <a:rPr lang="en-US" altLang="en-US" dirty="0" smtClean="0"/>
            </a:br>
            <a:r>
              <a:rPr lang="en-US" altLang="en-US" dirty="0" smtClean="0"/>
              <a:t>mousetrap</a:t>
            </a:r>
            <a:r>
              <a:rPr lang="en-US" altLang="en-US" dirty="0"/>
              <a:t> </a:t>
            </a:r>
            <a:r>
              <a:rPr lang="en-US" altLang="en-US" dirty="0" smtClean="0"/>
              <a:t>designs, only </a:t>
            </a:r>
            <a:br>
              <a:rPr lang="en-US" altLang="en-US" dirty="0" smtClean="0"/>
            </a:br>
            <a:r>
              <a:rPr lang="en-US" altLang="en-US" dirty="0" smtClean="0"/>
              <a:t>20 successful</a:t>
            </a:r>
            <a:br>
              <a:rPr lang="en-US" altLang="en-US" dirty="0" smtClean="0"/>
            </a:br>
            <a:endParaRPr lang="en-US" altLang="en-US" dirty="0" smtClean="0"/>
          </a:p>
          <a:p>
            <a:r>
              <a:rPr lang="en-US" altLang="en-US" dirty="0" smtClean="0"/>
              <a:t>Reinventing the wheel?</a:t>
            </a:r>
            <a:br>
              <a:rPr lang="en-US" altLang="en-US" dirty="0" smtClean="0"/>
            </a:br>
            <a:r>
              <a:rPr lang="en-US" altLang="en-US" dirty="0" smtClean="0"/>
              <a:t>Do it differently</a:t>
            </a:r>
            <a:br>
              <a:rPr lang="en-US" altLang="en-US" dirty="0" smtClean="0"/>
            </a:br>
            <a:endParaRPr lang="en-US" altLang="en-US" dirty="0" smtClean="0"/>
          </a:p>
        </p:txBody>
      </p:sp>
      <p:pic>
        <p:nvPicPr>
          <p:cNvPr id="34820" name="Picture 3" descr="mous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295400"/>
            <a:ext cx="21336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239000" y="5326743"/>
            <a:ext cx="2362200" cy="261610"/>
          </a:xfrm>
          <a:prstGeom prst="rect">
            <a:avLst/>
          </a:prstGeom>
          <a:noFill/>
        </p:spPr>
        <p:txBody>
          <a:bodyPr>
            <a:spAutoFit/>
          </a:bodyPr>
          <a:lstStyle/>
          <a:p>
            <a:pPr>
              <a:defRPr/>
            </a:pPr>
            <a:r>
              <a:rPr lang="en-IN" altLang="en-US" sz="1100" dirty="0">
                <a:latin typeface="+mn-lt"/>
              </a:rPr>
              <a:t>http://bit.ly/2cIfC7j</a:t>
            </a:r>
            <a:endParaRPr lang="en-IN" altLang="en-US" sz="1100" dirty="0">
              <a:latin typeface="+mn-lt"/>
              <a:hlinkClick r:id="rId3"/>
            </a:endParaRPr>
          </a:p>
        </p:txBody>
      </p:sp>
      <p:sp>
        <p:nvSpPr>
          <p:cNvPr id="7" name="Rounded Rectangular Callout 6"/>
          <p:cNvSpPr/>
          <p:nvPr/>
        </p:nvSpPr>
        <p:spPr>
          <a:xfrm>
            <a:off x="5676900" y="2125663"/>
            <a:ext cx="2743200" cy="31242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solidFill>
                  <a:schemeClr val="tx1"/>
                </a:solidFill>
              </a:rPr>
              <a:t>This is now a little visually cleaner. </a:t>
            </a:r>
          </a:p>
          <a:p>
            <a:pPr>
              <a:defRPr/>
            </a:pPr>
            <a:endParaRPr lang="en-US" dirty="0">
              <a:solidFill>
                <a:schemeClr val="tx1"/>
              </a:solidFill>
            </a:endParaRPr>
          </a:p>
          <a:p>
            <a:pPr>
              <a:defRPr/>
            </a:pPr>
            <a:r>
              <a:rPr lang="en-US" dirty="0" smtClean="0">
                <a:solidFill>
                  <a:schemeClr val="tx1"/>
                </a:solidFill>
              </a:rPr>
              <a:t>However, it’s not clear what the nugget/point really is here. That could be made better, I suspect.  </a:t>
            </a:r>
            <a:endParaRPr lang="en-US" dirty="0">
              <a:solidFill>
                <a:schemeClr val="tx1"/>
              </a:solidFill>
            </a:endParaRPr>
          </a:p>
        </p:txBody>
      </p:sp>
    </p:spTree>
    <p:extLst>
      <p:ext uri="{BB962C8B-B14F-4D97-AF65-F5344CB8AC3E}">
        <p14:creationId xmlns:p14="http://schemas.microsoft.com/office/powerpoint/2010/main" val="63012311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Mindset 1: I’m microtasking</a:t>
            </a:r>
          </a:p>
        </p:txBody>
      </p:sp>
      <p:sp>
        <p:nvSpPr>
          <p:cNvPr id="35843" name="Content Placeholder 2"/>
          <p:cNvSpPr>
            <a:spLocks noGrp="1"/>
          </p:cNvSpPr>
          <p:nvPr>
            <p:ph idx="1"/>
          </p:nvPr>
        </p:nvSpPr>
        <p:spPr>
          <a:xfrm>
            <a:off x="228600" y="1371600"/>
            <a:ext cx="8915400" cy="4724400"/>
          </a:xfrm>
        </p:spPr>
        <p:txBody>
          <a:bodyPr/>
          <a:lstStyle/>
          <a:p>
            <a:r>
              <a:rPr lang="en-US" altLang="en-US" smtClean="0"/>
              <a:t>Mobile devices are for convenience and context, ideal for microtasks</a:t>
            </a:r>
          </a:p>
          <a:p>
            <a:r>
              <a:rPr lang="en-US" altLang="en-US" smtClean="0"/>
              <a:t>The best mobile apps often</a:t>
            </a:r>
          </a:p>
          <a:p>
            <a:pPr>
              <a:buFontTx/>
              <a:buNone/>
            </a:pPr>
            <a:r>
              <a:rPr lang="en-US" altLang="en-US" smtClean="0"/>
              <a:t>	offer:</a:t>
            </a:r>
          </a:p>
          <a:p>
            <a:pPr lvl="1"/>
            <a:r>
              <a:rPr lang="en-US" altLang="en-US" smtClean="0"/>
              <a:t>Quick access</a:t>
            </a:r>
          </a:p>
          <a:p>
            <a:pPr lvl="1"/>
            <a:r>
              <a:rPr lang="en-US" altLang="en-US" smtClean="0"/>
              <a:t>Simplicity</a:t>
            </a:r>
          </a:p>
          <a:p>
            <a:pPr lvl="1"/>
            <a:r>
              <a:rPr lang="en-US" altLang="en-US" smtClean="0"/>
              <a:t>Tuning for short but frequent hits.</a:t>
            </a:r>
          </a:p>
        </p:txBody>
      </p:sp>
      <p:sp>
        <p:nvSpPr>
          <p:cNvPr id="5" name="TextBox 4"/>
          <p:cNvSpPr txBox="1"/>
          <p:nvPr/>
        </p:nvSpPr>
        <p:spPr>
          <a:xfrm>
            <a:off x="6324600" y="4343400"/>
            <a:ext cx="2667000" cy="430213"/>
          </a:xfrm>
          <a:prstGeom prst="rect">
            <a:avLst/>
          </a:prstGeom>
          <a:noFill/>
        </p:spPr>
        <p:txBody>
          <a:bodyPr>
            <a:spAutoFit/>
          </a:bodyPr>
          <a:lstStyle/>
          <a:p>
            <a:pPr>
              <a:defRPr/>
            </a:pPr>
            <a:r>
              <a:rPr lang="en-IN" sz="1100" dirty="0"/>
              <a:t>http://www.adigaskell.org/blog/2013/10/23/the-use-of-task-in-a-social-business/</a:t>
            </a:r>
            <a:endParaRPr lang="en-IN" altLang="en-US" sz="1100" dirty="0">
              <a:latin typeface="+mn-lt"/>
              <a:hlinkClick r:id="rId2"/>
            </a:endParaRPr>
          </a:p>
        </p:txBody>
      </p:sp>
      <p:pic>
        <p:nvPicPr>
          <p:cNvPr id="35845" name="Picture 5" descr="microtasksb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9050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3200400" y="1414463"/>
            <a:ext cx="2743200" cy="4148137"/>
          </a:xfrm>
          <a:prstGeom prst="wedgeRoundRectCallout">
            <a:avLst>
              <a:gd name="adj1" fmla="val 63309"/>
              <a:gd name="adj2" fmla="val -2849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No clip art or stock images that don’t convey real information.</a:t>
            </a:r>
          </a:p>
          <a:p>
            <a:pPr>
              <a:defRPr/>
            </a:pPr>
            <a:endParaRPr lang="en-US" dirty="0">
              <a:solidFill>
                <a:schemeClr val="tx1"/>
              </a:solidFill>
            </a:endParaRPr>
          </a:p>
          <a:p>
            <a:pPr>
              <a:defRPr/>
            </a:pPr>
            <a:r>
              <a:rPr lang="en-US" dirty="0">
                <a:solidFill>
                  <a:schemeClr val="tx1"/>
                </a:solidFill>
              </a:rPr>
              <a:t>Be consistent in punctuation. (Why is there a . After hits?</a:t>
            </a:r>
          </a:p>
          <a:p>
            <a:pPr>
              <a:defRPr/>
            </a:pPr>
            <a:endParaRPr lang="en-US" dirty="0">
              <a:solidFill>
                <a:schemeClr val="tx1"/>
              </a:solidFill>
            </a:endParaRPr>
          </a:p>
          <a:p>
            <a:pPr>
              <a:defRPr/>
            </a:pPr>
            <a:r>
              <a:rPr lang="en-US" dirty="0">
                <a:solidFill>
                  <a:schemeClr val="tx1"/>
                </a:solidFill>
              </a:rPr>
              <a:t>Reduce words where possible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Progression</a:t>
            </a:r>
          </a:p>
        </p:txBody>
      </p:sp>
      <p:sp>
        <p:nvSpPr>
          <p:cNvPr id="3075" name="Content Placeholder 2"/>
          <p:cNvSpPr>
            <a:spLocks noGrp="1"/>
          </p:cNvSpPr>
          <p:nvPr>
            <p:ph idx="1"/>
          </p:nvPr>
        </p:nvSpPr>
        <p:spPr/>
        <p:txBody>
          <a:bodyPr/>
          <a:lstStyle/>
          <a:p>
            <a:r>
              <a:rPr lang="en-US" altLang="en-US" dirty="0" smtClean="0"/>
              <a:t>At first, you will give short (1 minute) presentations</a:t>
            </a:r>
          </a:p>
          <a:p>
            <a:endParaRPr lang="en-US" altLang="en-US" dirty="0"/>
          </a:p>
          <a:p>
            <a:r>
              <a:rPr lang="en-US" altLang="en-US" dirty="0" smtClean="0"/>
              <a:t>Later, the same format will be used for much longer presentations</a:t>
            </a:r>
          </a:p>
          <a:p>
            <a:endParaRPr lang="en-US" altLang="en-US" dirty="0"/>
          </a:p>
          <a:p>
            <a:r>
              <a:rPr lang="en-US" altLang="en-US" dirty="0" smtClean="0"/>
              <a:t>You will get the hang of it </a:t>
            </a:r>
          </a:p>
        </p:txBody>
      </p:sp>
    </p:spTree>
    <p:extLst>
      <p:ext uri="{BB962C8B-B14F-4D97-AF65-F5344CB8AC3E}">
        <p14:creationId xmlns:p14="http://schemas.microsoft.com/office/powerpoint/2010/main" val="3225430924"/>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Mindset 1: I’m microtasking</a:t>
            </a:r>
          </a:p>
        </p:txBody>
      </p:sp>
      <p:sp>
        <p:nvSpPr>
          <p:cNvPr id="36867" name="Content Placeholder 2"/>
          <p:cNvSpPr>
            <a:spLocks noGrp="1"/>
          </p:cNvSpPr>
          <p:nvPr>
            <p:ph idx="1"/>
          </p:nvPr>
        </p:nvSpPr>
        <p:spPr>
          <a:xfrm>
            <a:off x="228600" y="1371600"/>
            <a:ext cx="8915400" cy="4724400"/>
          </a:xfrm>
        </p:spPr>
        <p:txBody>
          <a:bodyPr/>
          <a:lstStyle/>
          <a:p>
            <a:r>
              <a:rPr lang="en-US" altLang="en-US" smtClean="0"/>
              <a:t>Mobile devices are used</a:t>
            </a:r>
          </a:p>
          <a:p>
            <a:pPr lvl="1"/>
            <a:r>
              <a:rPr lang="en-US" altLang="en-US" smtClean="0"/>
              <a:t>For convenience</a:t>
            </a:r>
          </a:p>
          <a:p>
            <a:pPr lvl="1"/>
            <a:r>
              <a:rPr lang="en-US" altLang="en-US" smtClean="0"/>
              <a:t>In context</a:t>
            </a:r>
          </a:p>
          <a:p>
            <a:pPr lvl="1"/>
            <a:r>
              <a:rPr lang="en-US" altLang="en-US" smtClean="0"/>
              <a:t>For microtasks</a:t>
            </a:r>
          </a:p>
          <a:p>
            <a:endParaRPr lang="en-US" altLang="en-US" smtClean="0"/>
          </a:p>
          <a:p>
            <a:r>
              <a:rPr lang="en-US" altLang="en-US" smtClean="0"/>
              <a:t>The best mobile apps offer</a:t>
            </a:r>
          </a:p>
          <a:p>
            <a:pPr lvl="1"/>
            <a:r>
              <a:rPr lang="en-US" altLang="en-US" smtClean="0"/>
              <a:t>Quick access</a:t>
            </a:r>
          </a:p>
          <a:p>
            <a:pPr lvl="1"/>
            <a:r>
              <a:rPr lang="en-US" altLang="en-US" smtClean="0"/>
              <a:t>Simplicity</a:t>
            </a:r>
          </a:p>
          <a:p>
            <a:pPr lvl="1"/>
            <a:r>
              <a:rPr lang="en-US" altLang="en-US" smtClean="0"/>
              <a:t>Tuning for short, frequent hits</a:t>
            </a:r>
          </a:p>
        </p:txBody>
      </p:sp>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Mindset 2: I’m local</a:t>
            </a:r>
          </a:p>
        </p:txBody>
      </p:sp>
      <p:pic>
        <p:nvPicPr>
          <p:cNvPr id="37891" name="Content Placeholder 10" descr="yelpbor.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371600"/>
            <a:ext cx="3124200" cy="4676775"/>
          </a:xfrm>
        </p:spPr>
      </p:pic>
      <p:sp>
        <p:nvSpPr>
          <p:cNvPr id="8" name="TextBox 7"/>
          <p:cNvSpPr txBox="1"/>
          <p:nvPr/>
        </p:nvSpPr>
        <p:spPr>
          <a:xfrm>
            <a:off x="914400" y="6046788"/>
            <a:ext cx="3352800" cy="430212"/>
          </a:xfrm>
          <a:prstGeom prst="rect">
            <a:avLst/>
          </a:prstGeom>
          <a:noFill/>
        </p:spPr>
        <p:txBody>
          <a:bodyPr>
            <a:spAutoFit/>
          </a:bodyPr>
          <a:lstStyle/>
          <a:p>
            <a:pPr>
              <a:defRPr/>
            </a:pPr>
            <a:r>
              <a:rPr lang="en-IN" sz="1100" dirty="0"/>
              <a:t>http://officialblog.yelp.com/2009/08/mobile-mania-part-tres-yelp-now-with-100-more-pre.html</a:t>
            </a:r>
            <a:endParaRPr lang="en-IN" altLang="en-US" sz="1100" dirty="0">
              <a:latin typeface="+mn-lt"/>
              <a:hlinkClick r:id="rId3"/>
            </a:endParaRPr>
          </a:p>
        </p:txBody>
      </p:sp>
      <p:sp>
        <p:nvSpPr>
          <p:cNvPr id="10" name="TextBox 9"/>
          <p:cNvSpPr txBox="1"/>
          <p:nvPr/>
        </p:nvSpPr>
        <p:spPr>
          <a:xfrm>
            <a:off x="4953000" y="6096000"/>
            <a:ext cx="2819400" cy="430213"/>
          </a:xfrm>
          <a:prstGeom prst="rect">
            <a:avLst/>
          </a:prstGeom>
          <a:noFill/>
        </p:spPr>
        <p:txBody>
          <a:bodyPr>
            <a:spAutoFit/>
          </a:bodyPr>
          <a:lstStyle/>
          <a:p>
            <a:pPr>
              <a:defRPr/>
            </a:pPr>
            <a:r>
              <a:rPr lang="en-IN" sz="1100" dirty="0"/>
              <a:t>http://www.brighthub.com/mobile/google-android/articles/105748.aspx</a:t>
            </a:r>
            <a:endParaRPr lang="en-IN" altLang="en-US" sz="1100" dirty="0">
              <a:latin typeface="+mn-lt"/>
              <a:hlinkClick r:id="rId3"/>
            </a:endParaRPr>
          </a:p>
        </p:txBody>
      </p:sp>
      <p:pic>
        <p:nvPicPr>
          <p:cNvPr id="37894" name="Picture 11" descr="stepsb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1250" y="1371600"/>
            <a:ext cx="28511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3200400" y="1414463"/>
            <a:ext cx="2743200" cy="3538537"/>
          </a:xfrm>
          <a:prstGeom prst="wedgeRoundRectCallout">
            <a:avLst>
              <a:gd name="adj1" fmla="val 63309"/>
              <a:gd name="adj2" fmla="val -2849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Two phone images from a phone of different widths looks just a tad sloppy.</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Throw away most of the ideas</a:t>
            </a:r>
          </a:p>
        </p:txBody>
      </p:sp>
      <p:sp>
        <p:nvSpPr>
          <p:cNvPr id="38915" name="Content Placeholder 2"/>
          <p:cNvSpPr>
            <a:spLocks noGrp="1"/>
          </p:cNvSpPr>
          <p:nvPr>
            <p:ph idx="1"/>
          </p:nvPr>
        </p:nvSpPr>
        <p:spPr>
          <a:xfrm>
            <a:off x="228600" y="1371600"/>
            <a:ext cx="8915400" cy="4724400"/>
          </a:xfrm>
        </p:spPr>
        <p:txBody>
          <a:bodyPr/>
          <a:lstStyle/>
          <a:p>
            <a:r>
              <a:rPr lang="en-US" altLang="en-US" smtClean="0"/>
              <a:t>During the initial planning of your app, brainstorm as many features you can think of that will make your app unique</a:t>
            </a:r>
          </a:p>
          <a:p>
            <a:pPr lvl="1"/>
            <a:r>
              <a:rPr lang="en-US" altLang="en-US" smtClean="0"/>
              <a:t>Then throw most of these ideas out</a:t>
            </a:r>
          </a:p>
          <a:p>
            <a:r>
              <a:rPr lang="en-US" altLang="en-US" smtClean="0"/>
              <a:t>Think big but build small</a:t>
            </a:r>
          </a:p>
          <a:p>
            <a:pPr lvl="1"/>
            <a:r>
              <a:rPr lang="en-US" altLang="en-US" smtClean="0"/>
              <a:t>Your app should do only just about as much as what the users need</a:t>
            </a:r>
          </a:p>
          <a:p>
            <a:pPr lvl="1"/>
            <a:endParaRPr lang="en-US" altLang="en-US" smtClean="0"/>
          </a:p>
        </p:txBody>
      </p:sp>
      <p:sp>
        <p:nvSpPr>
          <p:cNvPr id="4" name="Rounded Rectangular Callout 3"/>
          <p:cNvSpPr/>
          <p:nvPr/>
        </p:nvSpPr>
        <p:spPr>
          <a:xfrm>
            <a:off x="3200400" y="1414463"/>
            <a:ext cx="2743200" cy="3538537"/>
          </a:xfrm>
          <a:prstGeom prst="wedgeRoundRectCallout">
            <a:avLst>
              <a:gd name="adj1" fmla="val 63309"/>
              <a:gd name="adj2" fmla="val -2849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Lots of words here. Better to reduce and organize…</a:t>
            </a:r>
          </a:p>
          <a:p>
            <a:pPr>
              <a:defRPr/>
            </a:pPr>
            <a:endParaRPr lang="en-US" dirty="0">
              <a:solidFill>
                <a:schemeClr val="tx1"/>
              </a:solidFill>
            </a:endParaRPr>
          </a:p>
          <a:p>
            <a:pPr>
              <a:defRPr/>
            </a:pPr>
            <a:r>
              <a:rPr lang="en-US" dirty="0">
                <a:solidFill>
                  <a:schemeClr val="tx1"/>
                </a:solidFill>
              </a:rPr>
              <a:t>See next slide…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Throw ideas out</a:t>
            </a:r>
          </a:p>
        </p:txBody>
      </p:sp>
      <p:sp>
        <p:nvSpPr>
          <p:cNvPr id="39939" name="Content Placeholder 2"/>
          <p:cNvSpPr>
            <a:spLocks noGrp="1"/>
          </p:cNvSpPr>
          <p:nvPr>
            <p:ph idx="1"/>
          </p:nvPr>
        </p:nvSpPr>
        <p:spPr>
          <a:xfrm>
            <a:off x="228600" y="1371600"/>
            <a:ext cx="8915400" cy="4724400"/>
          </a:xfrm>
        </p:spPr>
        <p:txBody>
          <a:bodyPr/>
          <a:lstStyle/>
          <a:p>
            <a:r>
              <a:rPr lang="en-US" altLang="en-US" smtClean="0"/>
              <a:t>Plan</a:t>
            </a:r>
          </a:p>
          <a:p>
            <a:r>
              <a:rPr lang="en-US" altLang="en-US" smtClean="0"/>
              <a:t>Brainstorm</a:t>
            </a:r>
          </a:p>
          <a:p>
            <a:pPr lvl="1"/>
            <a:r>
              <a:rPr lang="en-US" altLang="en-US" smtClean="0"/>
              <a:t>Target uniqueness</a:t>
            </a:r>
          </a:p>
          <a:p>
            <a:pPr lvl="1"/>
            <a:r>
              <a:rPr lang="en-US" altLang="en-US" smtClean="0"/>
              <a:t>Target only what user most needs</a:t>
            </a:r>
          </a:p>
          <a:p>
            <a:pPr lvl="1"/>
            <a:r>
              <a:rPr lang="en-US" altLang="en-US" smtClean="0"/>
              <a:t>Think big, build small</a:t>
            </a:r>
          </a:p>
          <a:p>
            <a:r>
              <a:rPr lang="en-US" altLang="en-US" smtClean="0"/>
              <a:t>Then throw ideas out</a:t>
            </a:r>
          </a:p>
          <a:p>
            <a:pPr lvl="1"/>
            <a:endParaRPr lang="en-US" altLang="en-US" smtClean="0"/>
          </a:p>
        </p:txBody>
      </p:sp>
    </p:spTree>
  </p:cSld>
  <p:clrMapOvr>
    <a:masterClrMapping/>
  </p:clrMapOvr>
  <p:transition>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Web v/s Mobile experience</a:t>
            </a:r>
          </a:p>
        </p:txBody>
      </p:sp>
      <p:pic>
        <p:nvPicPr>
          <p:cNvPr id="40963" name="Picture 10" descr="comp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295400"/>
            <a:ext cx="5105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286000" y="6248400"/>
            <a:ext cx="4114800" cy="261938"/>
          </a:xfrm>
          <a:prstGeom prst="rect">
            <a:avLst/>
          </a:prstGeom>
          <a:noFill/>
        </p:spPr>
        <p:txBody>
          <a:bodyPr>
            <a:spAutoFit/>
          </a:bodyPr>
          <a:lstStyle/>
          <a:p>
            <a:pPr>
              <a:defRPr/>
            </a:pPr>
            <a:r>
              <a:rPr lang="en-IN" sz="1100" dirty="0"/>
              <a:t>http://www.freshtilledsoil.com/native-app-vs-mobile-website/</a:t>
            </a:r>
            <a:endParaRPr lang="en-IN" altLang="en-US" sz="1100" dirty="0">
              <a:latin typeface="+mn-lt"/>
              <a:hlinkClick r:id="rId3"/>
            </a:endParaRPr>
          </a:p>
        </p:txBody>
      </p:sp>
      <p:sp>
        <p:nvSpPr>
          <p:cNvPr id="5" name="Rounded Rectangular Callout 4"/>
          <p:cNvSpPr/>
          <p:nvPr/>
        </p:nvSpPr>
        <p:spPr>
          <a:xfrm>
            <a:off x="3200400" y="1414463"/>
            <a:ext cx="2743200" cy="4910137"/>
          </a:xfrm>
          <a:prstGeom prst="wedgeRoundRectCallout">
            <a:avLst>
              <a:gd name="adj1" fmla="val 63309"/>
              <a:gd name="adj2" fmla="val -2849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This is a good slide assuming the points that are made are clear. Using less text and more imagery is useful when you can.</a:t>
            </a:r>
          </a:p>
          <a:p>
            <a:pPr>
              <a:defRPr/>
            </a:pPr>
            <a:endParaRPr lang="en-US" dirty="0">
              <a:solidFill>
                <a:schemeClr val="tx1"/>
              </a:solidFill>
            </a:endParaRPr>
          </a:p>
          <a:p>
            <a:pPr>
              <a:defRPr/>
            </a:pPr>
            <a:r>
              <a:rPr lang="en-US" dirty="0">
                <a:solidFill>
                  <a:schemeClr val="tx1"/>
                </a:solidFill>
              </a:rPr>
              <a:t>The title here has punctuation inconsistencies with other slides (and a typo)</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Web v/s Mobile: How to win</a:t>
            </a:r>
          </a:p>
        </p:txBody>
      </p:sp>
      <p:sp>
        <p:nvSpPr>
          <p:cNvPr id="41987" name="Content Placeholder 2"/>
          <p:cNvSpPr>
            <a:spLocks noGrp="1"/>
          </p:cNvSpPr>
          <p:nvPr>
            <p:ph idx="1"/>
          </p:nvPr>
        </p:nvSpPr>
        <p:spPr>
          <a:xfrm>
            <a:off x="228600" y="1371600"/>
            <a:ext cx="8915400" cy="4724400"/>
          </a:xfrm>
        </p:spPr>
        <p:txBody>
          <a:bodyPr/>
          <a:lstStyle/>
          <a:p>
            <a:r>
              <a:rPr lang="en-US" altLang="en-US" smtClean="0"/>
              <a:t>Efficiency is a feature</a:t>
            </a:r>
          </a:p>
          <a:p>
            <a:pPr lvl="1"/>
            <a:r>
              <a:rPr lang="en-US" altLang="en-US" smtClean="0"/>
              <a:t>Compact, speedy and ready</a:t>
            </a:r>
          </a:p>
          <a:p>
            <a:r>
              <a:rPr lang="en-US" altLang="en-US" smtClean="0"/>
              <a:t>Native polish makes</a:t>
            </a:r>
          </a:p>
          <a:p>
            <a:pPr>
              <a:buFontTx/>
              <a:buNone/>
            </a:pPr>
            <a:r>
              <a:rPr lang="en-US" altLang="en-US" smtClean="0"/>
              <a:t>	content shine:</a:t>
            </a:r>
          </a:p>
          <a:p>
            <a:pPr>
              <a:buFontTx/>
              <a:buNone/>
            </a:pPr>
            <a:endParaRPr lang="en-US" altLang="en-US" smtClean="0"/>
          </a:p>
          <a:p>
            <a:pPr>
              <a:buFontTx/>
              <a:buNone/>
            </a:pPr>
            <a:endParaRPr lang="en-US" altLang="en-US" smtClean="0"/>
          </a:p>
          <a:p>
            <a:r>
              <a:rPr lang="en-US" altLang="en-US" smtClean="0"/>
              <a:t>Save it for later</a:t>
            </a:r>
          </a:p>
          <a:p>
            <a:pPr lvl="1"/>
            <a:r>
              <a:rPr lang="en-US" altLang="en-US" smtClean="0"/>
              <a:t>Caching of data</a:t>
            </a:r>
          </a:p>
        </p:txBody>
      </p:sp>
      <p:sp>
        <p:nvSpPr>
          <p:cNvPr id="5" name="TextBox 4"/>
          <p:cNvSpPr txBox="1"/>
          <p:nvPr/>
        </p:nvSpPr>
        <p:spPr>
          <a:xfrm>
            <a:off x="4953000" y="5208588"/>
            <a:ext cx="4114800" cy="430212"/>
          </a:xfrm>
          <a:prstGeom prst="rect">
            <a:avLst/>
          </a:prstGeom>
          <a:noFill/>
        </p:spPr>
        <p:txBody>
          <a:bodyPr>
            <a:spAutoFit/>
          </a:bodyPr>
          <a:lstStyle/>
          <a:p>
            <a:pPr>
              <a:defRPr/>
            </a:pPr>
            <a:r>
              <a:rPr lang="en-IN" sz="1100" dirty="0"/>
              <a:t>http://www.localytics.com/blog/2012/news-apps-3x-more-engaging-than-news-websites/</a:t>
            </a:r>
            <a:endParaRPr lang="en-IN" altLang="en-US" sz="1100" dirty="0">
              <a:latin typeface="+mn-lt"/>
              <a:hlinkClick r:id="rId2"/>
            </a:endParaRPr>
          </a:p>
        </p:txBody>
      </p:sp>
      <p:pic>
        <p:nvPicPr>
          <p:cNvPr id="41989" name="Picture 5" descr="nativeb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14600"/>
            <a:ext cx="434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1143000" y="1414463"/>
            <a:ext cx="4800600" cy="4910137"/>
          </a:xfrm>
          <a:prstGeom prst="wedgeRoundRectCallout">
            <a:avLst>
              <a:gd name="adj1" fmla="val 63309"/>
              <a:gd name="adj2" fmla="val -2849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Any graph will take time to absorb. There is too much info on this slide</a:t>
            </a:r>
            <a:r>
              <a:rPr lang="en-US" dirty="0" smtClean="0">
                <a:solidFill>
                  <a:schemeClr val="tx1"/>
                </a:solidFill>
              </a:rPr>
              <a:t>. You can and should be able to explain complex ideas, but you have to break up the explanation into 20s nuggets.  A complex graph could require one slide, or more than one. If more than one, using animations to highlight what you want someone to be paying attention to as you explain it, can help. </a:t>
            </a:r>
            <a:endParaRPr lang="en-US" dirty="0">
              <a:solidFill>
                <a:schemeClr val="tx1"/>
              </a:solidFill>
            </a:endParaRPr>
          </a:p>
          <a:p>
            <a:pPr>
              <a:defRPr/>
            </a:pPr>
            <a:endParaRPr lang="en-US" dirty="0">
              <a:solidFill>
                <a:schemeClr val="tx1"/>
              </a:solidFill>
            </a:endParaRPr>
          </a:p>
          <a:p>
            <a:pPr>
              <a:defRPr/>
            </a:pPr>
            <a:r>
              <a:rPr lang="en-US" dirty="0">
                <a:solidFill>
                  <a:schemeClr val="tx1"/>
                </a:solidFill>
              </a:rPr>
              <a:t>The use of bullets in the text can be cleaned up (don’t have single bullets at the same level)</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zh-CN" smtClean="0">
                <a:ea typeface="SimSun" pitchFamily="2" charset="-122"/>
              </a:rPr>
              <a:t>Game mode</a:t>
            </a:r>
          </a:p>
        </p:txBody>
      </p:sp>
      <p:sp>
        <p:nvSpPr>
          <p:cNvPr id="43011" name="Content Placeholder 2"/>
          <p:cNvSpPr>
            <a:spLocks noGrp="1"/>
          </p:cNvSpPr>
          <p:nvPr>
            <p:ph idx="1"/>
          </p:nvPr>
        </p:nvSpPr>
        <p:spPr>
          <a:xfrm>
            <a:off x="228600" y="1371600"/>
            <a:ext cx="8915400" cy="4724400"/>
          </a:xfrm>
        </p:spPr>
        <p:txBody>
          <a:bodyPr/>
          <a:lstStyle/>
          <a:p>
            <a:endParaRPr lang="en-US" altLang="zh-CN" sz="1200" smtClean="0">
              <a:ea typeface="SimSun" pitchFamily="2" charset="-122"/>
            </a:endParaRPr>
          </a:p>
          <a:p>
            <a:r>
              <a:rPr lang="en-US" altLang="zh-CN" smtClean="0">
                <a:ea typeface="SimSun" pitchFamily="2" charset="-122"/>
              </a:rPr>
              <a:t>A car race game related to the mode</a:t>
            </a:r>
          </a:p>
          <a:p>
            <a:r>
              <a:rPr lang="en-US" altLang="zh-CN" smtClean="0">
                <a:ea typeface="SimSun" pitchFamily="2" charset="-122"/>
              </a:rPr>
              <a:t>Each fetch corresponds to adding gasoline to the car. </a:t>
            </a:r>
          </a:p>
          <a:p>
            <a:r>
              <a:rPr lang="en-US" altLang="zh-CN" smtClean="0">
                <a:ea typeface="SimSun" pitchFamily="2" charset="-122"/>
              </a:rPr>
              <a:t>Adding gasoline too frequent will slow down the car.</a:t>
            </a:r>
          </a:p>
          <a:p>
            <a:r>
              <a:rPr lang="en-US" altLang="zh-CN" smtClean="0">
                <a:ea typeface="SimSun" pitchFamily="2" charset="-122"/>
              </a:rPr>
              <a:t>A proper eating speed will result in a high rank of the car.</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295400"/>
            <a:ext cx="85598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3200400" y="1414463"/>
            <a:ext cx="2743200" cy="5214937"/>
          </a:xfrm>
          <a:prstGeom prst="wedgeRoundRectCallout">
            <a:avLst>
              <a:gd name="adj1" fmla="val 63309"/>
              <a:gd name="adj2" fmla="val -2849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Using scans of sketches is ok, but make sure the text is neat and can be read from the back of the room.</a:t>
            </a:r>
          </a:p>
          <a:p>
            <a:pPr>
              <a:defRPr/>
            </a:pPr>
            <a:endParaRPr lang="en-US" dirty="0">
              <a:solidFill>
                <a:schemeClr val="tx1"/>
              </a:solidFill>
            </a:endParaRPr>
          </a:p>
          <a:p>
            <a:pPr>
              <a:defRPr/>
            </a:pPr>
            <a:r>
              <a:rPr lang="en-US" dirty="0" err="1">
                <a:solidFill>
                  <a:schemeClr val="tx1"/>
                </a:solidFill>
              </a:rPr>
              <a:t>Thresholding</a:t>
            </a:r>
            <a:r>
              <a:rPr lang="en-US" dirty="0">
                <a:solidFill>
                  <a:schemeClr val="tx1"/>
                </a:solidFill>
              </a:rPr>
              <a:t> to make the sketch black and white (without the gray background) would also help.</a:t>
            </a:r>
          </a:p>
        </p:txBody>
      </p:sp>
    </p:spTree>
  </p:cSld>
  <p:clrMapOvr>
    <a:masterClrMapping/>
  </p:clrMapOvr>
  <p:transition advTm="16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5000"/>
                                  </p:stCondLst>
                                  <p:childTnLst>
                                    <p:set>
                                      <p:cBhvr>
                                        <p:cTn id="6" dur="1" fill="hold">
                                          <p:stCondLst>
                                            <p:cond delay="99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3600" smtClean="0">
                <a:ea typeface="ＭＳ Ｐゴシック" pitchFamily="34" charset="-128"/>
              </a:rPr>
              <a:t>Mock screen</a:t>
            </a:r>
          </a:p>
        </p:txBody>
      </p:sp>
      <p:pic>
        <p:nvPicPr>
          <p:cNvPr id="440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19100"/>
            <a:ext cx="3886200" cy="611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p:cNvSpPr txBox="1">
            <a:spLocks noChangeArrowheads="1"/>
          </p:cNvSpPr>
          <p:nvPr/>
        </p:nvSpPr>
        <p:spPr bwMode="auto">
          <a:xfrm>
            <a:off x="1295400" y="5257800"/>
            <a:ext cx="1054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2800">
                <a:latin typeface="Arial" charset="0"/>
                <a:ea typeface="ＭＳ Ｐゴシック" pitchFamily="34" charset="-128"/>
              </a:rPr>
              <a:t>You!</a:t>
            </a:r>
          </a:p>
        </p:txBody>
      </p:sp>
      <p:cxnSp>
        <p:nvCxnSpPr>
          <p:cNvPr id="5" name="直接箭头连接符 4"/>
          <p:cNvCxnSpPr/>
          <p:nvPr/>
        </p:nvCxnSpPr>
        <p:spPr>
          <a:xfrm flipV="1">
            <a:off x="2438400" y="5257800"/>
            <a:ext cx="1828800" cy="18415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44039" idx="3"/>
          </p:cNvCxnSpPr>
          <p:nvPr/>
        </p:nvCxnSpPr>
        <p:spPr>
          <a:xfrm flipV="1">
            <a:off x="2438400" y="3048000"/>
            <a:ext cx="2133600" cy="4603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39" name="TextBox 11"/>
          <p:cNvSpPr txBox="1">
            <a:spLocks noChangeArrowheads="1"/>
          </p:cNvSpPr>
          <p:nvPr/>
        </p:nvSpPr>
        <p:spPr bwMode="auto">
          <a:xfrm>
            <a:off x="1752600" y="2863850"/>
            <a:ext cx="68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2400">
                <a:latin typeface="Arial" charset="0"/>
                <a:ea typeface="ＭＳ Ｐゴシック" pitchFamily="34" charset="-128"/>
              </a:rPr>
              <a:t>Cat</a:t>
            </a:r>
          </a:p>
        </p:txBody>
      </p:sp>
      <p:cxnSp>
        <p:nvCxnSpPr>
          <p:cNvPr id="14" name="直接箭头连接符 13"/>
          <p:cNvCxnSpPr>
            <a:stCxn id="44041" idx="3"/>
          </p:cNvCxnSpPr>
          <p:nvPr/>
        </p:nvCxnSpPr>
        <p:spPr>
          <a:xfrm flipV="1">
            <a:off x="2286000" y="3657600"/>
            <a:ext cx="2971800" cy="511175"/>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41" name="TextBox 14"/>
          <p:cNvSpPr txBox="1">
            <a:spLocks noChangeArrowheads="1"/>
          </p:cNvSpPr>
          <p:nvPr/>
        </p:nvSpPr>
        <p:spPr bwMode="auto">
          <a:xfrm>
            <a:off x="609600" y="3938588"/>
            <a:ext cx="1676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2400">
                <a:latin typeface="Arial" charset="0"/>
                <a:ea typeface="ＭＳ Ｐゴシック" pitchFamily="34" charset="-128"/>
              </a:rPr>
              <a:t>mousetrap</a:t>
            </a:r>
            <a:endParaRPr lang="en-US" altLang="en-US" sz="1800">
              <a:latin typeface="Arial" charset="0"/>
              <a:ea typeface="ＭＳ Ｐゴシック" pitchFamily="34" charset="-128"/>
            </a:endParaRPr>
          </a:p>
        </p:txBody>
      </p:sp>
      <p:cxnSp>
        <p:nvCxnSpPr>
          <p:cNvPr id="22" name="直接箭头连接符 21"/>
          <p:cNvCxnSpPr/>
          <p:nvPr/>
        </p:nvCxnSpPr>
        <p:spPr>
          <a:xfrm flipH="1" flipV="1">
            <a:off x="6629400" y="990600"/>
            <a:ext cx="1524000" cy="6096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43" name="TextBox 22"/>
          <p:cNvSpPr txBox="1">
            <a:spLocks noChangeArrowheads="1"/>
          </p:cNvSpPr>
          <p:nvPr/>
        </p:nvSpPr>
        <p:spPr bwMode="auto">
          <a:xfrm>
            <a:off x="8153400" y="16002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1800">
                <a:latin typeface="Arial" charset="0"/>
                <a:ea typeface="ＭＳ Ｐゴシック" pitchFamily="34" charset="-128"/>
              </a:rPr>
              <a:t>Exit</a:t>
            </a:r>
          </a:p>
        </p:txBody>
      </p:sp>
      <p:cxnSp>
        <p:nvCxnSpPr>
          <p:cNvPr id="39" name="直接箭头连接符 38"/>
          <p:cNvCxnSpPr/>
          <p:nvPr/>
        </p:nvCxnSpPr>
        <p:spPr>
          <a:xfrm>
            <a:off x="2438400" y="2438400"/>
            <a:ext cx="2819400"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45" name="TextBox 41"/>
          <p:cNvSpPr txBox="1">
            <a:spLocks noChangeArrowheads="1"/>
          </p:cNvSpPr>
          <p:nvPr/>
        </p:nvSpPr>
        <p:spPr bwMode="auto">
          <a:xfrm>
            <a:off x="228600" y="2254250"/>
            <a:ext cx="213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2400">
                <a:latin typeface="Arial" charset="0"/>
                <a:ea typeface="ＭＳ Ｐゴシック" pitchFamily="34" charset="-128"/>
              </a:rPr>
              <a:t>Moving route</a:t>
            </a:r>
          </a:p>
        </p:txBody>
      </p:sp>
      <p:sp>
        <p:nvSpPr>
          <p:cNvPr id="15" name="Rounded Rectangular Callout 14"/>
          <p:cNvSpPr/>
          <p:nvPr/>
        </p:nvSpPr>
        <p:spPr>
          <a:xfrm>
            <a:off x="5867400" y="1785144"/>
            <a:ext cx="2743200" cy="4747419"/>
          </a:xfrm>
          <a:prstGeom prst="wedgeRoundRectCallout">
            <a:avLst>
              <a:gd name="adj1" fmla="val 4659"/>
              <a:gd name="adj2" fmla="val -6070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The image on this slide (with the labels) is good, but the placement of the image looks messy.</a:t>
            </a:r>
          </a:p>
          <a:p>
            <a:pPr>
              <a:defRPr/>
            </a:pPr>
            <a:endParaRPr lang="en-US" dirty="0">
              <a:solidFill>
                <a:schemeClr val="tx1"/>
              </a:solidFill>
            </a:endParaRPr>
          </a:p>
          <a:p>
            <a:pPr>
              <a:defRPr/>
            </a:pPr>
            <a:r>
              <a:rPr lang="en-US" dirty="0">
                <a:solidFill>
                  <a:schemeClr val="tx1"/>
                </a:solidFill>
              </a:rPr>
              <a:t>The font in the subject </a:t>
            </a:r>
            <a:r>
              <a:rPr lang="en-US" dirty="0" smtClean="0">
                <a:solidFill>
                  <a:schemeClr val="tx1"/>
                </a:solidFill>
              </a:rPr>
              <a:t>line was changed from the required format and looks sloppy relative to other slides now.</a:t>
            </a:r>
            <a:endParaRPr lang="en-US" dirty="0">
              <a:solidFill>
                <a:schemeClr val="tx1"/>
              </a:solidFill>
            </a:endParaRPr>
          </a:p>
        </p:txBody>
      </p:sp>
    </p:spTree>
  </p:cSld>
  <p:clrMapOvr>
    <a:masterClrMapping/>
  </p:clrMapOvr>
  <p:transition advTm="16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Indentation</a:t>
            </a:r>
          </a:p>
        </p:txBody>
      </p:sp>
      <p:sp>
        <p:nvSpPr>
          <p:cNvPr id="45059" name="Content Placeholder 2"/>
          <p:cNvSpPr>
            <a:spLocks noGrp="1"/>
          </p:cNvSpPr>
          <p:nvPr>
            <p:ph sz="half" idx="1"/>
          </p:nvPr>
        </p:nvSpPr>
        <p:spPr/>
        <p:txBody>
          <a:bodyPr/>
          <a:lstStyle/>
          <a:p>
            <a:r>
              <a:rPr lang="en-US" altLang="en-US" smtClean="0"/>
              <a:t>Don’t use Tabs!!!!</a:t>
            </a:r>
          </a:p>
          <a:p>
            <a:endParaRPr lang="en-US" altLang="en-US" smtClean="0"/>
          </a:p>
          <a:p>
            <a:r>
              <a:rPr lang="en-US" altLang="en-US" smtClean="0"/>
              <a:t>Most companies use between 2 and 4 spaces</a:t>
            </a:r>
          </a:p>
        </p:txBody>
      </p:sp>
      <p:pic>
        <p:nvPicPr>
          <p:cNvPr id="45060"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398588"/>
            <a:ext cx="3886200" cy="4470400"/>
          </a:xfrm>
        </p:spPr>
      </p:pic>
      <p:sp>
        <p:nvSpPr>
          <p:cNvPr id="5" name="Rounded Rectangular Callout 4"/>
          <p:cNvSpPr/>
          <p:nvPr/>
        </p:nvSpPr>
        <p:spPr>
          <a:xfrm>
            <a:off x="4648200" y="1371600"/>
            <a:ext cx="3962400" cy="4953000"/>
          </a:xfrm>
          <a:prstGeom prst="wedgeRoundRectCallout">
            <a:avLst>
              <a:gd name="adj1" fmla="val 440"/>
              <a:gd name="adj2" fmla="val -52290"/>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Avoid excessive punctuation (e.g., “!!!!”). Looks </a:t>
            </a:r>
            <a:r>
              <a:rPr lang="en-US" dirty="0" smtClean="0">
                <a:solidFill>
                  <a:schemeClr val="tx1"/>
                </a:solidFill>
              </a:rPr>
              <a:t>very unprofessional. In fact, avoiding all “!” is probably a good goal. Only rarely are they truly needed. </a:t>
            </a:r>
            <a:endParaRPr lang="en-US" dirty="0">
              <a:solidFill>
                <a:schemeClr val="tx1"/>
              </a:solidFill>
            </a:endParaRPr>
          </a:p>
          <a:p>
            <a:pPr>
              <a:defRPr/>
            </a:pPr>
            <a:endParaRPr lang="en-US" dirty="0">
              <a:solidFill>
                <a:schemeClr val="tx1"/>
              </a:solidFill>
            </a:endParaRPr>
          </a:p>
          <a:p>
            <a:pPr>
              <a:defRPr/>
            </a:pPr>
            <a:r>
              <a:rPr lang="en-US" dirty="0">
                <a:solidFill>
                  <a:schemeClr val="tx1"/>
                </a:solidFill>
              </a:rPr>
              <a:t>Code sample is good but text is a bit small and image is not quite sharp.</a:t>
            </a:r>
          </a:p>
          <a:p>
            <a:pPr>
              <a:defRPr/>
            </a:pPr>
            <a:endParaRPr lang="en-US" dirty="0">
              <a:solidFill>
                <a:schemeClr val="tx1"/>
              </a:solidFill>
            </a:endParaRPr>
          </a:p>
          <a:p>
            <a:pPr>
              <a:defRPr/>
            </a:pPr>
            <a:r>
              <a:rPr lang="en-US" dirty="0">
                <a:solidFill>
                  <a:schemeClr val="tx1"/>
                </a:solidFill>
              </a:rPr>
              <a:t>It would help to highlight important parts of the code.</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White Space</a:t>
            </a:r>
          </a:p>
        </p:txBody>
      </p:sp>
      <p:sp>
        <p:nvSpPr>
          <p:cNvPr id="8195" name="Content Placeholder 2"/>
          <p:cNvSpPr>
            <a:spLocks noGrp="1"/>
          </p:cNvSpPr>
          <p:nvPr>
            <p:ph sz="half" idx="1"/>
          </p:nvPr>
        </p:nvSpPr>
        <p:spPr/>
        <p:txBody>
          <a:bodyPr/>
          <a:lstStyle/>
          <a:p>
            <a:pPr>
              <a:defRPr/>
            </a:pPr>
            <a:r>
              <a:rPr lang="en-US" dirty="0" smtClean="0"/>
              <a:t>1 line</a:t>
            </a:r>
          </a:p>
          <a:p>
            <a:pPr lvl="1">
              <a:defRPr/>
            </a:pPr>
            <a:r>
              <a:rPr lang="en-US" dirty="0" smtClean="0"/>
              <a:t>Methods</a:t>
            </a:r>
          </a:p>
          <a:p>
            <a:pPr lvl="1">
              <a:defRPr/>
            </a:pPr>
            <a:r>
              <a:rPr lang="en-US" dirty="0" smtClean="0"/>
              <a:t>Local </a:t>
            </a:r>
            <a:r>
              <a:rPr lang="en-US" dirty="0" err="1" smtClean="0"/>
              <a:t>vars</a:t>
            </a:r>
            <a:r>
              <a:rPr lang="en-US" dirty="0" smtClean="0"/>
              <a:t> and first statement</a:t>
            </a:r>
          </a:p>
          <a:p>
            <a:pPr lvl="1">
              <a:defRPr/>
            </a:pPr>
            <a:r>
              <a:rPr lang="en-US" dirty="0" smtClean="0"/>
              <a:t>Logical statements</a:t>
            </a:r>
          </a:p>
          <a:p>
            <a:pPr>
              <a:defRPr/>
            </a:pPr>
            <a:r>
              <a:rPr lang="en-US" dirty="0" smtClean="0"/>
              <a:t>2 lines</a:t>
            </a:r>
          </a:p>
          <a:p>
            <a:pPr lvl="1">
              <a:defRPr/>
            </a:pPr>
            <a:r>
              <a:rPr lang="en-US" dirty="0" smtClean="0"/>
              <a:t>Class and interface definitions</a:t>
            </a:r>
          </a:p>
          <a:p>
            <a:pPr>
              <a:defRPr/>
            </a:pPr>
            <a:r>
              <a:rPr lang="en-US" dirty="0" smtClean="0"/>
              <a:t>Blank spaces</a:t>
            </a:r>
          </a:p>
          <a:p>
            <a:pPr marL="457200" lvl="1" indent="0">
              <a:buFontTx/>
              <a:buNone/>
              <a:defRPr/>
            </a:pPr>
            <a:endParaRPr lang="en-US" dirty="0" smtClean="0"/>
          </a:p>
        </p:txBody>
      </p:sp>
      <p:pic>
        <p:nvPicPr>
          <p:cNvPr id="4608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14800" y="2133600"/>
            <a:ext cx="4953000" cy="3276600"/>
          </a:xfrm>
        </p:spPr>
      </p:pic>
      <p:sp>
        <p:nvSpPr>
          <p:cNvPr id="5" name="Rounded Rectangular Callout 4"/>
          <p:cNvSpPr/>
          <p:nvPr/>
        </p:nvSpPr>
        <p:spPr>
          <a:xfrm>
            <a:off x="6019800" y="1295400"/>
            <a:ext cx="2743200" cy="4953000"/>
          </a:xfrm>
          <a:prstGeom prst="wedgeRoundRectCallout">
            <a:avLst>
              <a:gd name="adj1" fmla="val 440"/>
              <a:gd name="adj2" fmla="val -52290"/>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Too much info on this slide and code is too small.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Text on left can be cleaned up.</a:t>
            </a:r>
          </a:p>
          <a:p>
            <a:pPr>
              <a:defRPr/>
            </a:pPr>
            <a:endParaRPr lang="en-US" dirty="0">
              <a:solidFill>
                <a:schemeClr val="tx1"/>
              </a:solidFill>
            </a:endParaRPr>
          </a:p>
          <a:p>
            <a:pPr>
              <a:defRPr/>
            </a:pPr>
            <a:r>
              <a:rPr lang="en-US" dirty="0">
                <a:solidFill>
                  <a:schemeClr val="tx1"/>
                </a:solidFill>
              </a:rPr>
              <a:t>The title is not consistent with the other slides. Should be “White space”</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Trust me   </a:t>
            </a:r>
          </a:p>
        </p:txBody>
      </p:sp>
      <p:sp>
        <p:nvSpPr>
          <p:cNvPr id="3075" name="Content Placeholder 2"/>
          <p:cNvSpPr>
            <a:spLocks noGrp="1"/>
          </p:cNvSpPr>
          <p:nvPr>
            <p:ph idx="1"/>
          </p:nvPr>
        </p:nvSpPr>
        <p:spPr/>
        <p:txBody>
          <a:bodyPr/>
          <a:lstStyle/>
          <a:p>
            <a:r>
              <a:rPr lang="en-US" altLang="en-US" dirty="0" smtClean="0"/>
              <a:t>Some students eventually like this format and actually use it after the course to help them structure other presentations</a:t>
            </a:r>
          </a:p>
          <a:p>
            <a:endParaRPr lang="en-US" altLang="en-US" dirty="0"/>
          </a:p>
          <a:p>
            <a:r>
              <a:rPr lang="en-US" altLang="en-US" dirty="0" smtClean="0"/>
              <a:t>Other students abandon it after the class</a:t>
            </a:r>
          </a:p>
          <a:p>
            <a:endParaRPr lang="en-US" altLang="en-US" dirty="0"/>
          </a:p>
          <a:p>
            <a:r>
              <a:rPr lang="en-US" altLang="en-US" dirty="0" smtClean="0"/>
              <a:t>I promise you … using this format for the class will help you improve your presenting skills, regardless of your experience</a:t>
            </a:r>
          </a:p>
        </p:txBody>
      </p:sp>
    </p:spTree>
    <p:extLst>
      <p:ext uri="{BB962C8B-B14F-4D97-AF65-F5344CB8AC3E}">
        <p14:creationId xmlns:p14="http://schemas.microsoft.com/office/powerpoint/2010/main" val="2816717436"/>
      </p:ext>
    </p:extLst>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228600" y="1371600"/>
            <a:ext cx="8915400" cy="4724400"/>
          </a:xfrm>
        </p:spPr>
        <p:txBody>
          <a:bodyPr/>
          <a:lstStyle/>
          <a:p>
            <a:r>
              <a:rPr lang="en-US" altLang="zh-CN" smtClean="0">
                <a:ea typeface="SimSun" pitchFamily="2" charset="-122"/>
              </a:rPr>
              <a:t>One Basic Sort---</a:t>
            </a:r>
            <a:r>
              <a:rPr lang="en-US" altLang="zh-CN" b="1" smtClean="0">
                <a:ea typeface="SimSun" pitchFamily="2" charset="-122"/>
              </a:rPr>
              <a:t>Ratio schedule/Ratio</a:t>
            </a:r>
          </a:p>
          <a:p>
            <a:endParaRPr lang="en-US" altLang="zh-CN" b="1" smtClean="0">
              <a:ea typeface="SimSun" pitchFamily="2" charset="-122"/>
            </a:endParaRPr>
          </a:p>
          <a:p>
            <a:endParaRPr lang="en-US" altLang="zh-CN" b="1" smtClean="0">
              <a:ea typeface="SimSun" pitchFamily="2" charset="-122"/>
            </a:endParaRPr>
          </a:p>
        </p:txBody>
      </p:sp>
      <p:pic>
        <p:nvPicPr>
          <p:cNvPr id="47107" name="图片 8" descr="VariableRatioSchedu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048000"/>
            <a:ext cx="30559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图片 7" descr="FixRatioSchedu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124200"/>
            <a:ext cx="30622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itle 1"/>
          <p:cNvSpPr>
            <a:spLocks noGrp="1"/>
          </p:cNvSpPr>
          <p:nvPr>
            <p:ph type="title"/>
          </p:nvPr>
        </p:nvSpPr>
        <p:spPr/>
        <p:txBody>
          <a:bodyPr/>
          <a:lstStyle/>
          <a:p>
            <a:r>
              <a:rPr lang="en-US" altLang="zh-CN" smtClean="0">
                <a:ea typeface="SimSun" pitchFamily="2" charset="-122"/>
              </a:rPr>
              <a:t>Basic Sorts of Contingency Ⅱ</a:t>
            </a:r>
          </a:p>
        </p:txBody>
      </p:sp>
      <p:graphicFrame>
        <p:nvGraphicFramePr>
          <p:cNvPr id="4" name="表格 3"/>
          <p:cNvGraphicFramePr>
            <a:graphicFrameLocks noGrp="1"/>
          </p:cNvGraphicFramePr>
          <p:nvPr/>
        </p:nvGraphicFramePr>
        <p:xfrm>
          <a:off x="1371600" y="1981200"/>
          <a:ext cx="6096000" cy="3749675"/>
        </p:xfrm>
        <a:graphic>
          <a:graphicData uri="http://schemas.openxmlformats.org/drawingml/2006/table">
            <a:tbl>
              <a:tblPr/>
              <a:tblGrid>
                <a:gridCol w="3048000"/>
                <a:gridCol w="3048000"/>
              </a:tblGrid>
              <a:tr h="45727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Century Gothic" pitchFamily="34" charset="0"/>
                          <a:ea typeface="宋体" charset="-122"/>
                        </a:rPr>
                        <a:t>Ratio</a:t>
                      </a:r>
                      <a:endParaRPr kumimoji="0" lang="zh-CN" altLang="en-US" sz="2400" b="1" i="0" u="none" strike="noStrike" cap="none" normalizeH="0" baseline="0" smtClean="0">
                        <a:ln>
                          <a:noFill/>
                        </a:ln>
                        <a:solidFill>
                          <a:schemeClr val="tx1"/>
                        </a:solidFill>
                        <a:effectLst/>
                        <a:latin typeface="Century Gothic" pitchFamily="34" charset="0"/>
                        <a:ea typeface="宋体" charset="-122"/>
                      </a:endParaRPr>
                    </a:p>
                  </a:txBody>
                  <a:tcPr marT="45728" marB="4572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zh-CN" altLang="en-US"/>
                    </a:p>
                  </a:txBody>
                  <a:tcPr/>
                </a:tc>
              </a:tr>
              <a:tr h="4572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entury Gothic" pitchFamily="34" charset="0"/>
                          <a:ea typeface="宋体" charset="-122"/>
                        </a:rPr>
                        <a:t>Fix Ratio Schedule</a:t>
                      </a:r>
                    </a:p>
                  </a:txBody>
                  <a:tcPr marT="45728" marB="45728"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entury Gothic" pitchFamily="34" charset="0"/>
                          <a:ea typeface="宋体" charset="-122"/>
                        </a:rPr>
                        <a:t>Variable Ratio Schedule </a:t>
                      </a:r>
                    </a:p>
                  </a:txBody>
                  <a:tcPr marT="45728" marB="45728" horzOverflow="overflow">
                    <a:lnL w="28575"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351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Century Gothic" pitchFamily="34" charset="0"/>
                        <a:ea typeface="宋体" charset="-122"/>
                      </a:endParaRPr>
                    </a:p>
                  </a:txBody>
                  <a:tcPr marT="45728" marB="45728"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txBody>
                  <a:tcPr marT="45728" marB="45728" horzOverflow="overflow">
                    <a:lnL w="28575"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ounded Rectangular Callout 6"/>
          <p:cNvSpPr/>
          <p:nvPr/>
        </p:nvSpPr>
        <p:spPr>
          <a:xfrm>
            <a:off x="6019800" y="1295400"/>
            <a:ext cx="2743200" cy="5562600"/>
          </a:xfrm>
          <a:prstGeom prst="wedgeRoundRectCallout">
            <a:avLst>
              <a:gd name="adj1" fmla="val 440"/>
              <a:gd name="adj2" fmla="val -52290"/>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This slide is about a complex concept. It probably needs to be split into two to give the viewer time to understand it. The graphs should be bigger so the axes can be read.</a:t>
            </a:r>
          </a:p>
          <a:p>
            <a:pPr>
              <a:defRPr/>
            </a:pPr>
            <a:endParaRPr lang="en-US" dirty="0">
              <a:solidFill>
                <a:schemeClr val="tx1"/>
              </a:solidFill>
            </a:endParaRPr>
          </a:p>
          <a:p>
            <a:pPr>
              <a:defRPr/>
            </a:pPr>
            <a:r>
              <a:rPr lang="en-US" dirty="0">
                <a:solidFill>
                  <a:schemeClr val="tx1"/>
                </a:solidFill>
              </a:rPr>
              <a:t>There is no need for a bullet for one idea. </a:t>
            </a:r>
          </a:p>
          <a:p>
            <a:pPr>
              <a:defRPr/>
            </a:pPr>
            <a:endParaRPr lang="en-US" dirty="0">
              <a:solidFill>
                <a:schemeClr val="tx1"/>
              </a:solidFill>
            </a:endParaRPr>
          </a:p>
          <a:p>
            <a:pPr>
              <a:defRPr/>
            </a:pPr>
            <a:r>
              <a:rPr lang="en-US" dirty="0">
                <a:solidFill>
                  <a:schemeClr val="tx1"/>
                </a:solidFill>
              </a:rPr>
              <a:t>The title capitalization should be fixed. </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Take away </a:t>
            </a:r>
          </a:p>
        </p:txBody>
      </p:sp>
      <p:sp>
        <p:nvSpPr>
          <p:cNvPr id="3075" name="Content Placeholder 2"/>
          <p:cNvSpPr>
            <a:spLocks noGrp="1"/>
          </p:cNvSpPr>
          <p:nvPr>
            <p:ph idx="1"/>
          </p:nvPr>
        </p:nvSpPr>
        <p:spPr>
          <a:xfrm>
            <a:off x="228600" y="1371600"/>
            <a:ext cx="8915400" cy="4724400"/>
          </a:xfrm>
        </p:spPr>
        <p:txBody>
          <a:bodyPr/>
          <a:lstStyle/>
          <a:p>
            <a:pPr marL="0" indent="0">
              <a:buFontTx/>
              <a:buNone/>
              <a:defRPr/>
            </a:pPr>
            <a:r>
              <a:rPr lang="en-US" dirty="0"/>
              <a:t>Code conventions are important </a:t>
            </a:r>
            <a:r>
              <a:rPr lang="en-US" dirty="0" smtClean="0"/>
              <a:t>because</a:t>
            </a:r>
          </a:p>
          <a:p>
            <a:pPr>
              <a:defRPr/>
            </a:pPr>
            <a:r>
              <a:rPr lang="en-US" dirty="0" smtClean="0"/>
              <a:t>Improve </a:t>
            </a:r>
            <a:r>
              <a:rPr lang="en-US" dirty="0"/>
              <a:t>readability of </a:t>
            </a:r>
            <a:r>
              <a:rPr lang="en-US" dirty="0" smtClean="0"/>
              <a:t>code</a:t>
            </a:r>
            <a:endParaRPr lang="en-US" dirty="0"/>
          </a:p>
          <a:p>
            <a:pPr>
              <a:defRPr/>
            </a:pPr>
            <a:r>
              <a:rPr lang="en-US" dirty="0"/>
              <a:t>R</a:t>
            </a:r>
            <a:r>
              <a:rPr lang="en-US" dirty="0" smtClean="0"/>
              <a:t>educe </a:t>
            </a:r>
            <a:r>
              <a:rPr lang="en-US" dirty="0"/>
              <a:t>logic errors in your code and debugging time</a:t>
            </a:r>
          </a:p>
          <a:p>
            <a:pPr>
              <a:defRPr/>
            </a:pPr>
            <a:endParaRPr lang="en-US" dirty="0"/>
          </a:p>
          <a:p>
            <a:pPr>
              <a:defRPr/>
            </a:pPr>
            <a:endParaRPr lang="en-US" dirty="0" smtClean="0"/>
          </a:p>
          <a:p>
            <a:pPr>
              <a:defRPr/>
            </a:pPr>
            <a:endParaRPr lang="en-US" dirty="0" smtClean="0"/>
          </a:p>
          <a:p>
            <a:pPr>
              <a:defRPr/>
            </a:pPr>
            <a:endParaRPr lang="en-US" dirty="0"/>
          </a:p>
        </p:txBody>
      </p:sp>
      <p:sp>
        <p:nvSpPr>
          <p:cNvPr id="4" name="Rounded Rectangular Callout 3"/>
          <p:cNvSpPr/>
          <p:nvPr/>
        </p:nvSpPr>
        <p:spPr>
          <a:xfrm>
            <a:off x="5562600" y="3124200"/>
            <a:ext cx="3124200" cy="3200400"/>
          </a:xfrm>
          <a:prstGeom prst="wedgeRoundRectCallout">
            <a:avLst>
              <a:gd name="adj1" fmla="val -63109"/>
              <a:gd name="adj2" fmla="val -36925"/>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Reduce words</a:t>
            </a:r>
          </a:p>
          <a:p>
            <a:pPr marL="285750" indent="-285750">
              <a:buFont typeface="Arial" panose="020B0604020202020204" pitchFamily="34" charset="0"/>
              <a:buChar char="•"/>
              <a:defRPr/>
            </a:pPr>
            <a:r>
              <a:rPr lang="en-US" dirty="0">
                <a:solidFill>
                  <a:schemeClr val="tx1"/>
                </a:solidFill>
              </a:rPr>
              <a:t>Avoid compound sentences</a:t>
            </a:r>
          </a:p>
          <a:p>
            <a:pPr marL="285750" indent="-285750">
              <a:buFont typeface="Arial" panose="020B0604020202020204" pitchFamily="34" charset="0"/>
              <a:buChar char="•"/>
              <a:defRPr/>
            </a:pPr>
            <a:r>
              <a:rPr lang="en-US" dirty="0">
                <a:solidFill>
                  <a:schemeClr val="tx1"/>
                </a:solidFill>
              </a:rPr>
              <a:t>Make take away an </a:t>
            </a:r>
            <a:r>
              <a:rPr lang="en-US" b="1" dirty="0">
                <a:solidFill>
                  <a:schemeClr val="tx1"/>
                </a:solidFill>
              </a:rPr>
              <a:t>action to follow</a:t>
            </a:r>
          </a:p>
          <a:p>
            <a:pPr>
              <a:defRPr/>
            </a:pPr>
            <a:endParaRPr lang="en-US" b="1" dirty="0">
              <a:solidFill>
                <a:schemeClr val="tx1"/>
              </a:solidFill>
            </a:endParaRPr>
          </a:p>
          <a:p>
            <a:pPr>
              <a:defRPr/>
            </a:pPr>
            <a:r>
              <a:rPr lang="en-US" b="1" dirty="0">
                <a:solidFill>
                  <a:schemeClr val="tx1"/>
                </a:solidFill>
              </a:rPr>
              <a:t>For example…</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Take away </a:t>
            </a:r>
          </a:p>
        </p:txBody>
      </p:sp>
      <p:sp>
        <p:nvSpPr>
          <p:cNvPr id="3075" name="Content Placeholder 2"/>
          <p:cNvSpPr>
            <a:spLocks noGrp="1"/>
          </p:cNvSpPr>
          <p:nvPr>
            <p:ph idx="1"/>
          </p:nvPr>
        </p:nvSpPr>
        <p:spPr>
          <a:xfrm>
            <a:off x="228600" y="1371600"/>
            <a:ext cx="8915400" cy="4724400"/>
          </a:xfrm>
        </p:spPr>
        <p:txBody>
          <a:bodyPr/>
          <a:lstStyle/>
          <a:p>
            <a:pPr marL="0" indent="0">
              <a:buFontTx/>
              <a:buNone/>
              <a:defRPr/>
            </a:pPr>
            <a:r>
              <a:rPr lang="en-US" dirty="0" smtClean="0"/>
              <a:t>Use code conventions to improve:</a:t>
            </a:r>
          </a:p>
          <a:p>
            <a:pPr>
              <a:defRPr/>
            </a:pPr>
            <a:r>
              <a:rPr lang="en-US" dirty="0" smtClean="0"/>
              <a:t>Code readability</a:t>
            </a:r>
          </a:p>
          <a:p>
            <a:pPr>
              <a:defRPr/>
            </a:pPr>
            <a:r>
              <a:rPr lang="en-US" dirty="0" smtClean="0"/>
              <a:t>Logic errors</a:t>
            </a:r>
          </a:p>
          <a:p>
            <a:pPr>
              <a:defRPr/>
            </a:pPr>
            <a:r>
              <a:rPr lang="en-US" dirty="0" smtClean="0"/>
              <a:t>Debugging time</a:t>
            </a:r>
          </a:p>
          <a:p>
            <a:pPr>
              <a:defRPr/>
            </a:pPr>
            <a:endParaRPr lang="en-US" dirty="0" smtClean="0"/>
          </a:p>
          <a:p>
            <a:pPr>
              <a:defRPr/>
            </a:pPr>
            <a:endParaRPr lang="en-US" dirty="0"/>
          </a:p>
        </p:txBody>
      </p:sp>
    </p:spTree>
  </p:cSld>
  <p:clrMapOvr>
    <a:masterClrMapping/>
  </p:clrMapOvr>
  <p:transition advTm="20000">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Naming conventions</a:t>
            </a:r>
          </a:p>
        </p:txBody>
      </p:sp>
      <p:sp>
        <p:nvSpPr>
          <p:cNvPr id="4099" name="Content Placeholder 2"/>
          <p:cNvSpPr>
            <a:spLocks noGrp="1"/>
          </p:cNvSpPr>
          <p:nvPr>
            <p:ph idx="1"/>
          </p:nvPr>
        </p:nvSpPr>
        <p:spPr>
          <a:xfrm>
            <a:off x="228600" y="1371600"/>
            <a:ext cx="8915400" cy="4724400"/>
          </a:xfrm>
        </p:spPr>
        <p:txBody>
          <a:bodyPr/>
          <a:lstStyle/>
          <a:p>
            <a:pPr>
              <a:defRPr/>
            </a:pPr>
            <a:r>
              <a:rPr lang="en-US" dirty="0" smtClean="0"/>
              <a:t>Avoid using abbreviations </a:t>
            </a:r>
          </a:p>
          <a:p>
            <a:pPr marL="0" indent="0">
              <a:buFontTx/>
              <a:buNone/>
              <a:defRPr/>
            </a:pPr>
            <a:r>
              <a:rPr lang="en-US" dirty="0" smtClean="0"/>
              <a:t>   </a:t>
            </a:r>
            <a:r>
              <a:rPr lang="en-US" dirty="0" err="1" smtClean="0"/>
              <a:t>E.g</a:t>
            </a:r>
            <a:r>
              <a:rPr lang="en-US" dirty="0" smtClean="0"/>
              <a:t> use </a:t>
            </a:r>
            <a:r>
              <a:rPr lang="en-US" dirty="0" err="1" smtClean="0"/>
              <a:t>firstName</a:t>
            </a:r>
            <a:r>
              <a:rPr lang="en-US" dirty="0" smtClean="0"/>
              <a:t> instead of </a:t>
            </a:r>
            <a:r>
              <a:rPr lang="en-US" dirty="0" err="1" smtClean="0"/>
              <a:t>fn</a:t>
            </a:r>
            <a:endParaRPr lang="en-US" dirty="0" smtClean="0"/>
          </a:p>
          <a:p>
            <a:pPr>
              <a:defRPr/>
            </a:pPr>
            <a:r>
              <a:rPr lang="en-US" dirty="0" smtClean="0"/>
              <a:t>Avoid names that are very similar</a:t>
            </a:r>
          </a:p>
          <a:p>
            <a:pPr marL="0" indent="0">
              <a:buFontTx/>
              <a:buNone/>
              <a:defRPr/>
            </a:pPr>
            <a:r>
              <a:rPr lang="en-US" dirty="0" smtClean="0"/>
              <a:t>   </a:t>
            </a:r>
            <a:r>
              <a:rPr lang="en-US" dirty="0" err="1" smtClean="0"/>
              <a:t>E.g</a:t>
            </a:r>
            <a:r>
              <a:rPr lang="en-US" dirty="0" smtClean="0"/>
              <a:t> product and products</a:t>
            </a:r>
          </a:p>
          <a:p>
            <a:pPr>
              <a:defRPr/>
            </a:pPr>
            <a:r>
              <a:rPr lang="en-US" dirty="0" smtClean="0"/>
              <a:t>Avoid generic names </a:t>
            </a:r>
          </a:p>
          <a:p>
            <a:pPr marL="0" indent="0">
              <a:buFontTx/>
              <a:buNone/>
              <a:defRPr/>
            </a:pPr>
            <a:r>
              <a:rPr lang="en-US" dirty="0" smtClean="0"/>
              <a:t>   </a:t>
            </a:r>
            <a:r>
              <a:rPr lang="en-US" dirty="0" err="1" smtClean="0"/>
              <a:t>E.g</a:t>
            </a:r>
            <a:r>
              <a:rPr lang="en-US" dirty="0" smtClean="0"/>
              <a:t> number or temp </a:t>
            </a:r>
          </a:p>
          <a:p>
            <a:pPr>
              <a:defRPr/>
            </a:pPr>
            <a:endParaRPr lang="en-US" b="1" dirty="0"/>
          </a:p>
        </p:txBody>
      </p:sp>
      <p:sp>
        <p:nvSpPr>
          <p:cNvPr id="4" name="Rounded Rectangular Callout 3"/>
          <p:cNvSpPr/>
          <p:nvPr/>
        </p:nvSpPr>
        <p:spPr>
          <a:xfrm>
            <a:off x="5867400" y="3124200"/>
            <a:ext cx="3124200" cy="32004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Reduce words</a:t>
            </a:r>
          </a:p>
          <a:p>
            <a:pPr marL="285750" indent="-285750">
              <a:buFont typeface="Arial" panose="020B0604020202020204" pitchFamily="34" charset="0"/>
              <a:buChar char="•"/>
              <a:defRPr/>
            </a:pPr>
            <a:r>
              <a:rPr lang="en-US" dirty="0">
                <a:solidFill>
                  <a:schemeClr val="tx1"/>
                </a:solidFill>
              </a:rPr>
              <a:t>Fix typos </a:t>
            </a:r>
          </a:p>
          <a:p>
            <a:pPr marL="285750" indent="-285750">
              <a:buFont typeface="Arial" panose="020B0604020202020204" pitchFamily="34" charset="0"/>
              <a:buChar char="•"/>
              <a:defRPr/>
            </a:pPr>
            <a:r>
              <a:rPr lang="en-US" dirty="0">
                <a:solidFill>
                  <a:schemeClr val="tx1"/>
                </a:solidFill>
              </a:rPr>
              <a:t>Show computer terms in a computer font</a:t>
            </a:r>
            <a:br>
              <a:rPr lang="en-US" dirty="0">
                <a:solidFill>
                  <a:schemeClr val="tx1"/>
                </a:solidFill>
              </a:rPr>
            </a:br>
            <a:endParaRPr lang="en-US" b="1" dirty="0">
              <a:solidFill>
                <a:schemeClr val="tx1"/>
              </a:solidFill>
            </a:endParaRPr>
          </a:p>
          <a:p>
            <a:pPr>
              <a:defRPr/>
            </a:pPr>
            <a:r>
              <a:rPr lang="en-US" b="1" dirty="0">
                <a:solidFill>
                  <a:schemeClr val="tx1"/>
                </a:solidFill>
              </a:rPr>
              <a:t>For example…</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Naming conventions</a:t>
            </a:r>
          </a:p>
        </p:txBody>
      </p:sp>
      <p:sp>
        <p:nvSpPr>
          <p:cNvPr id="4099" name="Content Placeholder 2"/>
          <p:cNvSpPr>
            <a:spLocks noGrp="1"/>
          </p:cNvSpPr>
          <p:nvPr>
            <p:ph idx="1"/>
          </p:nvPr>
        </p:nvSpPr>
        <p:spPr>
          <a:xfrm>
            <a:off x="228600" y="1371600"/>
            <a:ext cx="8915400" cy="4724400"/>
          </a:xfrm>
        </p:spPr>
        <p:txBody>
          <a:bodyPr/>
          <a:lstStyle/>
          <a:p>
            <a:pPr marL="0" indent="0">
              <a:buFontTx/>
              <a:buNone/>
              <a:defRPr/>
            </a:pPr>
            <a:r>
              <a:rPr lang="en-US" dirty="0" smtClean="0"/>
              <a:t>Avoid…</a:t>
            </a:r>
          </a:p>
          <a:p>
            <a:pPr>
              <a:defRPr/>
            </a:pPr>
            <a:r>
              <a:rPr lang="en-US" dirty="0" smtClean="0"/>
              <a:t>Abbreviations</a:t>
            </a:r>
            <a:br>
              <a:rPr lang="en-US" dirty="0" smtClean="0"/>
            </a:br>
            <a:r>
              <a:rPr lang="en-US" dirty="0" smtClean="0"/>
              <a:t>	</a:t>
            </a:r>
            <a:r>
              <a:rPr lang="en-US" dirty="0" err="1">
                <a:latin typeface="Courier" pitchFamily="49" charset="0"/>
              </a:rPr>
              <a:t>firstName</a:t>
            </a:r>
            <a:r>
              <a:rPr lang="en-US" dirty="0"/>
              <a:t> instead of </a:t>
            </a:r>
            <a:r>
              <a:rPr lang="en-US" dirty="0" err="1" smtClean="0">
                <a:latin typeface="Courier" pitchFamily="49" charset="0"/>
              </a:rPr>
              <a:t>fn</a:t>
            </a:r>
            <a:endParaRPr lang="en-US" dirty="0" smtClean="0"/>
          </a:p>
          <a:p>
            <a:pPr>
              <a:defRPr/>
            </a:pPr>
            <a:r>
              <a:rPr lang="en-US" dirty="0" smtClean="0"/>
              <a:t>Similar names</a:t>
            </a:r>
            <a:br>
              <a:rPr lang="en-US" dirty="0" smtClean="0"/>
            </a:br>
            <a:r>
              <a:rPr lang="en-US" dirty="0" smtClean="0"/>
              <a:t>	</a:t>
            </a:r>
            <a:r>
              <a:rPr lang="en-US" dirty="0">
                <a:latin typeface="Courier" pitchFamily="49" charset="0"/>
              </a:rPr>
              <a:t>product</a:t>
            </a:r>
            <a:r>
              <a:rPr lang="en-US" dirty="0"/>
              <a:t> and </a:t>
            </a:r>
            <a:r>
              <a:rPr lang="en-US" dirty="0" smtClean="0">
                <a:latin typeface="Courier" pitchFamily="49" charset="0"/>
              </a:rPr>
              <a:t>products</a:t>
            </a:r>
            <a:endParaRPr lang="en-US" dirty="0" smtClean="0"/>
          </a:p>
          <a:p>
            <a:pPr>
              <a:defRPr/>
            </a:pPr>
            <a:r>
              <a:rPr lang="en-US" dirty="0" smtClean="0"/>
              <a:t>Generic names</a:t>
            </a:r>
            <a:br>
              <a:rPr lang="en-US" dirty="0" smtClean="0"/>
            </a:br>
            <a:r>
              <a:rPr lang="en-US" dirty="0" smtClean="0"/>
              <a:t>	</a:t>
            </a:r>
            <a:r>
              <a:rPr lang="en-US" dirty="0">
                <a:latin typeface="Courier" pitchFamily="49" charset="0"/>
              </a:rPr>
              <a:t>number</a:t>
            </a:r>
            <a:r>
              <a:rPr lang="en-US" dirty="0"/>
              <a:t> or </a:t>
            </a:r>
            <a:r>
              <a:rPr lang="en-US" dirty="0">
                <a:latin typeface="Courier" pitchFamily="49" charset="0"/>
              </a:rPr>
              <a:t>temp</a:t>
            </a:r>
            <a:r>
              <a:rPr lang="en-US" dirty="0"/>
              <a:t> or </a:t>
            </a:r>
            <a:r>
              <a:rPr lang="en-US" dirty="0" smtClean="0">
                <a:latin typeface="Courier" pitchFamily="49" charset="0"/>
              </a:rPr>
              <a:t>j</a:t>
            </a:r>
            <a:r>
              <a:rPr lang="en-US" dirty="0" smtClean="0"/>
              <a:t/>
            </a:r>
            <a:br>
              <a:rPr lang="en-US" dirty="0" smtClean="0"/>
            </a:br>
            <a:r>
              <a:rPr lang="en-US" dirty="0" smtClean="0"/>
              <a:t>	</a:t>
            </a:r>
            <a:endParaRPr lang="en-US" b="1" dirty="0"/>
          </a:p>
        </p:txBody>
      </p:sp>
      <p:sp>
        <p:nvSpPr>
          <p:cNvPr id="5" name="Rounded Rectangular Callout 4"/>
          <p:cNvSpPr/>
          <p:nvPr/>
        </p:nvSpPr>
        <p:spPr>
          <a:xfrm>
            <a:off x="5888038" y="3124200"/>
            <a:ext cx="3124200" cy="3200400"/>
          </a:xfrm>
          <a:prstGeom prst="wedgeRoundRectCallout">
            <a:avLst>
              <a:gd name="adj1" fmla="val -54979"/>
              <a:gd name="adj2" fmla="val -1406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If you get sick of bullets and think this looks too cluttered, you can use tables to get a different look that visually separates the main ideas and the examples more. An example is next…</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Naming conventions</a:t>
            </a:r>
          </a:p>
        </p:txBody>
      </p:sp>
      <p:sp>
        <p:nvSpPr>
          <p:cNvPr id="4099" name="Content Placeholder 2"/>
          <p:cNvSpPr>
            <a:spLocks noGrp="1"/>
          </p:cNvSpPr>
          <p:nvPr>
            <p:ph idx="1"/>
          </p:nvPr>
        </p:nvSpPr>
        <p:spPr>
          <a:xfrm>
            <a:off x="228600" y="1371600"/>
            <a:ext cx="8915400" cy="4724400"/>
          </a:xfrm>
        </p:spPr>
        <p:txBody>
          <a:bodyPr/>
          <a:lstStyle/>
          <a:p>
            <a:pPr marL="0" indent="0">
              <a:buFontTx/>
              <a:buNone/>
              <a:defRPr/>
            </a:pPr>
            <a:r>
              <a:rPr lang="en-US" dirty="0" smtClean="0"/>
              <a:t>Avoid… </a:t>
            </a:r>
          </a:p>
          <a:p>
            <a:pPr marL="0" indent="0">
              <a:buFontTx/>
              <a:buNone/>
              <a:defRPr/>
            </a:pPr>
            <a:endParaRPr lang="en-US" dirty="0"/>
          </a:p>
          <a:p>
            <a:pPr marL="0" indent="0">
              <a:buFontTx/>
              <a:buNone/>
              <a:defRPr/>
            </a:pPr>
            <a:endParaRPr lang="en-US" dirty="0" smtClean="0"/>
          </a:p>
          <a:p>
            <a:pPr marL="0" indent="0">
              <a:buFontTx/>
              <a:buNone/>
              <a:defRPr/>
            </a:pPr>
            <a:endParaRPr lang="en-US" dirty="0"/>
          </a:p>
          <a:p>
            <a:pPr>
              <a:defRPr/>
            </a:pPr>
            <a:r>
              <a:rPr lang="en-US" dirty="0" smtClean="0"/>
              <a:t> </a:t>
            </a:r>
            <a:br>
              <a:rPr lang="en-US" dirty="0" smtClean="0"/>
            </a:br>
            <a:r>
              <a:rPr lang="en-US" dirty="0" smtClean="0"/>
              <a:t>	</a:t>
            </a:r>
            <a:endParaRPr lang="en-US" b="1" dirty="0"/>
          </a:p>
        </p:txBody>
      </p:sp>
      <p:graphicFrame>
        <p:nvGraphicFramePr>
          <p:cNvPr id="2" name="Table 1"/>
          <p:cNvGraphicFramePr>
            <a:graphicFrameLocks noGrp="1"/>
          </p:cNvGraphicFramePr>
          <p:nvPr/>
        </p:nvGraphicFramePr>
        <p:xfrm>
          <a:off x="228600" y="2362200"/>
          <a:ext cx="8305800" cy="2225674"/>
        </p:xfrm>
        <a:graphic>
          <a:graphicData uri="http://schemas.openxmlformats.org/drawingml/2006/table">
            <a:tbl>
              <a:tblPr firstRow="1" bandRow="1">
                <a:tableStyleId>{0505E3EF-67EA-436B-97B2-0124C06EBD24}</a:tableStyleId>
              </a:tblPr>
              <a:tblGrid>
                <a:gridCol w="3048000"/>
                <a:gridCol w="5257800"/>
              </a:tblGrid>
              <a:tr h="579285">
                <a:tc>
                  <a:txBody>
                    <a:bodyPr/>
                    <a:lstStyle/>
                    <a:p>
                      <a:r>
                        <a:rPr lang="en-US" sz="3200" b="1" dirty="0" smtClean="0"/>
                        <a:t>Abbreviations</a:t>
                      </a:r>
                      <a:endParaRPr lang="en-US" sz="3200" b="1" dirty="0"/>
                    </a:p>
                  </a:txBody>
                  <a:tcPr marT="45733" marB="4573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3200" b="0" dirty="0" err="1" smtClean="0">
                          <a:latin typeface="Courier" pitchFamily="49" charset="0"/>
                        </a:rPr>
                        <a:t>firstName</a:t>
                      </a:r>
                      <a:r>
                        <a:rPr lang="en-US" sz="3200" b="0" dirty="0" smtClean="0"/>
                        <a:t> instead of </a:t>
                      </a:r>
                      <a:r>
                        <a:rPr lang="en-US" sz="3200" b="0" dirty="0" err="1" smtClean="0">
                          <a:latin typeface="Courier" pitchFamily="49" charset="0"/>
                        </a:rPr>
                        <a:t>fn</a:t>
                      </a:r>
                      <a:r>
                        <a:rPr lang="en-US" sz="3200" b="0" dirty="0" smtClean="0">
                          <a:latin typeface="Courier" pitchFamily="49" charset="0"/>
                        </a:rPr>
                        <a:t> </a:t>
                      </a:r>
                      <a:endParaRPr lang="en-US" sz="3200" b="0" dirty="0">
                        <a:latin typeface="Courier" pitchFamily="49" charset="0"/>
                      </a:endParaRPr>
                    </a:p>
                  </a:txBody>
                  <a:tcPr marT="45733" marB="4573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579285">
                <a:tc>
                  <a:txBody>
                    <a:bodyPr/>
                    <a:lstStyle/>
                    <a:p>
                      <a:r>
                        <a:rPr lang="en-US" sz="3200" b="1" dirty="0" smtClean="0"/>
                        <a:t>Similar names</a:t>
                      </a:r>
                      <a:endParaRPr lang="en-US" sz="3200" b="1" dirty="0"/>
                    </a:p>
                  </a:txBody>
                  <a:tcPr marT="45733" marB="4573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0" dirty="0" smtClean="0">
                          <a:latin typeface="Courier" pitchFamily="49" charset="0"/>
                        </a:rPr>
                        <a:t>product</a:t>
                      </a:r>
                      <a:r>
                        <a:rPr lang="en-US" sz="3200" b="0" dirty="0" smtClean="0"/>
                        <a:t> and </a:t>
                      </a:r>
                      <a:r>
                        <a:rPr lang="en-US" sz="3200" b="0" dirty="0" smtClean="0">
                          <a:latin typeface="Courier" pitchFamily="49" charset="0"/>
                        </a:rPr>
                        <a:t>products</a:t>
                      </a:r>
                      <a:endParaRPr lang="en-US" sz="3200" b="0" dirty="0">
                        <a:latin typeface="Courier" pitchFamily="49" charset="0"/>
                      </a:endParaRPr>
                    </a:p>
                  </a:txBody>
                  <a:tcPr marT="45733" marB="4573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7104">
                <a:tc>
                  <a:txBody>
                    <a:bodyPr/>
                    <a:lstStyle/>
                    <a:p>
                      <a:r>
                        <a:rPr lang="en-US" sz="3200" b="1" dirty="0" smtClean="0"/>
                        <a:t>Generic names </a:t>
                      </a:r>
                      <a:endParaRPr lang="en-US" sz="3200" b="1" dirty="0"/>
                    </a:p>
                  </a:txBody>
                  <a:tcPr marT="45733" marB="4573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latin typeface="Courier" pitchFamily="49" charset="0"/>
                        </a:rPr>
                        <a:t>number</a:t>
                      </a:r>
                      <a:r>
                        <a:rPr lang="en-US" sz="3200" dirty="0" smtClean="0"/>
                        <a:t> or </a:t>
                      </a:r>
                      <a:r>
                        <a:rPr lang="en-US" sz="3200" dirty="0" smtClean="0">
                          <a:latin typeface="Courier" pitchFamily="49" charset="0"/>
                        </a:rPr>
                        <a:t>temp</a:t>
                      </a:r>
                      <a:r>
                        <a:rPr lang="en-US" sz="3200" dirty="0" smtClean="0"/>
                        <a:t> or </a:t>
                      </a:r>
                      <a:r>
                        <a:rPr lang="en-US" sz="3200" dirty="0" smtClean="0">
                          <a:latin typeface="Courier" pitchFamily="49" charset="0"/>
                        </a:rPr>
                        <a:t>j </a:t>
                      </a:r>
                    </a:p>
                    <a:p>
                      <a:endParaRPr lang="en-US" sz="3200" b="0" dirty="0"/>
                    </a:p>
                  </a:txBody>
                  <a:tcPr marT="45733" marB="4573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cSld>
  <p:clrMapOvr>
    <a:masterClrMapping/>
  </p:clrMapOvr>
  <p:transition advTm="20000">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Variable naming conventions</a:t>
            </a:r>
          </a:p>
        </p:txBody>
      </p:sp>
      <p:sp>
        <p:nvSpPr>
          <p:cNvPr id="5123" name="Content Placeholder 2"/>
          <p:cNvSpPr>
            <a:spLocks noGrp="1"/>
          </p:cNvSpPr>
          <p:nvPr>
            <p:ph idx="1"/>
          </p:nvPr>
        </p:nvSpPr>
        <p:spPr>
          <a:xfrm>
            <a:off x="228600" y="1371600"/>
            <a:ext cx="8915400" cy="4724400"/>
          </a:xfrm>
        </p:spPr>
        <p:txBody>
          <a:bodyPr/>
          <a:lstStyle/>
          <a:p>
            <a:pPr>
              <a:defRPr/>
            </a:pPr>
            <a:r>
              <a:rPr lang="en-US" dirty="0"/>
              <a:t>Variable names should use mixed case </a:t>
            </a:r>
            <a:r>
              <a:rPr lang="en-US" dirty="0" smtClean="0"/>
              <a:t>letters</a:t>
            </a:r>
          </a:p>
          <a:p>
            <a:pPr marL="0" indent="0">
              <a:buFontTx/>
              <a:buNone/>
              <a:defRPr/>
            </a:pPr>
            <a:r>
              <a:rPr lang="en-US" dirty="0" smtClean="0"/>
              <a:t>   </a:t>
            </a:r>
            <a:r>
              <a:rPr lang="en-US" dirty="0" err="1" smtClean="0"/>
              <a:t>E.g</a:t>
            </a:r>
            <a:r>
              <a:rPr lang="en-US" dirty="0" smtClean="0"/>
              <a:t> </a:t>
            </a:r>
            <a:r>
              <a:rPr lang="en-US" dirty="0" err="1" smtClean="0"/>
              <a:t>firstName</a:t>
            </a:r>
            <a:endParaRPr lang="en-US" dirty="0" smtClean="0"/>
          </a:p>
          <a:p>
            <a:pPr>
              <a:defRPr/>
            </a:pPr>
            <a:r>
              <a:rPr lang="en-US" dirty="0" smtClean="0"/>
              <a:t>Use English descriptions for names</a:t>
            </a:r>
          </a:p>
          <a:p>
            <a:pPr>
              <a:defRPr/>
            </a:pPr>
            <a:r>
              <a:rPr lang="en-US" dirty="0" smtClean="0"/>
              <a:t>Use plural names for array </a:t>
            </a:r>
          </a:p>
          <a:p>
            <a:pPr marL="0" indent="0">
              <a:buFontTx/>
              <a:buNone/>
              <a:defRPr/>
            </a:pPr>
            <a:r>
              <a:rPr lang="en-US" dirty="0" smtClean="0"/>
              <a:t>   </a:t>
            </a:r>
            <a:r>
              <a:rPr lang="en-US" dirty="0" err="1" smtClean="0"/>
              <a:t>E.g</a:t>
            </a:r>
            <a:r>
              <a:rPr lang="en-US" dirty="0" smtClean="0"/>
              <a:t> </a:t>
            </a:r>
            <a:r>
              <a:rPr lang="en-US" dirty="0" err="1" smtClean="0"/>
              <a:t>testScores</a:t>
            </a:r>
            <a:r>
              <a:rPr lang="en-US" dirty="0" smtClean="0"/>
              <a:t> instead of </a:t>
            </a:r>
            <a:r>
              <a:rPr lang="en-US" dirty="0" err="1" smtClean="0"/>
              <a:t>testScore</a:t>
            </a:r>
            <a:endParaRPr lang="en-US" dirty="0" smtClean="0"/>
          </a:p>
          <a:p>
            <a:pPr>
              <a:defRPr/>
            </a:pPr>
            <a:endParaRPr lang="en-US" dirty="0"/>
          </a:p>
        </p:txBody>
      </p:sp>
      <p:sp>
        <p:nvSpPr>
          <p:cNvPr id="4" name="Rounded Rectangular Callout 3"/>
          <p:cNvSpPr/>
          <p:nvPr/>
        </p:nvSpPr>
        <p:spPr>
          <a:xfrm>
            <a:off x="5867400" y="2133600"/>
            <a:ext cx="3124200" cy="4191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Reduce words</a:t>
            </a:r>
          </a:p>
          <a:p>
            <a:pPr marL="285750" indent="-285750">
              <a:buFont typeface="Arial" panose="020B0604020202020204" pitchFamily="34" charset="0"/>
              <a:buChar char="•"/>
              <a:defRPr/>
            </a:pPr>
            <a:r>
              <a:rPr lang="en-US" dirty="0">
                <a:solidFill>
                  <a:schemeClr val="tx1"/>
                </a:solidFill>
              </a:rPr>
              <a:t>Fix typos </a:t>
            </a:r>
          </a:p>
          <a:p>
            <a:pPr marL="285750" indent="-285750">
              <a:buFont typeface="Arial" panose="020B0604020202020204" pitchFamily="34" charset="0"/>
              <a:buChar char="•"/>
              <a:defRPr/>
            </a:pPr>
            <a:r>
              <a:rPr lang="en-US" dirty="0">
                <a:solidFill>
                  <a:schemeClr val="tx1"/>
                </a:solidFill>
              </a:rPr>
              <a:t>Show computer terms in a computer font</a:t>
            </a:r>
          </a:p>
          <a:p>
            <a:pPr marL="285750" indent="-285750">
              <a:buFont typeface="Arial" panose="020B0604020202020204" pitchFamily="34" charset="0"/>
              <a:buChar char="•"/>
              <a:defRPr/>
            </a:pPr>
            <a:r>
              <a:rPr lang="en-US" dirty="0">
                <a:solidFill>
                  <a:schemeClr val="tx1"/>
                </a:solidFill>
              </a:rPr>
              <a:t>Include missing info (e.g., lists </a:t>
            </a:r>
          </a:p>
          <a:p>
            <a:pPr marL="285750" indent="-285750">
              <a:buFont typeface="Arial" panose="020B0604020202020204" pitchFamily="34" charset="0"/>
              <a:buChar char="•"/>
              <a:defRPr/>
            </a:pPr>
            <a:r>
              <a:rPr lang="en-US" dirty="0">
                <a:solidFill>
                  <a:schemeClr val="tx1"/>
                </a:solidFill>
              </a:rPr>
              <a:t>Use new examples from prior slide</a:t>
            </a:r>
            <a:br>
              <a:rPr lang="en-US" dirty="0">
                <a:solidFill>
                  <a:schemeClr val="tx1"/>
                </a:solidFill>
              </a:rPr>
            </a:br>
            <a:endParaRPr lang="en-US" b="1" dirty="0">
              <a:solidFill>
                <a:schemeClr val="tx1"/>
              </a:solidFill>
            </a:endParaRPr>
          </a:p>
          <a:p>
            <a:pPr>
              <a:defRPr/>
            </a:pPr>
            <a:r>
              <a:rPr lang="en-US" b="1" dirty="0">
                <a:solidFill>
                  <a:schemeClr val="tx1"/>
                </a:solidFill>
              </a:rPr>
              <a:t>For example…</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Variable naming conventions</a:t>
            </a:r>
          </a:p>
        </p:txBody>
      </p:sp>
      <p:sp>
        <p:nvSpPr>
          <p:cNvPr id="5123" name="Content Placeholder 2"/>
          <p:cNvSpPr>
            <a:spLocks noGrp="1"/>
          </p:cNvSpPr>
          <p:nvPr>
            <p:ph idx="1"/>
          </p:nvPr>
        </p:nvSpPr>
        <p:spPr>
          <a:xfrm>
            <a:off x="228600" y="1371600"/>
            <a:ext cx="8915400" cy="4724400"/>
          </a:xfrm>
        </p:spPr>
        <p:txBody>
          <a:bodyPr/>
          <a:lstStyle/>
          <a:p>
            <a:pPr marL="0" indent="0">
              <a:buFontTx/>
              <a:buNone/>
              <a:defRPr/>
            </a:pPr>
            <a:r>
              <a:rPr lang="en-US" dirty="0" smtClean="0"/>
              <a:t>Use…</a:t>
            </a:r>
          </a:p>
          <a:p>
            <a:pPr>
              <a:defRPr/>
            </a:pPr>
            <a:r>
              <a:rPr lang="en-US" dirty="0" smtClean="0"/>
              <a:t>Mixed case</a:t>
            </a:r>
            <a:r>
              <a:rPr lang="en-US" dirty="0"/>
              <a:t/>
            </a:r>
            <a:br>
              <a:rPr lang="en-US" dirty="0"/>
            </a:br>
            <a:r>
              <a:rPr lang="en-US" dirty="0" smtClean="0"/>
              <a:t>	</a:t>
            </a:r>
            <a:r>
              <a:rPr lang="en-US" dirty="0" err="1" smtClean="0">
                <a:latin typeface="Courier" pitchFamily="49" charset="0"/>
              </a:rPr>
              <a:t>lastNameUser</a:t>
            </a:r>
            <a:r>
              <a:rPr lang="en-US" dirty="0" smtClean="0"/>
              <a:t> </a:t>
            </a:r>
            <a:r>
              <a:rPr lang="en-US" dirty="0"/>
              <a:t>instead </a:t>
            </a:r>
            <a:r>
              <a:rPr lang="en-US" dirty="0" smtClean="0"/>
              <a:t>of</a:t>
            </a:r>
            <a:br>
              <a:rPr lang="en-US" dirty="0" smtClean="0"/>
            </a:br>
            <a:r>
              <a:rPr lang="en-US" dirty="0" smtClean="0"/>
              <a:t>	</a:t>
            </a:r>
            <a:r>
              <a:rPr lang="en-US" dirty="0" err="1" smtClean="0">
                <a:latin typeface="Courier" pitchFamily="49" charset="0"/>
              </a:rPr>
              <a:t>lastnameuser</a:t>
            </a:r>
            <a:endParaRPr lang="en-US" dirty="0" smtClean="0"/>
          </a:p>
          <a:p>
            <a:pPr>
              <a:defRPr/>
            </a:pPr>
            <a:r>
              <a:rPr lang="en-US" dirty="0" smtClean="0"/>
              <a:t>English descriptions</a:t>
            </a:r>
            <a:br>
              <a:rPr lang="en-US" dirty="0" smtClean="0"/>
            </a:br>
            <a:r>
              <a:rPr lang="en-US" dirty="0" smtClean="0"/>
              <a:t>	</a:t>
            </a:r>
            <a:r>
              <a:rPr lang="en-US" dirty="0" err="1" smtClean="0">
                <a:latin typeface="Courier" pitchFamily="49" charset="0"/>
              </a:rPr>
              <a:t>loginNames</a:t>
            </a:r>
            <a:r>
              <a:rPr lang="en-US" dirty="0" smtClean="0"/>
              <a:t> </a:t>
            </a:r>
            <a:r>
              <a:rPr lang="en-US" dirty="0"/>
              <a:t>instead of </a:t>
            </a:r>
            <a:r>
              <a:rPr lang="en-US" dirty="0" err="1" smtClean="0">
                <a:latin typeface="Courier" pitchFamily="49" charset="0"/>
              </a:rPr>
              <a:t>lgnnms</a:t>
            </a:r>
            <a:endParaRPr lang="en-US" dirty="0" smtClean="0"/>
          </a:p>
          <a:p>
            <a:pPr>
              <a:defRPr/>
            </a:pPr>
            <a:r>
              <a:rPr lang="en-US" dirty="0" smtClean="0"/>
              <a:t>Plural names for arrays/lists </a:t>
            </a:r>
            <a:r>
              <a:rPr lang="en-US" dirty="0"/>
              <a:t/>
            </a:r>
            <a:br>
              <a:rPr lang="en-US" dirty="0"/>
            </a:br>
            <a:r>
              <a:rPr lang="en-US" dirty="0" smtClean="0"/>
              <a:t>	</a:t>
            </a:r>
            <a:r>
              <a:rPr lang="en-US" dirty="0" err="1" smtClean="0">
                <a:latin typeface="Courier" pitchFamily="49" charset="0"/>
              </a:rPr>
              <a:t>testScores</a:t>
            </a:r>
            <a:r>
              <a:rPr lang="en-US" dirty="0" smtClean="0"/>
              <a:t> </a:t>
            </a:r>
            <a:r>
              <a:rPr lang="en-US" dirty="0"/>
              <a:t>instead of </a:t>
            </a:r>
            <a:r>
              <a:rPr lang="en-US" dirty="0" err="1" smtClean="0">
                <a:latin typeface="Courier" pitchFamily="49" charset="0"/>
              </a:rPr>
              <a:t>testScore</a:t>
            </a:r>
            <a:endParaRPr lang="en-US" dirty="0"/>
          </a:p>
        </p:txBody>
      </p:sp>
      <p:sp>
        <p:nvSpPr>
          <p:cNvPr id="4" name="Rounded Rectangular Callout 3"/>
          <p:cNvSpPr/>
          <p:nvPr/>
        </p:nvSpPr>
        <p:spPr>
          <a:xfrm>
            <a:off x="5867400" y="1371600"/>
            <a:ext cx="3124200" cy="14478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The next slide might be even cleaner…</a:t>
            </a:r>
          </a:p>
          <a:p>
            <a:pPr>
              <a:defRPr/>
            </a:pPr>
            <a:r>
              <a:rPr lang="en-US" b="1" dirty="0">
                <a:solidFill>
                  <a:schemeClr val="tx1"/>
                </a:solidFill>
              </a:rPr>
              <a:t>(Assuming you are talking through it)</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Variable naming conventions</a:t>
            </a:r>
          </a:p>
        </p:txBody>
      </p:sp>
      <p:sp>
        <p:nvSpPr>
          <p:cNvPr id="5123" name="Content Placeholder 2"/>
          <p:cNvSpPr>
            <a:spLocks noGrp="1"/>
          </p:cNvSpPr>
          <p:nvPr>
            <p:ph idx="1"/>
          </p:nvPr>
        </p:nvSpPr>
        <p:spPr>
          <a:xfrm>
            <a:off x="228600" y="1371600"/>
            <a:ext cx="8915400" cy="4724400"/>
          </a:xfrm>
        </p:spPr>
        <p:txBody>
          <a:bodyPr/>
          <a:lstStyle/>
          <a:p>
            <a:pPr marL="0" indent="0">
              <a:buFontTx/>
              <a:buNone/>
              <a:defRPr/>
            </a:pPr>
            <a:r>
              <a:rPr lang="en-US" dirty="0" smtClean="0"/>
              <a:t>Use…</a:t>
            </a:r>
          </a:p>
          <a:p>
            <a:pPr>
              <a:defRPr/>
            </a:pPr>
            <a:r>
              <a:rPr lang="en-US" dirty="0" smtClean="0"/>
              <a:t>Mixed case</a:t>
            </a:r>
            <a:br>
              <a:rPr lang="en-US" dirty="0" smtClean="0"/>
            </a:br>
            <a:r>
              <a:rPr lang="en-US" dirty="0" smtClean="0"/>
              <a:t>	</a:t>
            </a:r>
            <a:r>
              <a:rPr lang="en-US" dirty="0" err="1" smtClean="0">
                <a:latin typeface="Courier" pitchFamily="49" charset="0"/>
              </a:rPr>
              <a:t>lastnameuser</a:t>
            </a:r>
            <a:r>
              <a:rPr lang="en-US" dirty="0" smtClean="0">
                <a:latin typeface="Courier" pitchFamily="49" charset="0"/>
              </a:rPr>
              <a:t> </a:t>
            </a:r>
            <a:r>
              <a:rPr lang="en-US" dirty="0" smtClean="0">
                <a:latin typeface="Calibri"/>
              </a:rPr>
              <a:t>→</a:t>
            </a:r>
            <a:r>
              <a:rPr lang="en-US" dirty="0">
                <a:latin typeface="Courier" pitchFamily="49" charset="0"/>
              </a:rPr>
              <a:t> </a:t>
            </a:r>
            <a:r>
              <a:rPr lang="en-US" dirty="0" err="1">
                <a:latin typeface="Courier" pitchFamily="49" charset="0"/>
              </a:rPr>
              <a:t>lastNameUser</a:t>
            </a:r>
            <a:r>
              <a:rPr lang="en-US" dirty="0"/>
              <a:t> </a:t>
            </a:r>
            <a:endParaRPr lang="en-US" dirty="0" smtClean="0"/>
          </a:p>
          <a:p>
            <a:pPr>
              <a:defRPr/>
            </a:pPr>
            <a:r>
              <a:rPr lang="en-US" dirty="0" smtClean="0"/>
              <a:t>English descriptions</a:t>
            </a:r>
            <a:br>
              <a:rPr lang="en-US" dirty="0" smtClean="0"/>
            </a:br>
            <a:r>
              <a:rPr lang="en-US" dirty="0" smtClean="0"/>
              <a:t>	</a:t>
            </a:r>
            <a:r>
              <a:rPr lang="en-US" dirty="0" err="1" smtClean="0">
                <a:latin typeface="Courier" pitchFamily="49" charset="0"/>
              </a:rPr>
              <a:t>lgnnms</a:t>
            </a:r>
            <a:r>
              <a:rPr lang="en-US" dirty="0" smtClean="0"/>
              <a:t> </a:t>
            </a:r>
            <a:r>
              <a:rPr lang="en-US" dirty="0" smtClean="0">
                <a:latin typeface="Calibri"/>
              </a:rPr>
              <a:t>→</a:t>
            </a:r>
            <a:r>
              <a:rPr lang="en-US" dirty="0" smtClean="0">
                <a:latin typeface="Courier" pitchFamily="49" charset="0"/>
              </a:rPr>
              <a:t> </a:t>
            </a:r>
            <a:r>
              <a:rPr lang="en-US" dirty="0" err="1" smtClean="0">
                <a:latin typeface="Courier" pitchFamily="49" charset="0"/>
              </a:rPr>
              <a:t>loginNames</a:t>
            </a:r>
            <a:endParaRPr lang="en-US" dirty="0" smtClean="0">
              <a:latin typeface="Courier" pitchFamily="49" charset="0"/>
            </a:endParaRPr>
          </a:p>
          <a:p>
            <a:pPr>
              <a:defRPr/>
            </a:pPr>
            <a:r>
              <a:rPr lang="en-US" dirty="0" smtClean="0"/>
              <a:t>Plural names for arrays/lists </a:t>
            </a:r>
            <a:r>
              <a:rPr lang="en-US" dirty="0"/>
              <a:t/>
            </a:r>
            <a:br>
              <a:rPr lang="en-US" dirty="0"/>
            </a:br>
            <a:r>
              <a:rPr lang="en-US" dirty="0" smtClean="0"/>
              <a:t>	</a:t>
            </a:r>
            <a:r>
              <a:rPr lang="en-US" dirty="0" err="1" smtClean="0">
                <a:latin typeface="Courier" pitchFamily="49" charset="0"/>
              </a:rPr>
              <a:t>testScore</a:t>
            </a:r>
            <a:r>
              <a:rPr lang="en-US" dirty="0" smtClean="0">
                <a:latin typeface="Courier" pitchFamily="49" charset="0"/>
              </a:rPr>
              <a:t> </a:t>
            </a:r>
            <a:r>
              <a:rPr lang="en-US" dirty="0">
                <a:latin typeface="Calibri"/>
              </a:rPr>
              <a:t>→</a:t>
            </a:r>
            <a:r>
              <a:rPr lang="en-US" dirty="0">
                <a:latin typeface="Courier" pitchFamily="49" charset="0"/>
              </a:rPr>
              <a:t> </a:t>
            </a:r>
            <a:r>
              <a:rPr lang="en-US" dirty="0" err="1" smtClean="0">
                <a:latin typeface="Courier" pitchFamily="49" charset="0"/>
              </a:rPr>
              <a:t>testScores</a:t>
            </a:r>
            <a:endParaRPr lang="en-US" dirty="0"/>
          </a:p>
        </p:txBody>
      </p:sp>
    </p:spTree>
  </p:cSld>
  <p:clrMapOvr>
    <a:masterClrMapping/>
  </p:clrMapOvr>
  <p:transition advTm="20000">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Constant naming conventions</a:t>
            </a:r>
          </a:p>
        </p:txBody>
      </p:sp>
      <p:sp>
        <p:nvSpPr>
          <p:cNvPr id="56323" name="Content Placeholder 2"/>
          <p:cNvSpPr>
            <a:spLocks noGrp="1"/>
          </p:cNvSpPr>
          <p:nvPr>
            <p:ph idx="1"/>
          </p:nvPr>
        </p:nvSpPr>
        <p:spPr>
          <a:xfrm>
            <a:off x="228600" y="1371600"/>
            <a:ext cx="8915400" cy="4724400"/>
          </a:xfrm>
        </p:spPr>
        <p:txBody>
          <a:bodyPr/>
          <a:lstStyle/>
          <a:p>
            <a:r>
              <a:rPr lang="en-US" altLang="en-US" smtClean="0"/>
              <a:t>All upper case e.g TAX_RATE </a:t>
            </a:r>
          </a:p>
          <a:p>
            <a:r>
              <a:rPr lang="en-US" altLang="en-US" smtClean="0"/>
              <a:t>Use named constants for numbers other than 0 or 1 </a:t>
            </a:r>
          </a:p>
        </p:txBody>
      </p:sp>
      <p:sp>
        <p:nvSpPr>
          <p:cNvPr id="4" name="Rounded Rectangular Callout 3"/>
          <p:cNvSpPr/>
          <p:nvPr/>
        </p:nvSpPr>
        <p:spPr>
          <a:xfrm>
            <a:off x="5867400" y="2133600"/>
            <a:ext cx="3124200" cy="4191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Use format consistent with previous slides</a:t>
            </a:r>
          </a:p>
          <a:p>
            <a:pPr marL="285750" indent="-285750">
              <a:buFont typeface="Arial" panose="020B0604020202020204" pitchFamily="34" charset="0"/>
              <a:buChar char="•"/>
              <a:defRPr/>
            </a:pPr>
            <a:r>
              <a:rPr lang="en-US" dirty="0">
                <a:solidFill>
                  <a:schemeClr val="tx1"/>
                </a:solidFill>
              </a:rPr>
              <a:t>Reduce words</a:t>
            </a:r>
          </a:p>
          <a:p>
            <a:pPr marL="285750" indent="-285750">
              <a:buFont typeface="Arial" panose="020B0604020202020204" pitchFamily="34" charset="0"/>
              <a:buChar char="•"/>
              <a:defRPr/>
            </a:pPr>
            <a:r>
              <a:rPr lang="en-US" dirty="0">
                <a:solidFill>
                  <a:schemeClr val="tx1"/>
                </a:solidFill>
              </a:rPr>
              <a:t>Show computer terms in a computer font</a:t>
            </a:r>
          </a:p>
          <a:p>
            <a:pPr marL="285750" indent="-285750">
              <a:buFont typeface="Arial" panose="020B0604020202020204" pitchFamily="34" charset="0"/>
              <a:buChar char="•"/>
              <a:defRPr/>
            </a:pPr>
            <a:r>
              <a:rPr lang="en-US" dirty="0">
                <a:solidFill>
                  <a:schemeClr val="tx1"/>
                </a:solidFill>
              </a:rPr>
              <a:t>Explain 2</a:t>
            </a:r>
            <a:r>
              <a:rPr lang="en-US" baseline="30000" dirty="0">
                <a:solidFill>
                  <a:schemeClr val="tx1"/>
                </a:solidFill>
              </a:rPr>
              <a:t>nd</a:t>
            </a:r>
            <a:r>
              <a:rPr lang="en-US" dirty="0">
                <a:solidFill>
                  <a:schemeClr val="tx1"/>
                </a:solidFill>
              </a:rPr>
              <a:t> bullet (not clear) </a:t>
            </a:r>
          </a:p>
          <a:p>
            <a:pPr>
              <a:defRPr/>
            </a:pPr>
            <a:r>
              <a:rPr lang="en-US" b="1" dirty="0">
                <a:solidFill>
                  <a:schemeClr val="tx1"/>
                </a:solidFill>
              </a:rPr>
              <a:t/>
            </a:r>
            <a:br>
              <a:rPr lang="en-US" b="1" dirty="0">
                <a:solidFill>
                  <a:schemeClr val="tx1"/>
                </a:solidFill>
              </a:rPr>
            </a:br>
            <a:r>
              <a:rPr lang="en-US" b="1" dirty="0">
                <a:solidFill>
                  <a:schemeClr val="tx1"/>
                </a:solidFill>
              </a:rPr>
              <a:t>For example…</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The most important tip</a:t>
            </a:r>
          </a:p>
        </p:txBody>
      </p:sp>
      <p:sp>
        <p:nvSpPr>
          <p:cNvPr id="3075" name="Content Placeholder 2"/>
          <p:cNvSpPr>
            <a:spLocks noGrp="1"/>
          </p:cNvSpPr>
          <p:nvPr>
            <p:ph idx="1"/>
          </p:nvPr>
        </p:nvSpPr>
        <p:spPr/>
        <p:txBody>
          <a:bodyPr/>
          <a:lstStyle/>
          <a:p>
            <a:r>
              <a:rPr lang="en-US" altLang="en-US" b="1" dirty="0" smtClean="0"/>
              <a:t>Most critical: good ideas </a:t>
            </a:r>
          </a:p>
          <a:p>
            <a:r>
              <a:rPr lang="en-US" altLang="en-US" b="1" dirty="0" smtClean="0"/>
              <a:t>Almost as critical: clarity </a:t>
            </a:r>
            <a:br>
              <a:rPr lang="en-US" altLang="en-US" b="1" dirty="0" smtClean="0"/>
            </a:br>
            <a:endParaRPr lang="en-US" altLang="en-US" b="1" dirty="0" smtClean="0"/>
          </a:p>
          <a:p>
            <a:r>
              <a:rPr lang="en-US" altLang="en-US" dirty="0" smtClean="0"/>
              <a:t>Avoid distractions from clear ideas: </a:t>
            </a:r>
          </a:p>
          <a:p>
            <a:pPr lvl="1"/>
            <a:r>
              <a:rPr lang="en-US" altLang="en-US" dirty="0" smtClean="0"/>
              <a:t>Fancy formatting (you must use this format)</a:t>
            </a:r>
          </a:p>
          <a:p>
            <a:pPr lvl="1"/>
            <a:r>
              <a:rPr lang="en-US" altLang="en-US" dirty="0" smtClean="0"/>
              <a:t>Clip art</a:t>
            </a:r>
          </a:p>
          <a:p>
            <a:pPr lvl="1"/>
            <a:r>
              <a:rPr lang="en-US" altLang="en-US" dirty="0" smtClean="0"/>
              <a:t>Stock images </a:t>
            </a:r>
          </a:p>
          <a:p>
            <a:pPr lvl="1"/>
            <a:r>
              <a:rPr lang="en-US" altLang="en-US" dirty="0" smtClean="0"/>
              <a:t>Animations that do not enhance clarity</a:t>
            </a:r>
          </a:p>
          <a:p>
            <a:pPr lvl="1"/>
            <a:r>
              <a:rPr lang="en-US" altLang="en-US" dirty="0" smtClean="0"/>
              <a:t>Animation sounds</a:t>
            </a:r>
          </a:p>
          <a:p>
            <a:pPr lvl="1"/>
            <a:endParaRPr lang="en-US" altLang="en-US" dirty="0" smtClean="0"/>
          </a:p>
        </p:txBody>
      </p:sp>
    </p:spTree>
    <p:extLst>
      <p:ext uri="{BB962C8B-B14F-4D97-AF65-F5344CB8AC3E}">
        <p14:creationId xmlns:p14="http://schemas.microsoft.com/office/powerpoint/2010/main" val="3584877451"/>
      </p:ext>
    </p:extLst>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Constant naming conventions</a:t>
            </a:r>
          </a:p>
        </p:txBody>
      </p:sp>
      <p:sp>
        <p:nvSpPr>
          <p:cNvPr id="6147" name="Content Placeholder 2"/>
          <p:cNvSpPr>
            <a:spLocks noGrp="1"/>
          </p:cNvSpPr>
          <p:nvPr>
            <p:ph idx="1"/>
          </p:nvPr>
        </p:nvSpPr>
        <p:spPr>
          <a:xfrm>
            <a:off x="228600" y="1371600"/>
            <a:ext cx="8915400" cy="4724400"/>
          </a:xfrm>
        </p:spPr>
        <p:txBody>
          <a:bodyPr/>
          <a:lstStyle/>
          <a:p>
            <a:pPr marL="0" indent="0">
              <a:buFontTx/>
              <a:buNone/>
              <a:defRPr/>
            </a:pPr>
            <a:r>
              <a:rPr lang="en-US" dirty="0" smtClean="0"/>
              <a:t>Use…</a:t>
            </a:r>
          </a:p>
          <a:p>
            <a:pPr>
              <a:defRPr/>
            </a:pPr>
            <a:r>
              <a:rPr lang="en-US" dirty="0"/>
              <a:t>U</a:t>
            </a:r>
            <a:r>
              <a:rPr lang="en-US" dirty="0" smtClean="0"/>
              <a:t>pper case w/ underscores </a:t>
            </a:r>
            <a:br>
              <a:rPr lang="en-US" dirty="0" smtClean="0"/>
            </a:br>
            <a:r>
              <a:rPr lang="en-US" dirty="0" smtClean="0">
                <a:latin typeface="Courier" pitchFamily="49" charset="0"/>
              </a:rPr>
              <a:t>TAX_RATE </a:t>
            </a:r>
            <a:r>
              <a:rPr lang="en-US" dirty="0" smtClean="0"/>
              <a:t>instead of </a:t>
            </a:r>
            <a:r>
              <a:rPr lang="en-US" dirty="0" err="1" smtClean="0">
                <a:latin typeface="Courier" pitchFamily="49" charset="0"/>
              </a:rPr>
              <a:t>taxRate</a:t>
            </a:r>
            <a:endParaRPr lang="en-US" dirty="0">
              <a:latin typeface="Courier" pitchFamily="49" charset="0"/>
            </a:endParaRPr>
          </a:p>
          <a:p>
            <a:pPr>
              <a:defRPr/>
            </a:pPr>
            <a:r>
              <a:rPr lang="en-US" dirty="0" smtClean="0"/>
              <a:t>Constants instead of “magic numbers”</a:t>
            </a:r>
            <a:br>
              <a:rPr lang="en-US" dirty="0" smtClean="0"/>
            </a:br>
            <a:r>
              <a:rPr lang="en-US" dirty="0" smtClean="0">
                <a:latin typeface="Courier" pitchFamily="49" charset="0"/>
              </a:rPr>
              <a:t>PI </a:t>
            </a:r>
            <a:r>
              <a:rPr lang="en-US" dirty="0"/>
              <a:t>instead of </a:t>
            </a:r>
            <a:r>
              <a:rPr lang="en-US" dirty="0" smtClean="0">
                <a:latin typeface="Courier" pitchFamily="49" charset="0"/>
              </a:rPr>
              <a:t>3.14159</a:t>
            </a:r>
            <a:br>
              <a:rPr lang="en-US" dirty="0" smtClean="0">
                <a:latin typeface="Courier" pitchFamily="49" charset="0"/>
              </a:rPr>
            </a:br>
            <a:r>
              <a:rPr lang="en-US" dirty="0" smtClean="0">
                <a:latin typeface="Courier" pitchFamily="49" charset="0"/>
              </a:rPr>
              <a:t>ACCELERATION_VALUE </a:t>
            </a:r>
            <a:r>
              <a:rPr lang="en-US" dirty="0" smtClean="0"/>
              <a:t>instead of </a:t>
            </a:r>
            <a:r>
              <a:rPr lang="en-US" dirty="0" smtClean="0">
                <a:latin typeface="Courier" pitchFamily="49" charset="0"/>
              </a:rPr>
              <a:t>15.21</a:t>
            </a:r>
            <a:br>
              <a:rPr lang="en-US" dirty="0" smtClean="0">
                <a:latin typeface="Courier" pitchFamily="49" charset="0"/>
              </a:rPr>
            </a:br>
            <a:r>
              <a:rPr lang="en-US" dirty="0" smtClean="0">
                <a:latin typeface="Courier" pitchFamily="49" charset="0"/>
              </a:rPr>
              <a:t>MAX_NUM_PEOPLE</a:t>
            </a:r>
            <a:r>
              <a:rPr lang="en-US" dirty="0" smtClean="0"/>
              <a:t> </a:t>
            </a:r>
            <a:r>
              <a:rPr lang="en-US" dirty="0"/>
              <a:t>instead of </a:t>
            </a:r>
            <a:r>
              <a:rPr lang="en-US" dirty="0" smtClean="0">
                <a:latin typeface="Courier" pitchFamily="49" charset="0"/>
              </a:rPr>
              <a:t>100</a:t>
            </a:r>
            <a:endParaRPr lang="en-US" dirty="0"/>
          </a:p>
        </p:txBody>
      </p:sp>
      <p:sp>
        <p:nvSpPr>
          <p:cNvPr id="4" name="Rounded Rectangular Callout 3"/>
          <p:cNvSpPr/>
          <p:nvPr/>
        </p:nvSpPr>
        <p:spPr>
          <a:xfrm>
            <a:off x="5867400" y="2133600"/>
            <a:ext cx="3124200" cy="4191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The next slide shows why the table can be a nice format to use. This slide here seems a bit cluttered with the examples (which you want to have). </a:t>
            </a:r>
          </a:p>
          <a:p>
            <a:pPr>
              <a:defRPr/>
            </a:pPr>
            <a:endParaRPr lang="en-US" b="1" dirty="0">
              <a:solidFill>
                <a:schemeClr val="tx1"/>
              </a:solidFill>
            </a:endParaRPr>
          </a:p>
          <a:p>
            <a:pPr>
              <a:defRPr/>
            </a:pPr>
            <a:r>
              <a:rPr lang="en-US" b="1" dirty="0">
                <a:solidFill>
                  <a:schemeClr val="tx1"/>
                </a:solidFill>
              </a:rPr>
              <a:t>With several of these types of slides in a row, though, you would need to be consistent in your style. </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Constant naming conventions</a:t>
            </a:r>
          </a:p>
        </p:txBody>
      </p:sp>
      <p:sp>
        <p:nvSpPr>
          <p:cNvPr id="4099" name="Content Placeholder 2"/>
          <p:cNvSpPr>
            <a:spLocks noGrp="1"/>
          </p:cNvSpPr>
          <p:nvPr>
            <p:ph idx="1"/>
          </p:nvPr>
        </p:nvSpPr>
        <p:spPr>
          <a:xfrm>
            <a:off x="228600" y="1371600"/>
            <a:ext cx="8915400" cy="4724400"/>
          </a:xfrm>
        </p:spPr>
        <p:txBody>
          <a:bodyPr/>
          <a:lstStyle/>
          <a:p>
            <a:pPr marL="0" indent="0">
              <a:buFontTx/>
              <a:buNone/>
              <a:defRPr/>
            </a:pPr>
            <a:r>
              <a:rPr lang="en-US" dirty="0" smtClean="0"/>
              <a:t>Use… </a:t>
            </a:r>
          </a:p>
          <a:p>
            <a:pPr marL="0" indent="0">
              <a:buFontTx/>
              <a:buNone/>
              <a:defRPr/>
            </a:pPr>
            <a:endParaRPr lang="en-US" dirty="0"/>
          </a:p>
          <a:p>
            <a:pPr marL="0" indent="0">
              <a:buFontTx/>
              <a:buNone/>
              <a:defRPr/>
            </a:pPr>
            <a:endParaRPr lang="en-US" dirty="0" smtClean="0"/>
          </a:p>
          <a:p>
            <a:pPr marL="0" indent="0">
              <a:buFontTx/>
              <a:buNone/>
              <a:defRPr/>
            </a:pPr>
            <a:endParaRPr lang="en-US" dirty="0"/>
          </a:p>
          <a:p>
            <a:pPr>
              <a:defRPr/>
            </a:pPr>
            <a:r>
              <a:rPr lang="en-US" dirty="0" smtClean="0"/>
              <a:t> </a:t>
            </a:r>
            <a:br>
              <a:rPr lang="en-US" dirty="0" smtClean="0"/>
            </a:br>
            <a:r>
              <a:rPr lang="en-US" dirty="0" smtClean="0"/>
              <a:t>	</a:t>
            </a:r>
            <a:endParaRPr lang="en-US" b="1" dirty="0"/>
          </a:p>
        </p:txBody>
      </p:sp>
      <p:graphicFrame>
        <p:nvGraphicFramePr>
          <p:cNvPr id="2" name="Table 1"/>
          <p:cNvGraphicFramePr>
            <a:graphicFrameLocks noGrp="1"/>
          </p:cNvGraphicFramePr>
          <p:nvPr/>
        </p:nvGraphicFramePr>
        <p:xfrm>
          <a:off x="228600" y="2133600"/>
          <a:ext cx="8915400" cy="3597275"/>
        </p:xfrm>
        <a:graphic>
          <a:graphicData uri="http://schemas.openxmlformats.org/drawingml/2006/table">
            <a:tbl>
              <a:tblPr firstRow="1" bandRow="1">
                <a:tableStyleId>{0505E3EF-67EA-436B-97B2-0124C06EBD24}</a:tableStyleId>
              </a:tblPr>
              <a:tblGrid>
                <a:gridCol w="3048000"/>
                <a:gridCol w="5867400"/>
              </a:tblGrid>
              <a:tr h="1066988">
                <a:tc>
                  <a:txBody>
                    <a:bodyPr/>
                    <a:lstStyle/>
                    <a:p>
                      <a:r>
                        <a:rPr lang="en-US" sz="3200" dirty="0" smtClean="0"/>
                        <a:t>Upper case with “_”</a:t>
                      </a:r>
                      <a:endParaRPr lang="en-US" sz="3200" b="1" dirty="0"/>
                    </a:p>
                  </a:txBody>
                  <a:tcPr marT="45728" marB="45728">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0" dirty="0" err="1" smtClean="0">
                          <a:solidFill>
                            <a:schemeClr val="bg1">
                              <a:lumMod val="65000"/>
                            </a:schemeClr>
                          </a:solidFill>
                          <a:latin typeface="Courier" pitchFamily="49" charset="0"/>
                        </a:rPr>
                        <a:t>taxRate</a:t>
                      </a:r>
                      <a:r>
                        <a:rPr lang="en-US" sz="3200" b="0" baseline="0" dirty="0" smtClean="0">
                          <a:solidFill>
                            <a:schemeClr val="bg1">
                              <a:lumMod val="65000"/>
                            </a:schemeClr>
                          </a:solidFill>
                          <a:latin typeface="Courier" pitchFamily="49" charset="0"/>
                        </a:rPr>
                        <a:t> </a:t>
                      </a:r>
                      <a:r>
                        <a:rPr lang="en-US" sz="3200" b="0" dirty="0" smtClean="0">
                          <a:solidFill>
                            <a:schemeClr val="bg1">
                              <a:lumMod val="65000"/>
                            </a:schemeClr>
                          </a:solidFill>
                          <a:latin typeface="Calibri"/>
                        </a:rPr>
                        <a:t>→</a:t>
                      </a:r>
                      <a:r>
                        <a:rPr lang="en-US" sz="3200" b="0" baseline="0" dirty="0" smtClean="0">
                          <a:solidFill>
                            <a:schemeClr val="bg1">
                              <a:lumMod val="65000"/>
                            </a:schemeClr>
                          </a:solidFill>
                          <a:latin typeface="Courier" pitchFamily="49" charset="0"/>
                        </a:rPr>
                        <a:t> </a:t>
                      </a:r>
                      <a:r>
                        <a:rPr lang="en-US" sz="3200" b="0" dirty="0" smtClean="0">
                          <a:solidFill>
                            <a:schemeClr val="bg1">
                              <a:lumMod val="65000"/>
                            </a:schemeClr>
                          </a:solidFill>
                          <a:latin typeface="Courier" pitchFamily="49" charset="0"/>
                        </a:rPr>
                        <a:t>TAX_RATE</a:t>
                      </a:r>
                      <a:endParaRPr lang="en-US" sz="3200" b="0" dirty="0">
                        <a:solidFill>
                          <a:schemeClr val="bg1">
                            <a:lumMod val="65000"/>
                          </a:schemeClr>
                        </a:solidFill>
                        <a:latin typeface="Courier" pitchFamily="49" charset="0"/>
                      </a:endParaRPr>
                    </a:p>
                  </a:txBody>
                  <a:tcPr marT="45728" marB="45728">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30287">
                <a:tc>
                  <a:txBody>
                    <a:bodyPr/>
                    <a:lstStyle/>
                    <a:p>
                      <a:r>
                        <a:rPr lang="en-US" sz="3200" b="1" dirty="0" smtClean="0"/>
                        <a:t>Named constants instead of “magic numbers”</a:t>
                      </a:r>
                      <a:endParaRPr lang="en-US" sz="3200" b="1" dirty="0"/>
                    </a:p>
                  </a:txBody>
                  <a:tcPr marT="45728" marB="45728">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defRPr/>
                      </a:pPr>
                      <a:r>
                        <a:rPr lang="en-US" sz="3200" b="0" dirty="0" smtClean="0">
                          <a:solidFill>
                            <a:schemeClr val="bg1">
                              <a:lumMod val="65000"/>
                            </a:schemeClr>
                          </a:solidFill>
                          <a:latin typeface="Courier" pitchFamily="49" charset="0"/>
                        </a:rPr>
                        <a:t>3.14159 </a:t>
                      </a:r>
                      <a:r>
                        <a:rPr lang="en-US" sz="3200" b="0" dirty="0" smtClean="0">
                          <a:solidFill>
                            <a:schemeClr val="bg1">
                              <a:lumMod val="65000"/>
                            </a:schemeClr>
                          </a:solidFill>
                          <a:latin typeface="Calibri"/>
                        </a:rPr>
                        <a:t>→</a:t>
                      </a:r>
                      <a:r>
                        <a:rPr lang="en-US" sz="3200" b="0" dirty="0" smtClean="0">
                          <a:solidFill>
                            <a:schemeClr val="bg1">
                              <a:lumMod val="65000"/>
                            </a:schemeClr>
                          </a:solidFill>
                          <a:latin typeface="Courier" pitchFamily="49" charset="0"/>
                        </a:rPr>
                        <a:t> PI</a:t>
                      </a:r>
                      <a:br>
                        <a:rPr lang="en-US" sz="3200" b="0" dirty="0" smtClean="0">
                          <a:solidFill>
                            <a:schemeClr val="bg1">
                              <a:lumMod val="65000"/>
                            </a:schemeClr>
                          </a:solidFill>
                          <a:latin typeface="Courier" pitchFamily="49" charset="0"/>
                        </a:rPr>
                      </a:br>
                      <a:r>
                        <a:rPr lang="en-US" sz="3200" b="0" dirty="0" smtClean="0">
                          <a:solidFill>
                            <a:schemeClr val="bg1">
                              <a:lumMod val="65000"/>
                            </a:schemeClr>
                          </a:solidFill>
                          <a:latin typeface="Courier" pitchFamily="49" charset="0"/>
                        </a:rPr>
                        <a:t>15.21 </a:t>
                      </a:r>
                      <a:r>
                        <a:rPr lang="en-US" sz="3200" b="0" dirty="0" smtClean="0">
                          <a:solidFill>
                            <a:schemeClr val="bg1">
                              <a:lumMod val="65000"/>
                            </a:schemeClr>
                          </a:solidFill>
                          <a:latin typeface="Calibri"/>
                        </a:rPr>
                        <a:t>→ </a:t>
                      </a:r>
                      <a:r>
                        <a:rPr lang="en-US" sz="3200" b="0" dirty="0" smtClean="0">
                          <a:solidFill>
                            <a:schemeClr val="bg1">
                              <a:lumMod val="65000"/>
                            </a:schemeClr>
                          </a:solidFill>
                          <a:latin typeface="Courier" pitchFamily="49" charset="0"/>
                        </a:rPr>
                        <a:t>ACCEL_VALUE</a:t>
                      </a:r>
                      <a:br>
                        <a:rPr lang="en-US" sz="3200" b="0" dirty="0" smtClean="0">
                          <a:solidFill>
                            <a:schemeClr val="bg1">
                              <a:lumMod val="65000"/>
                            </a:schemeClr>
                          </a:solidFill>
                          <a:latin typeface="Courier" pitchFamily="49" charset="0"/>
                        </a:rPr>
                      </a:br>
                      <a:r>
                        <a:rPr lang="en-US" sz="3200" b="0" dirty="0" smtClean="0">
                          <a:solidFill>
                            <a:schemeClr val="bg1">
                              <a:lumMod val="65000"/>
                            </a:schemeClr>
                          </a:solidFill>
                          <a:latin typeface="Courier" pitchFamily="49" charset="0"/>
                        </a:rPr>
                        <a:t>100</a:t>
                      </a:r>
                      <a:r>
                        <a:rPr lang="en-US" sz="3200" b="0" baseline="0" dirty="0" smtClean="0">
                          <a:solidFill>
                            <a:schemeClr val="bg1">
                              <a:lumMod val="65000"/>
                            </a:schemeClr>
                          </a:solidFill>
                          <a:latin typeface="Courier" pitchFamily="49" charset="0"/>
                        </a:rPr>
                        <a:t> </a:t>
                      </a:r>
                      <a:r>
                        <a:rPr lang="en-US" sz="3200" b="0" dirty="0" smtClean="0">
                          <a:solidFill>
                            <a:schemeClr val="bg1">
                              <a:lumMod val="65000"/>
                            </a:schemeClr>
                          </a:solidFill>
                          <a:latin typeface="Calibri"/>
                        </a:rPr>
                        <a:t>→ </a:t>
                      </a:r>
                      <a:r>
                        <a:rPr lang="en-US" sz="3200" b="0" dirty="0" smtClean="0">
                          <a:solidFill>
                            <a:schemeClr val="bg1">
                              <a:lumMod val="65000"/>
                            </a:schemeClr>
                          </a:solidFill>
                          <a:latin typeface="Courier" pitchFamily="49" charset="0"/>
                        </a:rPr>
                        <a:t>MAX_NUM_PEOPLE</a:t>
                      </a:r>
                      <a:endParaRPr lang="en-US" sz="3200" b="0" dirty="0">
                        <a:solidFill>
                          <a:schemeClr val="bg1">
                            <a:lumMod val="65000"/>
                          </a:schemeClr>
                        </a:solidFill>
                        <a:cs typeface="+mn-cs"/>
                      </a:endParaRPr>
                    </a:p>
                  </a:txBody>
                  <a:tcPr marT="45728" marB="45728">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advTm="20000">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File header comments</a:t>
            </a:r>
          </a:p>
        </p:txBody>
      </p:sp>
      <p:sp>
        <p:nvSpPr>
          <p:cNvPr id="59395" name="Content Placeholder 2"/>
          <p:cNvSpPr>
            <a:spLocks noGrp="1"/>
          </p:cNvSpPr>
          <p:nvPr>
            <p:ph idx="1"/>
          </p:nvPr>
        </p:nvSpPr>
        <p:spPr>
          <a:xfrm>
            <a:off x="228600" y="1219200"/>
            <a:ext cx="8915400" cy="5334000"/>
          </a:xfrm>
        </p:spPr>
        <p:txBody>
          <a:bodyPr/>
          <a:lstStyle/>
          <a:p>
            <a:r>
              <a:rPr lang="en-US" altLang="en-US" smtClean="0">
                <a:ea typeface="ＭＳ Ｐゴシック" pitchFamily="34" charset="-128"/>
              </a:rPr>
              <a:t>Identification information about program and author</a:t>
            </a:r>
          </a:p>
          <a:p>
            <a:pPr>
              <a:buFontTx/>
              <a:buNone/>
            </a:pPr>
            <a:r>
              <a:rPr lang="en-US" altLang="en-US" smtClean="0">
                <a:ea typeface="ＭＳ Ｐゴシック" pitchFamily="34" charset="-128"/>
              </a:rPr>
              <a:t>   E.g</a:t>
            </a:r>
          </a:p>
          <a:p>
            <a:pPr marL="400050" lvl="1" indent="0">
              <a:buFontTx/>
              <a:buNone/>
            </a:pPr>
            <a:r>
              <a:rPr lang="en-US" altLang="en-US" sz="2000" smtClean="0">
                <a:ea typeface="ＭＳ Ｐゴシック" pitchFamily="34" charset="-128"/>
              </a:rPr>
              <a:t>/* </a:t>
            </a:r>
          </a:p>
          <a:p>
            <a:pPr marL="400050" lvl="1" indent="0">
              <a:buFontTx/>
              <a:buNone/>
            </a:pPr>
            <a:r>
              <a:rPr lang="en-US" altLang="en-US" sz="2000" smtClean="0">
                <a:ea typeface="ＭＳ Ｐゴシック" pitchFamily="34" charset="-128"/>
              </a:rPr>
              <a:t> * Created on : dd-mm-yy </a:t>
            </a:r>
          </a:p>
          <a:p>
            <a:pPr marL="400050" lvl="1" indent="0">
              <a:buFontTx/>
              <a:buNone/>
            </a:pPr>
            <a:r>
              <a:rPr lang="en-US" altLang="en-US" sz="2000" smtClean="0">
                <a:ea typeface="ＭＳ Ｐゴシック" pitchFamily="34" charset="-128"/>
              </a:rPr>
              <a:t> * Author     : author </a:t>
            </a:r>
          </a:p>
          <a:p>
            <a:pPr marL="400050" lvl="1" indent="0">
              <a:buFontTx/>
              <a:buNone/>
            </a:pPr>
            <a:r>
              <a:rPr lang="en-US" altLang="en-US" sz="2000" smtClean="0">
                <a:ea typeface="ＭＳ Ｐゴシック" pitchFamily="34" charset="-128"/>
              </a:rPr>
              <a:t> * </a:t>
            </a:r>
          </a:p>
          <a:p>
            <a:pPr marL="400050" lvl="1" indent="0">
              <a:buFontTx/>
              <a:buNone/>
            </a:pPr>
            <a:r>
              <a:rPr lang="en-US" altLang="en-US" sz="2000" smtClean="0">
                <a:ea typeface="ＭＳ Ｐゴシック" pitchFamily="34" charset="-128"/>
              </a:rPr>
              <a:t> *----------------------------------------------------------------------------- </a:t>
            </a:r>
          </a:p>
          <a:p>
            <a:pPr marL="400050" lvl="1" indent="0">
              <a:buFontTx/>
              <a:buNone/>
            </a:pPr>
            <a:r>
              <a:rPr lang="en-US" altLang="en-US" sz="2000" smtClean="0">
                <a:ea typeface="ＭＳ Ｐゴシック" pitchFamily="34" charset="-128"/>
              </a:rPr>
              <a:t> * Revision History (Release 1.0.0.0) </a:t>
            </a:r>
          </a:p>
          <a:p>
            <a:pPr marL="400050" lvl="1" indent="0">
              <a:buFontTx/>
              <a:buNone/>
            </a:pPr>
            <a:r>
              <a:rPr lang="en-US" altLang="en-US" sz="2000" smtClean="0">
                <a:ea typeface="ＭＳ Ｐゴシック" pitchFamily="34" charset="-128"/>
              </a:rPr>
              <a:t> *----------------------------------------------------------------------------- </a:t>
            </a:r>
          </a:p>
          <a:p>
            <a:pPr marL="400050" lvl="1" indent="0">
              <a:buFontTx/>
              <a:buNone/>
            </a:pPr>
            <a:r>
              <a:rPr lang="en-US" altLang="en-US" sz="2000" smtClean="0">
                <a:ea typeface="ＭＳ Ｐゴシック" pitchFamily="34" charset="-128"/>
              </a:rPr>
              <a:t> * VERSION     AUTHOR      DESCRIPTION OF CHANGE </a:t>
            </a:r>
          </a:p>
          <a:p>
            <a:pPr marL="400050" lvl="1" indent="0">
              <a:buFontTx/>
              <a:buNone/>
            </a:pPr>
            <a:r>
              <a:rPr lang="en-US" altLang="en-US" sz="2000" smtClean="0">
                <a:ea typeface="ＭＳ Ｐゴシック" pitchFamily="34" charset="-128"/>
              </a:rPr>
              <a:t> *----------------------------------------------------------------------------- </a:t>
            </a:r>
          </a:p>
          <a:p>
            <a:pPr marL="400050" lvl="1" indent="0">
              <a:buFontTx/>
              <a:buNone/>
            </a:pPr>
            <a:r>
              <a:rPr lang="en-US" altLang="en-US" sz="2000" smtClean="0">
                <a:ea typeface="ＭＳ Ｐゴシック" pitchFamily="34" charset="-128"/>
              </a:rPr>
              <a:t> */</a:t>
            </a:r>
          </a:p>
        </p:txBody>
      </p:sp>
      <p:sp>
        <p:nvSpPr>
          <p:cNvPr id="4" name="Rounded Rectangular Callout 3"/>
          <p:cNvSpPr/>
          <p:nvPr/>
        </p:nvSpPr>
        <p:spPr>
          <a:xfrm>
            <a:off x="5715000" y="1905000"/>
            <a:ext cx="3124200" cy="4191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Don’t use a single bullet. If there is only one bullet at any level, you don’t need bullets at that level!</a:t>
            </a:r>
          </a:p>
          <a:p>
            <a:pPr marL="285750" indent="-285750">
              <a:buFont typeface="Arial" panose="020B0604020202020204" pitchFamily="34" charset="0"/>
              <a:buChar char="•"/>
              <a:defRPr/>
            </a:pPr>
            <a:r>
              <a:rPr lang="en-US" dirty="0">
                <a:solidFill>
                  <a:schemeClr val="tx1"/>
                </a:solidFill>
              </a:rPr>
              <a:t>Put the code in some sort of highlighted box</a:t>
            </a:r>
          </a:p>
          <a:p>
            <a:pPr marL="285750" indent="-285750">
              <a:buFont typeface="Arial" panose="020B0604020202020204" pitchFamily="34" charset="0"/>
              <a:buChar char="•"/>
              <a:defRPr/>
            </a:pPr>
            <a:r>
              <a:rPr lang="en-US" dirty="0">
                <a:solidFill>
                  <a:schemeClr val="tx1"/>
                </a:solidFill>
              </a:rPr>
              <a:t>Use courier for code</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File header comments</a:t>
            </a:r>
          </a:p>
        </p:txBody>
      </p:sp>
      <p:sp>
        <p:nvSpPr>
          <p:cNvPr id="60419" name="Content Placeholder 2"/>
          <p:cNvSpPr>
            <a:spLocks noGrp="1"/>
          </p:cNvSpPr>
          <p:nvPr>
            <p:ph idx="1"/>
          </p:nvPr>
        </p:nvSpPr>
        <p:spPr>
          <a:xfrm>
            <a:off x="228600" y="1219200"/>
            <a:ext cx="8915400" cy="5334000"/>
          </a:xfrm>
        </p:spPr>
        <p:txBody>
          <a:bodyPr/>
          <a:lstStyle/>
          <a:p>
            <a:pPr marL="0" indent="0">
              <a:buFontTx/>
              <a:buNone/>
            </a:pPr>
            <a:r>
              <a:rPr lang="en-US" altLang="en-US" smtClean="0">
                <a:ea typeface="ＭＳ Ｐゴシック" pitchFamily="34" charset="-128"/>
              </a:rPr>
              <a:t>Info about program and author</a:t>
            </a:r>
          </a:p>
          <a:p>
            <a:pPr marL="0" indent="0">
              <a:buFontTx/>
              <a:buNone/>
            </a:pPr>
            <a:endParaRPr lang="en-US" altLang="en-US" smtClean="0">
              <a:ea typeface="ＭＳ Ｐゴシック" pitchFamily="34" charset="-128"/>
            </a:endParaRPr>
          </a:p>
        </p:txBody>
      </p:sp>
      <p:sp>
        <p:nvSpPr>
          <p:cNvPr id="2" name="TextBox 1"/>
          <p:cNvSpPr txBox="1"/>
          <p:nvPr/>
        </p:nvSpPr>
        <p:spPr>
          <a:xfrm>
            <a:off x="314325" y="2057400"/>
            <a:ext cx="8524875" cy="3786188"/>
          </a:xfrm>
          <a:prstGeom prst="rect">
            <a:avLst/>
          </a:prstGeom>
          <a:solidFill>
            <a:schemeClr val="accent5"/>
          </a:solidFill>
          <a:ln>
            <a:solidFill>
              <a:schemeClr val="tx1"/>
            </a:solidFill>
            <a:bevel/>
          </a:ln>
        </p:spPr>
        <p:txBody>
          <a:bodyPr>
            <a:spAutoFit/>
          </a:bodyPr>
          <a:lstStyle/>
          <a:p>
            <a:pPr marL="3175" lvl="1">
              <a:defRPr/>
            </a:pPr>
            <a:r>
              <a:rPr lang="en-US" altLang="en-US" sz="2400" dirty="0">
                <a:latin typeface="Courier" pitchFamily="49" charset="0"/>
              </a:rPr>
              <a:t>/* </a:t>
            </a:r>
          </a:p>
          <a:p>
            <a:pPr marL="3175" lvl="1">
              <a:defRPr/>
            </a:pPr>
            <a:r>
              <a:rPr lang="en-US" altLang="en-US" sz="2400" dirty="0">
                <a:latin typeface="Courier" pitchFamily="49" charset="0"/>
              </a:rPr>
              <a:t> * Created on : </a:t>
            </a:r>
            <a:r>
              <a:rPr lang="en-US" altLang="en-US" sz="2400" dirty="0" err="1">
                <a:latin typeface="Courier" pitchFamily="49" charset="0"/>
              </a:rPr>
              <a:t>dd</a:t>
            </a:r>
            <a:r>
              <a:rPr lang="en-US" altLang="en-US" sz="2400" dirty="0">
                <a:latin typeface="Courier" pitchFamily="49" charset="0"/>
              </a:rPr>
              <a:t>-mm-</a:t>
            </a:r>
            <a:r>
              <a:rPr lang="en-US" altLang="en-US" sz="2400" dirty="0" err="1">
                <a:latin typeface="Courier" pitchFamily="49" charset="0"/>
              </a:rPr>
              <a:t>yy</a:t>
            </a:r>
            <a:r>
              <a:rPr lang="en-US" altLang="en-US" sz="2400" dirty="0">
                <a:latin typeface="Courier" pitchFamily="49" charset="0"/>
              </a:rPr>
              <a:t> </a:t>
            </a:r>
          </a:p>
          <a:p>
            <a:pPr marL="3175" lvl="1">
              <a:defRPr/>
            </a:pPr>
            <a:r>
              <a:rPr lang="en-US" altLang="en-US" sz="2400" dirty="0">
                <a:latin typeface="Courier" pitchFamily="49" charset="0"/>
              </a:rPr>
              <a:t> * Author     : author </a:t>
            </a:r>
          </a:p>
          <a:p>
            <a:pPr marL="3175" lvl="1">
              <a:defRPr/>
            </a:pPr>
            <a:r>
              <a:rPr lang="en-US" altLang="en-US" sz="2400" dirty="0">
                <a:latin typeface="Courier" pitchFamily="49" charset="0"/>
              </a:rPr>
              <a:t> * </a:t>
            </a:r>
          </a:p>
          <a:p>
            <a:pPr marL="3175" lvl="1">
              <a:defRPr/>
            </a:pPr>
            <a:r>
              <a:rPr lang="en-US" altLang="en-US" sz="2400" dirty="0">
                <a:latin typeface="Courier" pitchFamily="49" charset="0"/>
              </a:rPr>
              <a:t> *------------------------------------------</a:t>
            </a:r>
          </a:p>
          <a:p>
            <a:pPr marL="3175" lvl="1">
              <a:defRPr/>
            </a:pPr>
            <a:r>
              <a:rPr lang="en-US" altLang="en-US" sz="2400" dirty="0">
                <a:latin typeface="Courier" pitchFamily="49" charset="0"/>
              </a:rPr>
              <a:t> * Revision History (Release 1.0.0.0) </a:t>
            </a:r>
          </a:p>
          <a:p>
            <a:pPr marL="3175" lvl="1">
              <a:defRPr/>
            </a:pPr>
            <a:r>
              <a:rPr lang="en-US" altLang="en-US" sz="2400" dirty="0">
                <a:latin typeface="Courier" pitchFamily="49" charset="0"/>
              </a:rPr>
              <a:t> *------------------------------------------ </a:t>
            </a:r>
          </a:p>
          <a:p>
            <a:pPr marL="3175" lvl="1">
              <a:defRPr/>
            </a:pPr>
            <a:r>
              <a:rPr lang="en-US" altLang="en-US" sz="2400" dirty="0">
                <a:latin typeface="Courier" pitchFamily="49" charset="0"/>
              </a:rPr>
              <a:t> * VERSION  AUTHOR   DESCRIPTION OF CHANGE </a:t>
            </a:r>
          </a:p>
          <a:p>
            <a:pPr marL="3175" lvl="1">
              <a:defRPr/>
            </a:pPr>
            <a:r>
              <a:rPr lang="en-US" altLang="en-US" sz="2400" dirty="0">
                <a:latin typeface="Courier" pitchFamily="49" charset="0"/>
              </a:rPr>
              <a:t> *------------------------------------------ </a:t>
            </a:r>
          </a:p>
          <a:p>
            <a:pPr marL="3175" lvl="1">
              <a:defRPr/>
            </a:pPr>
            <a:r>
              <a:rPr lang="en-US" altLang="en-US" sz="2400" dirty="0">
                <a:latin typeface="Courier" pitchFamily="49" charset="0"/>
              </a:rPr>
              <a:t> */</a:t>
            </a:r>
          </a:p>
        </p:txBody>
      </p:sp>
    </p:spTree>
  </p:cSld>
  <p:clrMapOvr>
    <a:masterClrMapping/>
  </p:clrMapOvr>
  <p:transition advTm="20000">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Single line comments</a:t>
            </a:r>
          </a:p>
        </p:txBody>
      </p:sp>
      <p:sp>
        <p:nvSpPr>
          <p:cNvPr id="10243" name="Content Placeholder 2"/>
          <p:cNvSpPr>
            <a:spLocks noGrp="1"/>
          </p:cNvSpPr>
          <p:nvPr>
            <p:ph idx="1"/>
          </p:nvPr>
        </p:nvSpPr>
        <p:spPr>
          <a:xfrm>
            <a:off x="228600" y="1371600"/>
            <a:ext cx="8915400" cy="4724400"/>
          </a:xfrm>
        </p:spPr>
        <p:txBody>
          <a:bodyPr/>
          <a:lstStyle/>
          <a:p>
            <a:pPr>
              <a:defRPr/>
            </a:pPr>
            <a:r>
              <a:rPr lang="en-US" dirty="0"/>
              <a:t>Provide overviews or summaries of chunks of code </a:t>
            </a:r>
          </a:p>
          <a:p>
            <a:pPr marL="0" indent="0">
              <a:buFontTx/>
              <a:buNone/>
              <a:defRPr/>
            </a:pPr>
            <a:r>
              <a:rPr lang="en-US" dirty="0" smtClean="0"/>
              <a:t>   </a:t>
            </a:r>
            <a:r>
              <a:rPr lang="en-US" dirty="0" err="1" smtClean="0"/>
              <a:t>E.g</a:t>
            </a:r>
            <a:endParaRPr lang="en-US" dirty="0" smtClean="0"/>
          </a:p>
          <a:p>
            <a:pPr marL="400050" lvl="1" indent="0">
              <a:buFontTx/>
              <a:buNone/>
              <a:defRPr/>
            </a:pPr>
            <a:r>
              <a:rPr lang="en-US" dirty="0"/>
              <a:t>// Compute the </a:t>
            </a:r>
            <a:r>
              <a:rPr lang="en-US" dirty="0" smtClean="0"/>
              <a:t>sum of scores </a:t>
            </a:r>
          </a:p>
          <a:p>
            <a:pPr marL="400050" lvl="1" indent="0">
              <a:buFontTx/>
              <a:buNone/>
              <a:defRPr/>
            </a:pPr>
            <a:r>
              <a:rPr lang="en-US" dirty="0" err="1" smtClean="0"/>
              <a:t>sumOfScores</a:t>
            </a:r>
            <a:r>
              <a:rPr lang="en-US" dirty="0" smtClean="0"/>
              <a:t> </a:t>
            </a:r>
            <a:r>
              <a:rPr lang="en-US" dirty="0"/>
              <a:t>= 0</a:t>
            </a:r>
            <a:r>
              <a:rPr lang="en-US" dirty="0" smtClean="0"/>
              <a:t>;</a:t>
            </a:r>
          </a:p>
          <a:p>
            <a:pPr marL="400050" lvl="1" indent="0">
              <a:buFontTx/>
              <a:buNone/>
              <a:defRPr/>
            </a:pPr>
            <a:r>
              <a:rPr lang="en-US" dirty="0"/>
              <a:t>for (</a:t>
            </a:r>
            <a:r>
              <a:rPr lang="en-US" dirty="0" err="1"/>
              <a:t>int</a:t>
            </a:r>
            <a:r>
              <a:rPr lang="en-US" dirty="0"/>
              <a:t> </a:t>
            </a:r>
            <a:r>
              <a:rPr lang="en-US" dirty="0" err="1"/>
              <a:t>i</a:t>
            </a:r>
            <a:r>
              <a:rPr lang="en-US" dirty="0"/>
              <a:t> = 0; </a:t>
            </a:r>
            <a:r>
              <a:rPr lang="en-US" dirty="0" err="1"/>
              <a:t>i</a:t>
            </a:r>
            <a:r>
              <a:rPr lang="en-US" dirty="0"/>
              <a:t> &lt; </a:t>
            </a:r>
            <a:r>
              <a:rPr lang="en-US" dirty="0" err="1"/>
              <a:t>scores.length</a:t>
            </a:r>
            <a:r>
              <a:rPr lang="en-US" dirty="0"/>
              <a:t>; </a:t>
            </a:r>
            <a:r>
              <a:rPr lang="en-US" dirty="0" err="1"/>
              <a:t>i</a:t>
            </a:r>
            <a:r>
              <a:rPr lang="en-US" dirty="0"/>
              <a:t>++</a:t>
            </a:r>
            <a:r>
              <a:rPr lang="en-US" dirty="0" smtClean="0"/>
              <a:t>)</a:t>
            </a:r>
          </a:p>
          <a:p>
            <a:pPr marL="400050" lvl="1" indent="0">
              <a:buFontTx/>
              <a:buNone/>
              <a:defRPr/>
            </a:pPr>
            <a:r>
              <a:rPr lang="en-US" dirty="0" smtClean="0"/>
              <a:t>   </a:t>
            </a:r>
            <a:r>
              <a:rPr lang="en-US" dirty="0" err="1" smtClean="0"/>
              <a:t>sumOfScores</a:t>
            </a:r>
            <a:r>
              <a:rPr lang="en-US" dirty="0" smtClean="0"/>
              <a:t> </a:t>
            </a:r>
            <a:r>
              <a:rPr lang="en-US" dirty="0"/>
              <a:t>= </a:t>
            </a:r>
            <a:r>
              <a:rPr lang="en-US" dirty="0" err="1"/>
              <a:t>sumOfScores</a:t>
            </a:r>
            <a:r>
              <a:rPr lang="en-US" dirty="0"/>
              <a:t> + scores[</a:t>
            </a:r>
            <a:r>
              <a:rPr lang="en-US" dirty="0" err="1"/>
              <a:t>i</a:t>
            </a:r>
            <a:r>
              <a:rPr lang="en-US" dirty="0"/>
              <a:t>];</a:t>
            </a:r>
            <a:endParaRPr lang="en-US" dirty="0" smtClean="0"/>
          </a:p>
        </p:txBody>
      </p:sp>
      <p:sp>
        <p:nvSpPr>
          <p:cNvPr id="4" name="Rounded Rectangular Callout 3"/>
          <p:cNvSpPr/>
          <p:nvPr/>
        </p:nvSpPr>
        <p:spPr>
          <a:xfrm>
            <a:off x="5715000" y="1905000"/>
            <a:ext cx="3124200" cy="4191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Don’t use a single bullet. If there is only one bullet at any level, you don’t need bullets at that level!</a:t>
            </a:r>
          </a:p>
          <a:p>
            <a:pPr marL="285750" indent="-285750">
              <a:buFont typeface="Arial" panose="020B0604020202020204" pitchFamily="34" charset="0"/>
              <a:buChar char="•"/>
              <a:defRPr/>
            </a:pPr>
            <a:r>
              <a:rPr lang="en-US" dirty="0">
                <a:solidFill>
                  <a:schemeClr val="tx1"/>
                </a:solidFill>
              </a:rPr>
              <a:t>Put the code in some sort of highlighted box</a:t>
            </a:r>
          </a:p>
          <a:p>
            <a:pPr marL="285750" indent="-285750">
              <a:buFont typeface="Arial" panose="020B0604020202020204" pitchFamily="34" charset="0"/>
              <a:buChar char="•"/>
              <a:defRPr/>
            </a:pPr>
            <a:r>
              <a:rPr lang="en-US" dirty="0">
                <a:solidFill>
                  <a:schemeClr val="tx1"/>
                </a:solidFill>
              </a:rPr>
              <a:t>Use courier for code</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Single line comments</a:t>
            </a:r>
          </a:p>
        </p:txBody>
      </p:sp>
      <p:sp>
        <p:nvSpPr>
          <p:cNvPr id="62467" name="Content Placeholder 2"/>
          <p:cNvSpPr>
            <a:spLocks noGrp="1"/>
          </p:cNvSpPr>
          <p:nvPr>
            <p:ph idx="1"/>
          </p:nvPr>
        </p:nvSpPr>
        <p:spPr>
          <a:xfrm>
            <a:off x="228600" y="1371600"/>
            <a:ext cx="8915400" cy="4724400"/>
          </a:xfrm>
        </p:spPr>
        <p:txBody>
          <a:bodyPr/>
          <a:lstStyle/>
          <a:p>
            <a:pPr marL="0" indent="0">
              <a:buFontTx/>
              <a:buNone/>
            </a:pPr>
            <a:r>
              <a:rPr lang="en-US" altLang="en-US" smtClean="0"/>
              <a:t>Summaries of chunks of code </a:t>
            </a:r>
          </a:p>
          <a:p>
            <a:pPr marL="0" indent="0">
              <a:buFontTx/>
              <a:buNone/>
            </a:pPr>
            <a:endParaRPr lang="en-US" altLang="en-US" smtClean="0"/>
          </a:p>
          <a:p>
            <a:pPr marL="0" indent="0">
              <a:buFontTx/>
              <a:buNone/>
            </a:pPr>
            <a:r>
              <a:rPr lang="en-US" altLang="en-US" smtClean="0"/>
              <a:t>Example: </a:t>
            </a:r>
          </a:p>
        </p:txBody>
      </p:sp>
      <p:sp>
        <p:nvSpPr>
          <p:cNvPr id="4" name="TextBox 3"/>
          <p:cNvSpPr txBox="1"/>
          <p:nvPr/>
        </p:nvSpPr>
        <p:spPr>
          <a:xfrm>
            <a:off x="609600" y="3124200"/>
            <a:ext cx="8534400" cy="1570038"/>
          </a:xfrm>
          <a:prstGeom prst="rect">
            <a:avLst/>
          </a:prstGeom>
          <a:solidFill>
            <a:schemeClr val="accent5"/>
          </a:solidFill>
          <a:ln>
            <a:solidFill>
              <a:schemeClr val="tx1"/>
            </a:solidFill>
            <a:bevel/>
          </a:ln>
        </p:spPr>
        <p:txBody>
          <a:bodyPr>
            <a:spAutoFit/>
          </a:bodyPr>
          <a:lstStyle/>
          <a:p>
            <a:pPr marL="400050" lvl="1">
              <a:defRPr/>
            </a:pPr>
            <a:r>
              <a:rPr lang="en-US" sz="2400" dirty="0">
                <a:latin typeface="Courier" pitchFamily="49" charset="0"/>
              </a:rPr>
              <a:t>// Compute the sum of scores </a:t>
            </a:r>
          </a:p>
          <a:p>
            <a:pPr marL="400050" lvl="1">
              <a:defRPr/>
            </a:pPr>
            <a:r>
              <a:rPr lang="en-US" sz="2400" dirty="0" err="1">
                <a:latin typeface="Courier" pitchFamily="49" charset="0"/>
              </a:rPr>
              <a:t>sumOfScores</a:t>
            </a:r>
            <a:r>
              <a:rPr lang="en-US" sz="2400" dirty="0">
                <a:latin typeface="Courier" pitchFamily="49" charset="0"/>
              </a:rPr>
              <a:t> = 0;</a:t>
            </a:r>
          </a:p>
          <a:p>
            <a:pPr marL="400050" lvl="1">
              <a:defRPr/>
            </a:pPr>
            <a:r>
              <a:rPr lang="en-US" sz="2400" dirty="0">
                <a:latin typeface="Courier" pitchFamily="49" charset="0"/>
              </a:rPr>
              <a:t>for (</a:t>
            </a:r>
            <a:r>
              <a:rPr lang="en-US" sz="2400" dirty="0" err="1">
                <a:latin typeface="Courier" pitchFamily="49" charset="0"/>
              </a:rPr>
              <a:t>int</a:t>
            </a:r>
            <a:r>
              <a:rPr lang="en-US" sz="2400" dirty="0">
                <a:latin typeface="Courier" pitchFamily="49" charset="0"/>
              </a:rPr>
              <a:t> </a:t>
            </a:r>
            <a:r>
              <a:rPr lang="en-US" sz="2400" dirty="0" err="1">
                <a:latin typeface="Courier" pitchFamily="49" charset="0"/>
              </a:rPr>
              <a:t>i</a:t>
            </a:r>
            <a:r>
              <a:rPr lang="en-US" sz="2400" dirty="0">
                <a:latin typeface="Courier" pitchFamily="49" charset="0"/>
              </a:rPr>
              <a:t> = 0; </a:t>
            </a:r>
            <a:r>
              <a:rPr lang="en-US" sz="2400" dirty="0" err="1">
                <a:latin typeface="Courier" pitchFamily="49" charset="0"/>
              </a:rPr>
              <a:t>i</a:t>
            </a:r>
            <a:r>
              <a:rPr lang="en-US" sz="2400" dirty="0">
                <a:latin typeface="Courier" pitchFamily="49" charset="0"/>
              </a:rPr>
              <a:t> &lt; </a:t>
            </a:r>
            <a:r>
              <a:rPr lang="en-US" sz="2400" dirty="0" err="1">
                <a:latin typeface="Courier" pitchFamily="49" charset="0"/>
              </a:rPr>
              <a:t>scores.length</a:t>
            </a:r>
            <a:r>
              <a:rPr lang="en-US" sz="2400" dirty="0">
                <a:latin typeface="Courier" pitchFamily="49" charset="0"/>
              </a:rPr>
              <a:t>; </a:t>
            </a:r>
            <a:r>
              <a:rPr lang="en-US" sz="2400" dirty="0" err="1">
                <a:latin typeface="Courier" pitchFamily="49" charset="0"/>
              </a:rPr>
              <a:t>i</a:t>
            </a:r>
            <a:r>
              <a:rPr lang="en-US" sz="2400" dirty="0">
                <a:latin typeface="Courier" pitchFamily="49" charset="0"/>
              </a:rPr>
              <a:t>++)</a:t>
            </a:r>
          </a:p>
          <a:p>
            <a:pPr marL="400050" lvl="1">
              <a:defRPr/>
            </a:pPr>
            <a:r>
              <a:rPr lang="en-US" sz="2400" dirty="0">
                <a:latin typeface="Courier" pitchFamily="49" charset="0"/>
              </a:rPr>
              <a:t>   </a:t>
            </a:r>
            <a:r>
              <a:rPr lang="en-US" sz="2400" dirty="0" err="1">
                <a:latin typeface="Courier" pitchFamily="49" charset="0"/>
              </a:rPr>
              <a:t>sumOfScores</a:t>
            </a:r>
            <a:r>
              <a:rPr lang="en-US" sz="2400" dirty="0">
                <a:latin typeface="Courier" pitchFamily="49" charset="0"/>
              </a:rPr>
              <a:t> = </a:t>
            </a:r>
            <a:r>
              <a:rPr lang="en-US" sz="2400" dirty="0" err="1">
                <a:latin typeface="Courier" pitchFamily="49" charset="0"/>
              </a:rPr>
              <a:t>sumOfScores</a:t>
            </a:r>
            <a:r>
              <a:rPr lang="en-US" sz="2400" dirty="0">
                <a:latin typeface="Courier" pitchFamily="49" charset="0"/>
              </a:rPr>
              <a:t> + scores[</a:t>
            </a:r>
            <a:r>
              <a:rPr lang="en-US" sz="2400" dirty="0" err="1">
                <a:latin typeface="Courier" pitchFamily="49" charset="0"/>
              </a:rPr>
              <a:t>i</a:t>
            </a:r>
            <a:r>
              <a:rPr lang="en-US" sz="2400" dirty="0">
                <a:latin typeface="Courier" pitchFamily="49" charset="0"/>
              </a:rPr>
              <a:t>];</a:t>
            </a:r>
          </a:p>
        </p:txBody>
      </p:sp>
      <p:sp>
        <p:nvSpPr>
          <p:cNvPr id="5" name="Rounded Rectangular Callout 4"/>
          <p:cNvSpPr/>
          <p:nvPr/>
        </p:nvSpPr>
        <p:spPr>
          <a:xfrm>
            <a:off x="5715000" y="1905000"/>
            <a:ext cx="3124200" cy="37338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This can still be improved a little. See the difference between this slide and the next one?</a:t>
            </a:r>
          </a:p>
          <a:p>
            <a:pPr>
              <a:defRPr/>
            </a:pPr>
            <a:endParaRPr lang="en-US" b="1" dirty="0">
              <a:solidFill>
                <a:schemeClr val="tx1"/>
              </a:solidFill>
            </a:endParaRPr>
          </a:p>
          <a:p>
            <a:pPr>
              <a:defRPr/>
            </a:pPr>
            <a:r>
              <a:rPr lang="en-US" b="1" dirty="0">
                <a:solidFill>
                  <a:schemeClr val="tx1"/>
                </a:solidFill>
              </a:rPr>
              <a:t>Little details like alignment and centering matter. </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Single line comments</a:t>
            </a:r>
          </a:p>
        </p:txBody>
      </p:sp>
      <p:sp>
        <p:nvSpPr>
          <p:cNvPr id="63491" name="Content Placeholder 2"/>
          <p:cNvSpPr>
            <a:spLocks noGrp="1"/>
          </p:cNvSpPr>
          <p:nvPr>
            <p:ph idx="1"/>
          </p:nvPr>
        </p:nvSpPr>
        <p:spPr>
          <a:xfrm>
            <a:off x="228600" y="1371600"/>
            <a:ext cx="8915400" cy="4724400"/>
          </a:xfrm>
        </p:spPr>
        <p:txBody>
          <a:bodyPr/>
          <a:lstStyle/>
          <a:p>
            <a:pPr marL="0" indent="0">
              <a:buFontTx/>
              <a:buNone/>
            </a:pPr>
            <a:r>
              <a:rPr lang="en-US" altLang="en-US" smtClean="0"/>
              <a:t>Summaries of chunks of code </a:t>
            </a:r>
          </a:p>
          <a:p>
            <a:pPr marL="0" indent="0">
              <a:buFontTx/>
              <a:buNone/>
            </a:pPr>
            <a:endParaRPr lang="en-US" altLang="en-US" smtClean="0"/>
          </a:p>
          <a:p>
            <a:pPr marL="0" indent="0">
              <a:buFontTx/>
              <a:buNone/>
            </a:pPr>
            <a:r>
              <a:rPr lang="en-US" altLang="en-US" smtClean="0"/>
              <a:t>Example: </a:t>
            </a:r>
          </a:p>
        </p:txBody>
      </p:sp>
      <p:sp>
        <p:nvSpPr>
          <p:cNvPr id="4" name="TextBox 3"/>
          <p:cNvSpPr txBox="1"/>
          <p:nvPr/>
        </p:nvSpPr>
        <p:spPr>
          <a:xfrm>
            <a:off x="344714" y="3124199"/>
            <a:ext cx="8421916" cy="1570038"/>
          </a:xfrm>
          <a:prstGeom prst="rect">
            <a:avLst/>
          </a:prstGeom>
          <a:solidFill>
            <a:schemeClr val="accent5"/>
          </a:solidFill>
          <a:ln>
            <a:solidFill>
              <a:schemeClr val="tx1"/>
            </a:solidFill>
            <a:bevel/>
          </a:ln>
        </p:spPr>
        <p:txBody>
          <a:bodyPr wrap="square">
            <a:spAutoFit/>
          </a:bodyPr>
          <a:lstStyle/>
          <a:p>
            <a:pPr marL="400050" lvl="1">
              <a:defRPr/>
            </a:pPr>
            <a:r>
              <a:rPr lang="en-US" sz="2400" dirty="0">
                <a:latin typeface="Courier" pitchFamily="49" charset="0"/>
              </a:rPr>
              <a:t>// Compute the sum of scores </a:t>
            </a:r>
          </a:p>
          <a:p>
            <a:pPr marL="400050" lvl="1">
              <a:defRPr/>
            </a:pPr>
            <a:r>
              <a:rPr lang="en-US" sz="2400" dirty="0" err="1">
                <a:latin typeface="Courier" pitchFamily="49" charset="0"/>
              </a:rPr>
              <a:t>sumOfScores</a:t>
            </a:r>
            <a:r>
              <a:rPr lang="en-US" sz="2400" dirty="0">
                <a:latin typeface="Courier" pitchFamily="49" charset="0"/>
              </a:rPr>
              <a:t> = 0;</a:t>
            </a:r>
          </a:p>
          <a:p>
            <a:pPr marL="400050" lvl="1">
              <a:defRPr/>
            </a:pPr>
            <a:r>
              <a:rPr lang="en-US" sz="2400" dirty="0">
                <a:latin typeface="Courier" pitchFamily="49" charset="0"/>
              </a:rPr>
              <a:t>for (</a:t>
            </a:r>
            <a:r>
              <a:rPr lang="en-US" sz="2400" dirty="0" err="1">
                <a:latin typeface="Courier" pitchFamily="49" charset="0"/>
              </a:rPr>
              <a:t>int</a:t>
            </a:r>
            <a:r>
              <a:rPr lang="en-US" sz="2400" dirty="0">
                <a:latin typeface="Courier" pitchFamily="49" charset="0"/>
              </a:rPr>
              <a:t> </a:t>
            </a:r>
            <a:r>
              <a:rPr lang="en-US" sz="2400" dirty="0" err="1">
                <a:latin typeface="Courier" pitchFamily="49" charset="0"/>
              </a:rPr>
              <a:t>i</a:t>
            </a:r>
            <a:r>
              <a:rPr lang="en-US" sz="2400" dirty="0">
                <a:latin typeface="Courier" pitchFamily="49" charset="0"/>
              </a:rPr>
              <a:t> = 0; </a:t>
            </a:r>
            <a:r>
              <a:rPr lang="en-US" sz="2400" dirty="0" err="1">
                <a:latin typeface="Courier" pitchFamily="49" charset="0"/>
              </a:rPr>
              <a:t>i</a:t>
            </a:r>
            <a:r>
              <a:rPr lang="en-US" sz="2400" dirty="0">
                <a:latin typeface="Courier" pitchFamily="49" charset="0"/>
              </a:rPr>
              <a:t> &lt; </a:t>
            </a:r>
            <a:r>
              <a:rPr lang="en-US" sz="2400" dirty="0" err="1">
                <a:latin typeface="Courier" pitchFamily="49" charset="0"/>
              </a:rPr>
              <a:t>scores.length</a:t>
            </a:r>
            <a:r>
              <a:rPr lang="en-US" sz="2400" dirty="0">
                <a:latin typeface="Courier" pitchFamily="49" charset="0"/>
              </a:rPr>
              <a:t>; </a:t>
            </a:r>
            <a:r>
              <a:rPr lang="en-US" sz="2400" dirty="0" err="1">
                <a:latin typeface="Courier" pitchFamily="49" charset="0"/>
              </a:rPr>
              <a:t>i</a:t>
            </a:r>
            <a:r>
              <a:rPr lang="en-US" sz="2400" dirty="0">
                <a:latin typeface="Courier" pitchFamily="49" charset="0"/>
              </a:rPr>
              <a:t>++)</a:t>
            </a:r>
          </a:p>
          <a:p>
            <a:pPr marL="400050" lvl="1">
              <a:defRPr/>
            </a:pPr>
            <a:r>
              <a:rPr lang="en-US" sz="2400" dirty="0">
                <a:latin typeface="Courier" pitchFamily="49" charset="0"/>
              </a:rPr>
              <a:t>   </a:t>
            </a:r>
            <a:r>
              <a:rPr lang="en-US" sz="2400" dirty="0" err="1">
                <a:latin typeface="Courier" pitchFamily="49" charset="0"/>
              </a:rPr>
              <a:t>sumOfScores</a:t>
            </a:r>
            <a:r>
              <a:rPr lang="en-US" sz="2400" dirty="0">
                <a:latin typeface="Courier" pitchFamily="49" charset="0"/>
              </a:rPr>
              <a:t> = </a:t>
            </a:r>
            <a:r>
              <a:rPr lang="en-US" sz="2400" dirty="0" err="1">
                <a:latin typeface="Courier" pitchFamily="49" charset="0"/>
              </a:rPr>
              <a:t>sumOfScores</a:t>
            </a:r>
            <a:r>
              <a:rPr lang="en-US" sz="2400" dirty="0">
                <a:latin typeface="Courier" pitchFamily="49" charset="0"/>
              </a:rPr>
              <a:t> + scores[</a:t>
            </a:r>
            <a:r>
              <a:rPr lang="en-US" sz="2400" dirty="0" err="1">
                <a:latin typeface="Courier" pitchFamily="49" charset="0"/>
              </a:rPr>
              <a:t>i</a:t>
            </a:r>
            <a:r>
              <a:rPr lang="en-US" sz="2400" dirty="0">
                <a:latin typeface="Courier" pitchFamily="49" charset="0"/>
              </a:rPr>
              <a:t>];</a:t>
            </a:r>
          </a:p>
        </p:txBody>
      </p:sp>
    </p:spTree>
  </p:cSld>
  <p:clrMapOvr>
    <a:masterClrMapping/>
  </p:clrMapOvr>
  <p:transition advTm="20000">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Blank space</a:t>
            </a:r>
          </a:p>
        </p:txBody>
      </p:sp>
      <p:sp>
        <p:nvSpPr>
          <p:cNvPr id="64515" name="Content Placeholder 2"/>
          <p:cNvSpPr>
            <a:spLocks noGrp="1"/>
          </p:cNvSpPr>
          <p:nvPr>
            <p:ph idx="1"/>
          </p:nvPr>
        </p:nvSpPr>
        <p:spPr>
          <a:xfrm>
            <a:off x="228600" y="1371600"/>
            <a:ext cx="8915400" cy="4724400"/>
          </a:xfrm>
        </p:spPr>
        <p:txBody>
          <a:bodyPr/>
          <a:lstStyle/>
          <a:p>
            <a:r>
              <a:rPr lang="en-US" altLang="en-US" smtClean="0">
                <a:ea typeface="ＭＳ Ｐゴシック" pitchFamily="34" charset="-128"/>
              </a:rPr>
              <a:t>A keyword followed by parenthesis should be separated by a space </a:t>
            </a:r>
          </a:p>
          <a:p>
            <a:pPr marL="400050" lvl="1" indent="0">
              <a:buFontTx/>
              <a:buNone/>
            </a:pPr>
            <a:r>
              <a:rPr lang="en-US" altLang="en-US" smtClean="0">
                <a:ea typeface="ＭＳ Ｐゴシック" pitchFamily="34" charset="-128"/>
              </a:rPr>
              <a:t>while (true) {</a:t>
            </a:r>
          </a:p>
          <a:p>
            <a:pPr marL="400050" lvl="1" indent="0">
              <a:buFontTx/>
              <a:buNone/>
            </a:pPr>
            <a:r>
              <a:rPr lang="en-US" altLang="en-US" smtClean="0">
                <a:ea typeface="ＭＳ Ｐゴシック" pitchFamily="34" charset="-128"/>
              </a:rPr>
              <a:t>	…</a:t>
            </a:r>
          </a:p>
          <a:p>
            <a:pPr marL="400050" lvl="1" indent="0">
              <a:buFontTx/>
              <a:buNone/>
            </a:pPr>
            <a:r>
              <a:rPr lang="en-US" altLang="en-US" smtClean="0">
                <a:ea typeface="ＭＳ Ｐゴシック" pitchFamily="34" charset="-128"/>
              </a:rPr>
              <a:t>}</a:t>
            </a:r>
          </a:p>
          <a:p>
            <a:r>
              <a:rPr lang="en-US" altLang="en-US" smtClean="0">
                <a:ea typeface="ＭＳ Ｐゴシック" pitchFamily="34" charset="-128"/>
              </a:rPr>
              <a:t>Add space after commas in argument lists</a:t>
            </a:r>
          </a:p>
          <a:p>
            <a:r>
              <a:rPr lang="en-US" altLang="en-US" smtClean="0">
                <a:ea typeface="ＭＳ Ｐゴシック" pitchFamily="34" charset="-128"/>
              </a:rPr>
              <a:t>All binary operators except . should be separated from their operands by spaces</a:t>
            </a:r>
          </a:p>
          <a:p>
            <a:pPr>
              <a:buFontTx/>
              <a:buNone/>
            </a:pPr>
            <a:r>
              <a:rPr lang="en-US" altLang="en-US" smtClean="0">
                <a:ea typeface="ＭＳ Ｐゴシック" pitchFamily="34" charset="-128"/>
              </a:rPr>
              <a:t>   sum += score1 + score2;</a:t>
            </a:r>
          </a:p>
        </p:txBody>
      </p:sp>
      <p:sp>
        <p:nvSpPr>
          <p:cNvPr id="4" name="Rounded Rectangular Callout 3"/>
          <p:cNvSpPr/>
          <p:nvPr/>
        </p:nvSpPr>
        <p:spPr>
          <a:xfrm>
            <a:off x="5715000" y="1905000"/>
            <a:ext cx="3124200" cy="37338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This slide has a lot of verbiage for not a lot of information, and for the most part it is not as interesting material as other information that could be presented. I’d remove it altogether and select better content. </a:t>
            </a: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Beta test</a:t>
            </a:r>
          </a:p>
        </p:txBody>
      </p:sp>
      <p:sp>
        <p:nvSpPr>
          <p:cNvPr id="65539" name="Content Placeholder 2"/>
          <p:cNvSpPr>
            <a:spLocks noGrp="1"/>
          </p:cNvSpPr>
          <p:nvPr>
            <p:ph idx="1"/>
          </p:nvPr>
        </p:nvSpPr>
        <p:spPr>
          <a:xfrm>
            <a:off x="228600" y="1371600"/>
            <a:ext cx="8915400" cy="4724400"/>
          </a:xfrm>
        </p:spPr>
        <p:txBody>
          <a:bodyPr/>
          <a:lstStyle/>
          <a:p>
            <a:r>
              <a:rPr lang="en-US" altLang="en-US" smtClean="0"/>
              <a:t>Crash reports are available</a:t>
            </a:r>
          </a:p>
          <a:p>
            <a:endParaRPr lang="en-US" altLang="en-US" smtClean="0"/>
          </a:p>
          <a:p>
            <a:r>
              <a:rPr lang="en-US" altLang="en-US" smtClean="0"/>
              <a:t>You can filter alpha and beta reports</a:t>
            </a:r>
          </a:p>
          <a:p>
            <a:endParaRPr lang="en-US" altLang="en-US" smtClean="0"/>
          </a:p>
          <a:p>
            <a:r>
              <a:rPr lang="en-US" altLang="en-US" smtClean="0"/>
              <a:t>Find optimization tips</a:t>
            </a:r>
          </a:p>
          <a:p>
            <a:endParaRPr lang="en-US" altLang="en-US" smtClean="0"/>
          </a:p>
          <a:p>
            <a:r>
              <a:rPr lang="en-US" altLang="en-US" smtClean="0"/>
              <a:t>Fully test your app yourself too!</a:t>
            </a:r>
          </a:p>
        </p:txBody>
      </p:sp>
      <p:sp>
        <p:nvSpPr>
          <p:cNvPr id="4" name="Rounded Rectangular Callout 3"/>
          <p:cNvSpPr/>
          <p:nvPr/>
        </p:nvSpPr>
        <p:spPr>
          <a:xfrm>
            <a:off x="5715000" y="76200"/>
            <a:ext cx="3124200" cy="65532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The first three points are related. Show a picture of the developer console and circle the place where you can get this information. That would make the slide more visual (remove the text) and more helpful. We are more likely to remember it. You might only be able to 2 and need to split the slide.</a:t>
            </a:r>
          </a:p>
          <a:p>
            <a:pPr>
              <a:defRPr/>
            </a:pPr>
            <a:endParaRPr lang="en-US" dirty="0">
              <a:solidFill>
                <a:schemeClr val="tx1"/>
              </a:solidFill>
            </a:endParaRPr>
          </a:p>
          <a:p>
            <a:pPr>
              <a:defRPr/>
            </a:pPr>
            <a:r>
              <a:rPr lang="en-US" dirty="0">
                <a:solidFill>
                  <a:schemeClr val="tx1"/>
                </a:solidFill>
              </a:rPr>
              <a:t>The last point should be moved to a different slide.  There is not time to make it, and it is a different thought.</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Optimize</a:t>
            </a:r>
          </a:p>
        </p:txBody>
      </p:sp>
      <p:sp>
        <p:nvSpPr>
          <p:cNvPr id="66563" name="Content Placeholder 2"/>
          <p:cNvSpPr>
            <a:spLocks noGrp="1"/>
          </p:cNvSpPr>
          <p:nvPr>
            <p:ph idx="1"/>
          </p:nvPr>
        </p:nvSpPr>
        <p:spPr>
          <a:xfrm>
            <a:off x="228600" y="1371600"/>
            <a:ext cx="8915400" cy="4724400"/>
          </a:xfrm>
        </p:spPr>
        <p:txBody>
          <a:bodyPr/>
          <a:lstStyle/>
          <a:p>
            <a:pPr algn="just"/>
            <a:r>
              <a:rPr lang="en-US" altLang="fr-FR" smtClean="0"/>
              <a:t>Link your developer console with Google Analytics to get data about the users and their engagement with your app</a:t>
            </a:r>
          </a:p>
          <a:p>
            <a:pPr algn="just"/>
            <a:endParaRPr lang="en-US" altLang="fr-FR" smtClean="0"/>
          </a:p>
          <a:p>
            <a:pPr algn="just"/>
            <a:r>
              <a:rPr lang="en-US" altLang="fr-FR" smtClean="0"/>
              <a:t>CSV exports to download the full data set</a:t>
            </a:r>
          </a:p>
          <a:p>
            <a:pPr algn="just"/>
            <a:endParaRPr lang="en-US" altLang="fr-FR" smtClean="0"/>
          </a:p>
          <a:p>
            <a:pPr algn="just"/>
            <a:r>
              <a:rPr lang="en-US" altLang="fr-FR" smtClean="0"/>
              <a:t>You can compare old versions with new ones to see if you’re going in the right direction</a:t>
            </a:r>
          </a:p>
          <a:p>
            <a:endParaRPr lang="en-US" altLang="fr-FR" smtClean="0"/>
          </a:p>
          <a:p>
            <a:endParaRPr lang="en-US" altLang="fr-FR" smtClean="0"/>
          </a:p>
        </p:txBody>
      </p:sp>
      <p:sp>
        <p:nvSpPr>
          <p:cNvPr id="4" name="Rounded Rectangular Callout 3"/>
          <p:cNvSpPr/>
          <p:nvPr/>
        </p:nvSpPr>
        <p:spPr>
          <a:xfrm>
            <a:off x="5715000" y="2438400"/>
            <a:ext cx="3124200" cy="4191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Bullets 1 and 3 are actions. I’m not sure what bullet 2 is. All your bullets should be of the same type. </a:t>
            </a:r>
          </a:p>
          <a:p>
            <a:pPr>
              <a:defRPr/>
            </a:pPr>
            <a:endParaRPr lang="en-US" dirty="0">
              <a:solidFill>
                <a:schemeClr val="tx1"/>
              </a:solidFill>
            </a:endParaRPr>
          </a:p>
          <a:p>
            <a:pPr>
              <a:defRPr/>
            </a:pPr>
            <a:r>
              <a:rPr lang="en-US" dirty="0">
                <a:solidFill>
                  <a:schemeClr val="tx1"/>
                </a:solidFill>
              </a:rPr>
              <a:t>Remove wordiness.</a:t>
            </a:r>
          </a:p>
          <a:p>
            <a:pPr>
              <a:defRPr/>
            </a:pPr>
            <a:endParaRPr lang="en-US" dirty="0">
              <a:solidFill>
                <a:schemeClr val="tx1"/>
              </a:solidFill>
            </a:endParaRPr>
          </a:p>
          <a:p>
            <a:pPr>
              <a:defRPr/>
            </a:pPr>
            <a:r>
              <a:rPr lang="en-US" dirty="0">
                <a:solidFill>
                  <a:schemeClr val="tx1"/>
                </a:solidFill>
              </a:rPr>
              <a:t>Show us how to do this on images of the developer console. </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Avoiding mistakes</a:t>
            </a:r>
          </a:p>
        </p:txBody>
      </p:sp>
      <p:sp>
        <p:nvSpPr>
          <p:cNvPr id="3075" name="Content Placeholder 2"/>
          <p:cNvSpPr>
            <a:spLocks noGrp="1"/>
          </p:cNvSpPr>
          <p:nvPr>
            <p:ph idx="1"/>
          </p:nvPr>
        </p:nvSpPr>
        <p:spPr/>
        <p:txBody>
          <a:bodyPr/>
          <a:lstStyle/>
          <a:p>
            <a:r>
              <a:rPr lang="en-US" altLang="en-US" dirty="0" smtClean="0"/>
              <a:t>While this format isn’t fancy, it will prevent you from making major design mistakes</a:t>
            </a:r>
          </a:p>
          <a:p>
            <a:endParaRPr lang="en-US" altLang="en-US" dirty="0"/>
          </a:p>
          <a:p>
            <a:r>
              <a:rPr lang="en-US" altLang="en-US" dirty="0" smtClean="0"/>
              <a:t>You can’t go too wrong, in other words</a:t>
            </a:r>
          </a:p>
          <a:p>
            <a:endParaRPr lang="en-US" altLang="en-US" dirty="0"/>
          </a:p>
          <a:p>
            <a:r>
              <a:rPr lang="en-US" altLang="en-US" dirty="0" smtClean="0"/>
              <a:t>However, it still requires a lot of thought to make a good presentation</a:t>
            </a:r>
          </a:p>
        </p:txBody>
      </p:sp>
    </p:spTree>
    <p:extLst>
      <p:ext uri="{BB962C8B-B14F-4D97-AF65-F5344CB8AC3E}">
        <p14:creationId xmlns:p14="http://schemas.microsoft.com/office/powerpoint/2010/main" val="982453117"/>
      </p:ext>
    </p:extLst>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Take away </a:t>
            </a:r>
          </a:p>
        </p:txBody>
      </p:sp>
      <p:sp>
        <p:nvSpPr>
          <p:cNvPr id="67587" name="Content Placeholder 2"/>
          <p:cNvSpPr>
            <a:spLocks noGrp="1"/>
          </p:cNvSpPr>
          <p:nvPr>
            <p:ph idx="1"/>
          </p:nvPr>
        </p:nvSpPr>
        <p:spPr>
          <a:xfrm>
            <a:off x="228600" y="1371600"/>
            <a:ext cx="8915400" cy="4724400"/>
          </a:xfrm>
        </p:spPr>
        <p:txBody>
          <a:bodyPr/>
          <a:lstStyle/>
          <a:p>
            <a:r>
              <a:rPr lang="en-US" altLang="en-US" smtClean="0"/>
              <a:t>Target the right users and devices for your app</a:t>
            </a:r>
          </a:p>
          <a:p>
            <a:r>
              <a:rPr lang="en-US" altLang="en-US" smtClean="0"/>
              <a:t>Release a beta test version of your app as soon as possible</a:t>
            </a:r>
          </a:p>
          <a:p>
            <a:r>
              <a:rPr lang="en-US" altLang="en-US" smtClean="0"/>
              <a:t>Take full advantage of the stage rollouts once your app is published</a:t>
            </a:r>
          </a:p>
          <a:p>
            <a:r>
              <a:rPr lang="en-US" altLang="en-US" smtClean="0"/>
              <a:t>Finally use the data that Google makes available to you to optimize your app</a:t>
            </a:r>
          </a:p>
        </p:txBody>
      </p:sp>
      <p:sp>
        <p:nvSpPr>
          <p:cNvPr id="4" name="Rounded Rectangular Callout 3"/>
          <p:cNvSpPr/>
          <p:nvPr/>
        </p:nvSpPr>
        <p:spPr>
          <a:xfrm>
            <a:off x="5715000" y="2438400"/>
            <a:ext cx="3124200" cy="1524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Reduce verbiage. See next…</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Take away </a:t>
            </a:r>
          </a:p>
        </p:txBody>
      </p:sp>
      <p:sp>
        <p:nvSpPr>
          <p:cNvPr id="68611" name="Content Placeholder 2"/>
          <p:cNvSpPr>
            <a:spLocks noGrp="1"/>
          </p:cNvSpPr>
          <p:nvPr>
            <p:ph idx="1"/>
          </p:nvPr>
        </p:nvSpPr>
        <p:spPr>
          <a:xfrm>
            <a:off x="228600" y="1371600"/>
            <a:ext cx="8915400" cy="4724400"/>
          </a:xfrm>
        </p:spPr>
        <p:txBody>
          <a:bodyPr/>
          <a:lstStyle/>
          <a:p>
            <a:r>
              <a:rPr lang="en-US" altLang="en-US" smtClean="0"/>
              <a:t>Target specific users and devices </a:t>
            </a:r>
          </a:p>
          <a:p>
            <a:r>
              <a:rPr lang="en-US" altLang="en-US" smtClean="0"/>
              <a:t>Release beta test version early</a:t>
            </a:r>
          </a:p>
          <a:p>
            <a:r>
              <a:rPr lang="en-US" altLang="en-US" smtClean="0"/>
              <a:t>Stage rollouts</a:t>
            </a:r>
          </a:p>
          <a:p>
            <a:r>
              <a:rPr lang="en-US" altLang="en-US" smtClean="0"/>
              <a:t>Optimize with Google’s data</a:t>
            </a:r>
          </a:p>
        </p:txBody>
      </p:sp>
    </p:spTree>
  </p:cSld>
  <p:clrMapOvr>
    <a:masterClrMapping/>
  </p:clrMapOvr>
  <p:transition advTm="20000">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ea typeface="SimSun" pitchFamily="2" charset="-122"/>
              </a:rPr>
              <a:t>How large is the market</a:t>
            </a:r>
          </a:p>
        </p:txBody>
      </p:sp>
      <p:sp>
        <p:nvSpPr>
          <p:cNvPr id="69635" name="Content Placeholder 2"/>
          <p:cNvSpPr>
            <a:spLocks noGrp="1"/>
          </p:cNvSpPr>
          <p:nvPr>
            <p:ph idx="1"/>
          </p:nvPr>
        </p:nvSpPr>
        <p:spPr>
          <a:xfrm>
            <a:off x="228600" y="1371600"/>
            <a:ext cx="8915400" cy="4724400"/>
          </a:xfrm>
        </p:spPr>
        <p:txBody>
          <a:bodyPr/>
          <a:lstStyle/>
          <a:p>
            <a:r>
              <a:rPr lang="en-US" altLang="en-US" smtClean="0">
                <a:ea typeface="SimSun" pitchFamily="2" charset="-122"/>
              </a:rPr>
              <a:t>3 out of 4 android users play games</a:t>
            </a:r>
          </a:p>
          <a:p>
            <a:r>
              <a:rPr lang="en-US" altLang="en-US" smtClean="0">
                <a:ea typeface="SimSun" pitchFamily="2" charset="-122"/>
              </a:rPr>
              <a:t>100 million new users in six months</a:t>
            </a:r>
          </a:p>
        </p:txBody>
      </p:sp>
      <p:sp>
        <p:nvSpPr>
          <p:cNvPr id="4" name="Rounded Rectangular Callout 3"/>
          <p:cNvSpPr/>
          <p:nvPr/>
        </p:nvSpPr>
        <p:spPr>
          <a:xfrm>
            <a:off x="914400" y="2971800"/>
            <a:ext cx="6019800" cy="3429000"/>
          </a:xfrm>
          <a:prstGeom prst="wedgeRoundRectCallout">
            <a:avLst>
              <a:gd name="adj1" fmla="val -35775"/>
              <a:gd name="adj2" fmla="val -6233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You could find a graph with market trends and show the trend line, rather </a:t>
            </a:r>
            <a:r>
              <a:rPr lang="en-US" dirty="0" err="1">
                <a:solidFill>
                  <a:schemeClr val="tx1"/>
                </a:solidFill>
              </a:rPr>
              <a:t>tah</a:t>
            </a:r>
            <a:r>
              <a:rPr lang="en-US" dirty="0">
                <a:solidFill>
                  <a:schemeClr val="tx1"/>
                </a:solidFill>
              </a:rPr>
              <a:t> just the 100 million bullet. </a:t>
            </a:r>
          </a:p>
          <a:p>
            <a:pPr marL="285750" indent="-285750">
              <a:buFont typeface="Arial" panose="020B0604020202020204" pitchFamily="34" charset="0"/>
              <a:buChar char="•"/>
              <a:defRPr/>
            </a:pPr>
            <a:r>
              <a:rPr lang="en-US" dirty="0">
                <a:solidFill>
                  <a:schemeClr val="tx1"/>
                </a:solidFill>
              </a:rPr>
              <a:t>The 100 million stat should reference a source and probably indicate the date because it is important to know if one sees the slide how old the info is (“100 million new users between Jan-June 2013”) </a:t>
            </a:r>
          </a:p>
          <a:p>
            <a:pPr marL="285750" indent="-285750">
              <a:buFont typeface="Arial" panose="020B0604020202020204" pitchFamily="34" charset="0"/>
              <a:buChar char="•"/>
              <a:defRPr/>
            </a:pPr>
            <a:r>
              <a:rPr lang="en-US" dirty="0">
                <a:solidFill>
                  <a:schemeClr val="tx1"/>
                </a:solidFill>
              </a:rPr>
              <a:t>Fix typo: android -&gt; Android </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zh-CN" smtClean="0">
                <a:ea typeface="SimSun" pitchFamily="2" charset="-122"/>
              </a:rPr>
              <a:t>Achievements View</a:t>
            </a:r>
            <a:endParaRPr lang="en-US" altLang="en-US" smtClean="0">
              <a:ea typeface="SimSun" pitchFamily="2" charset="-122"/>
            </a:endParaRPr>
          </a:p>
        </p:txBody>
      </p:sp>
      <p:sp>
        <p:nvSpPr>
          <p:cNvPr id="70659" name="Content Placeholder 2"/>
          <p:cNvSpPr>
            <a:spLocks noGrp="1"/>
          </p:cNvSpPr>
          <p:nvPr>
            <p:ph idx="1"/>
          </p:nvPr>
        </p:nvSpPr>
        <p:spPr>
          <a:xfrm>
            <a:off x="228600" y="1371600"/>
            <a:ext cx="8915400" cy="4724400"/>
          </a:xfrm>
        </p:spPr>
        <p:txBody>
          <a:bodyPr/>
          <a:lstStyle/>
          <a:p>
            <a:pPr marL="0" indent="0">
              <a:buFontTx/>
              <a:buNone/>
            </a:pPr>
            <a:endParaRPr lang="en-US" altLang="en-US" smtClean="0"/>
          </a:p>
        </p:txBody>
      </p:sp>
      <p:pic>
        <p:nvPicPr>
          <p:cNvPr id="70660" name="图片 1" descr="Achievements_Androi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156575"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Box 1"/>
          <p:cNvSpPr txBox="1">
            <a:spLocks noChangeArrowheads="1"/>
          </p:cNvSpPr>
          <p:nvPr/>
        </p:nvSpPr>
        <p:spPr bwMode="auto">
          <a:xfrm>
            <a:off x="228600" y="6248400"/>
            <a:ext cx="5853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zh-CN" sz="1100">
                <a:latin typeface="Arial" charset="0"/>
                <a:ea typeface="SimSun" pitchFamily="2" charset="-122"/>
              </a:rPr>
              <a:t>https://developers.google.com/games/services/android/images/Achievements_Android.png</a:t>
            </a:r>
          </a:p>
        </p:txBody>
      </p:sp>
      <p:sp>
        <p:nvSpPr>
          <p:cNvPr id="6" name="Rounded Rectangular Callout 5"/>
          <p:cNvSpPr/>
          <p:nvPr/>
        </p:nvSpPr>
        <p:spPr>
          <a:xfrm>
            <a:off x="5562600" y="1752600"/>
            <a:ext cx="3009900" cy="4038600"/>
          </a:xfrm>
          <a:prstGeom prst="wedgeRoundRectCallout">
            <a:avLst>
              <a:gd name="adj1" fmla="val -35775"/>
              <a:gd name="adj2" fmla="val -6233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1 pixel black boarder around all images</a:t>
            </a:r>
          </a:p>
          <a:p>
            <a:pPr marL="285750" indent="-285750">
              <a:buFont typeface="Arial" panose="020B0604020202020204" pitchFamily="34" charset="0"/>
              <a:buChar char="•"/>
              <a:defRPr/>
            </a:pPr>
            <a:r>
              <a:rPr lang="en-US" dirty="0">
                <a:solidFill>
                  <a:schemeClr val="tx1"/>
                </a:solidFill>
              </a:rPr>
              <a:t>Check that the title capitalization is consistent with all other slides (here it is all capped)</a:t>
            </a:r>
          </a:p>
          <a:p>
            <a:pPr marL="285750" indent="-285750">
              <a:buFont typeface="Arial" panose="020B0604020202020204" pitchFamily="34" charset="0"/>
              <a:buChar char="•"/>
              <a:defRPr/>
            </a:pPr>
            <a:r>
              <a:rPr lang="en-US" dirty="0">
                <a:solidFill>
                  <a:schemeClr val="tx1"/>
                </a:solidFill>
              </a:rPr>
              <a:t>Align reference link to left of image</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zh-CN" smtClean="0">
                <a:ea typeface="SimSun" pitchFamily="2" charset="-122"/>
              </a:rPr>
              <a:t>Achievements view</a:t>
            </a:r>
            <a:endParaRPr lang="en-US" altLang="en-US" smtClean="0">
              <a:ea typeface="SimSun" pitchFamily="2" charset="-122"/>
            </a:endParaRPr>
          </a:p>
        </p:txBody>
      </p:sp>
      <p:sp>
        <p:nvSpPr>
          <p:cNvPr id="71683" name="Content Placeholder 2"/>
          <p:cNvSpPr>
            <a:spLocks noGrp="1"/>
          </p:cNvSpPr>
          <p:nvPr>
            <p:ph idx="1"/>
          </p:nvPr>
        </p:nvSpPr>
        <p:spPr>
          <a:xfrm>
            <a:off x="228600" y="1371600"/>
            <a:ext cx="8915400" cy="4724400"/>
          </a:xfrm>
        </p:spPr>
        <p:txBody>
          <a:bodyPr/>
          <a:lstStyle/>
          <a:p>
            <a:pPr marL="0" indent="0">
              <a:buFontTx/>
              <a:buNone/>
            </a:pPr>
            <a:endParaRPr lang="en-US" altLang="en-US" smtClean="0"/>
          </a:p>
        </p:txBody>
      </p:sp>
      <p:pic>
        <p:nvPicPr>
          <p:cNvPr id="71684" name="图片 1" descr="Achievements_Androi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371600"/>
            <a:ext cx="8156575" cy="4879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685" name="TextBox 1"/>
          <p:cNvSpPr txBox="1">
            <a:spLocks noChangeArrowheads="1"/>
          </p:cNvSpPr>
          <p:nvPr/>
        </p:nvSpPr>
        <p:spPr bwMode="auto">
          <a:xfrm>
            <a:off x="236538" y="6251575"/>
            <a:ext cx="5853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zh-CN" sz="1100">
                <a:latin typeface="Arial" charset="0"/>
                <a:ea typeface="SimSun" pitchFamily="2" charset="-122"/>
              </a:rPr>
              <a:t>https://developers.google.com/games/services/android/images/Achievements_Android.png</a:t>
            </a:r>
          </a:p>
        </p:txBody>
      </p:sp>
    </p:spTree>
  </p:cSld>
  <p:clrMapOvr>
    <a:masterClrMapping/>
  </p:clrMapOvr>
  <p:transition advTm="20000">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ea typeface="SimSun" pitchFamily="2" charset="-122"/>
              </a:rPr>
              <a:t>Take away </a:t>
            </a:r>
          </a:p>
        </p:txBody>
      </p:sp>
      <p:sp>
        <p:nvSpPr>
          <p:cNvPr id="72707" name="Content Placeholder 2"/>
          <p:cNvSpPr>
            <a:spLocks noGrp="1"/>
          </p:cNvSpPr>
          <p:nvPr>
            <p:ph idx="1"/>
          </p:nvPr>
        </p:nvSpPr>
        <p:spPr>
          <a:xfrm>
            <a:off x="228600" y="1371600"/>
            <a:ext cx="8915400" cy="4724400"/>
          </a:xfrm>
        </p:spPr>
        <p:txBody>
          <a:bodyPr/>
          <a:lstStyle/>
          <a:p>
            <a:r>
              <a:rPr lang="en-US" altLang="zh-CN" smtClean="0">
                <a:ea typeface="SimSun" pitchFamily="2" charset="-122"/>
              </a:rPr>
              <a:t>Android game market is huge</a:t>
            </a:r>
          </a:p>
          <a:p>
            <a:r>
              <a:rPr lang="en-US" altLang="zh-CN" smtClean="0">
                <a:ea typeface="SimSun" pitchFamily="2" charset="-122"/>
              </a:rPr>
              <a:t>Take advantage of Google Play Games Service</a:t>
            </a:r>
          </a:p>
          <a:p>
            <a:r>
              <a:rPr lang="en-US" altLang="zh-CN" smtClean="0">
                <a:ea typeface="SimSun" pitchFamily="2" charset="-122"/>
              </a:rPr>
              <a:t>Have Global vision</a:t>
            </a:r>
          </a:p>
          <a:p>
            <a:r>
              <a:rPr lang="en-US" altLang="zh-CN" smtClean="0">
                <a:ea typeface="SimSun" pitchFamily="2" charset="-122"/>
              </a:rPr>
              <a:t>Be innovative</a:t>
            </a:r>
          </a:p>
        </p:txBody>
      </p:sp>
      <p:sp>
        <p:nvSpPr>
          <p:cNvPr id="4" name="Rounded Rectangular Callout 3"/>
          <p:cNvSpPr/>
          <p:nvPr/>
        </p:nvSpPr>
        <p:spPr>
          <a:xfrm>
            <a:off x="5562600" y="1752600"/>
            <a:ext cx="3009900" cy="4038600"/>
          </a:xfrm>
          <a:prstGeom prst="wedgeRoundRectCallout">
            <a:avLst>
              <a:gd name="adj1" fmla="val -35775"/>
              <a:gd name="adj2" fmla="val -6233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All these points are too vague. For example, what does “Be innovative” mean? What does “Have Global vision” (with a typo) mean?</a:t>
            </a:r>
          </a:p>
          <a:p>
            <a:pPr>
              <a:defRPr/>
            </a:pPr>
            <a:endParaRPr lang="en-US" dirty="0">
              <a:solidFill>
                <a:schemeClr val="tx1"/>
              </a:solidFill>
            </a:endParaRPr>
          </a:p>
          <a:p>
            <a:pPr>
              <a:defRPr/>
            </a:pPr>
            <a:r>
              <a:rPr lang="en-US" dirty="0">
                <a:solidFill>
                  <a:schemeClr val="tx1"/>
                </a:solidFill>
              </a:rPr>
              <a:t>More precision would help </a:t>
            </a:r>
            <a:r>
              <a:rPr lang="en-US">
                <a:solidFill>
                  <a:schemeClr val="tx1"/>
                </a:solidFill>
              </a:rPr>
              <a:t>this slide.</a:t>
            </a:r>
            <a:endParaRPr lang="en-US"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Presentation tips (cont.)</a:t>
            </a:r>
          </a:p>
        </p:txBody>
      </p:sp>
      <p:sp>
        <p:nvSpPr>
          <p:cNvPr id="3075" name="Content Placeholder 2"/>
          <p:cNvSpPr>
            <a:spLocks noGrp="1"/>
          </p:cNvSpPr>
          <p:nvPr>
            <p:ph idx="1"/>
          </p:nvPr>
        </p:nvSpPr>
        <p:spPr/>
        <p:txBody>
          <a:bodyPr/>
          <a:lstStyle/>
          <a:p>
            <a:r>
              <a:rPr lang="en-US" altLang="en-US" dirty="0" smtClean="0"/>
              <a:t>Convey important ideas compellingly</a:t>
            </a:r>
          </a:p>
          <a:p>
            <a:pPr lvl="1"/>
            <a:r>
              <a:rPr lang="en-US" altLang="en-US" dirty="0" smtClean="0"/>
              <a:t>Clearly</a:t>
            </a:r>
          </a:p>
          <a:p>
            <a:pPr lvl="1"/>
            <a:r>
              <a:rPr lang="en-US" altLang="en-US" dirty="0" smtClean="0"/>
              <a:t>With energy</a:t>
            </a:r>
          </a:p>
          <a:p>
            <a:pPr lvl="1"/>
            <a:r>
              <a:rPr lang="en-US" altLang="en-US" dirty="0" smtClean="0"/>
              <a:t>With enthusiasm</a:t>
            </a:r>
          </a:p>
          <a:p>
            <a:pPr lvl="1"/>
            <a:endParaRPr lang="en-US" altLang="en-US" dirty="0"/>
          </a:p>
          <a:p>
            <a:r>
              <a:rPr lang="en-US" altLang="en-US" dirty="0" smtClean="0"/>
              <a:t>Know your slides very well so you could do your presentation without them if you really needed to</a:t>
            </a:r>
            <a:endParaRPr lang="en-US" altLang="en-US" dirty="0"/>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4161</Words>
  <Application>Microsoft Office PowerPoint</Application>
  <PresentationFormat>On-screen Show (4:3)</PresentationFormat>
  <Paragraphs>796</Paragraphs>
  <Slides>85</Slides>
  <Notes>33</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Default Design</vt:lpstr>
      <vt:lpstr>Tips on Presentation Format September 2016</vt:lpstr>
      <vt:lpstr>PowerPoint Presentation</vt:lpstr>
      <vt:lpstr>Why this format? </vt:lpstr>
      <vt:lpstr>Why this format? (cont.)</vt:lpstr>
      <vt:lpstr>Progression</vt:lpstr>
      <vt:lpstr>Trust me   </vt:lpstr>
      <vt:lpstr>The most important tip</vt:lpstr>
      <vt:lpstr>Avoiding mistakes</vt:lpstr>
      <vt:lpstr>Presentation tips (cont.)</vt:lpstr>
      <vt:lpstr>Presentation tips (cont.)</vt:lpstr>
      <vt:lpstr>Presentation tips (cont.)</vt:lpstr>
      <vt:lpstr>Presentation tips (cont.)</vt:lpstr>
      <vt:lpstr>Presentation tips (cont.)</vt:lpstr>
      <vt:lpstr>Presentation tips (cont.)</vt:lpstr>
      <vt:lpstr>Presentation tips (cont.)</vt:lpstr>
      <vt:lpstr>Ban sloppiness</vt:lpstr>
      <vt:lpstr>Examples</vt:lpstr>
      <vt:lpstr>Take away</vt:lpstr>
      <vt:lpstr>1. Easy to learn</vt:lpstr>
      <vt:lpstr>1. Easy to learn</vt:lpstr>
      <vt:lpstr>A bad example</vt:lpstr>
      <vt:lpstr>A bad example</vt:lpstr>
      <vt:lpstr>A bad example</vt:lpstr>
      <vt:lpstr>3. Easy settings</vt:lpstr>
      <vt:lpstr>3. Easy settings</vt:lpstr>
      <vt:lpstr>National flag ≠ language</vt:lpstr>
      <vt:lpstr>National flag ≠ language</vt:lpstr>
      <vt:lpstr>A secret in Android</vt:lpstr>
      <vt:lpstr>A secret in Android</vt:lpstr>
      <vt:lpstr>5. Easy gestures</vt:lpstr>
      <vt:lpstr>Take away</vt:lpstr>
      <vt:lpstr>Take away </vt:lpstr>
      <vt:lpstr>Physical Feel</vt:lpstr>
      <vt:lpstr>What is to feel like a real device?</vt:lpstr>
      <vt:lpstr>Who is your user?</vt:lpstr>
      <vt:lpstr>Don`t crowd your screen</vt:lpstr>
      <vt:lpstr>Crowding example</vt:lpstr>
      <vt:lpstr>The magic number is 44</vt:lpstr>
      <vt:lpstr>Do you really need scrolling?</vt:lpstr>
      <vt:lpstr>Take away </vt:lpstr>
      <vt:lpstr>Take away </vt:lpstr>
      <vt:lpstr>Take away </vt:lpstr>
      <vt:lpstr>The big picture</vt:lpstr>
      <vt:lpstr>What’s tapworthy?</vt:lpstr>
      <vt:lpstr>How to make it tapworthy?</vt:lpstr>
      <vt:lpstr>How to make it tapworthy?</vt:lpstr>
      <vt:lpstr>“Good” app ideas</vt:lpstr>
      <vt:lpstr>“Good” app ideas</vt:lpstr>
      <vt:lpstr>Mindset 1: I’m microtasking</vt:lpstr>
      <vt:lpstr>Mindset 1: I’m microtasking</vt:lpstr>
      <vt:lpstr>Mindset 2: I’m local</vt:lpstr>
      <vt:lpstr>Throw away most of the ideas</vt:lpstr>
      <vt:lpstr>Throw ideas out</vt:lpstr>
      <vt:lpstr>Web v/s Mobile experience</vt:lpstr>
      <vt:lpstr>Web v/s Mobile: How to win</vt:lpstr>
      <vt:lpstr>Game mode</vt:lpstr>
      <vt:lpstr>Mock screen</vt:lpstr>
      <vt:lpstr>Indentation</vt:lpstr>
      <vt:lpstr>White Space</vt:lpstr>
      <vt:lpstr>Basic Sorts of Contingency Ⅱ</vt:lpstr>
      <vt:lpstr>Take away </vt:lpstr>
      <vt:lpstr>Take away </vt:lpstr>
      <vt:lpstr>Naming conventions</vt:lpstr>
      <vt:lpstr>Naming conventions</vt:lpstr>
      <vt:lpstr>Naming conventions</vt:lpstr>
      <vt:lpstr>Variable naming conventions</vt:lpstr>
      <vt:lpstr>Variable naming conventions</vt:lpstr>
      <vt:lpstr>Variable naming conventions</vt:lpstr>
      <vt:lpstr>Constant naming conventions</vt:lpstr>
      <vt:lpstr>Constant naming conventions</vt:lpstr>
      <vt:lpstr>Constant naming conventions</vt:lpstr>
      <vt:lpstr>File header comments</vt:lpstr>
      <vt:lpstr>File header comments</vt:lpstr>
      <vt:lpstr>Single line comments</vt:lpstr>
      <vt:lpstr>Single line comments</vt:lpstr>
      <vt:lpstr>Single line comments</vt:lpstr>
      <vt:lpstr>Blank space</vt:lpstr>
      <vt:lpstr>Beta test</vt:lpstr>
      <vt:lpstr>Optimize</vt:lpstr>
      <vt:lpstr>Take away </vt:lpstr>
      <vt:lpstr>Take away </vt:lpstr>
      <vt:lpstr>How large is the market</vt:lpstr>
      <vt:lpstr>Achievements View</vt:lpstr>
      <vt:lpstr>Achievements view</vt:lpstr>
      <vt:lpstr>Take away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2016-09-09T13:58:28Z</dcterms:created>
  <dcterms:modified xsi:type="dcterms:W3CDTF">2017-01-07T23:22:42Z</dcterms:modified>
</cp:coreProperties>
</file>