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324" r:id="rId3"/>
    <p:sldId id="325" r:id="rId4"/>
    <p:sldId id="326" r:id="rId5"/>
    <p:sldId id="378" r:id="rId6"/>
    <p:sldId id="379" r:id="rId7"/>
    <p:sldId id="375"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41" r:id="rId21"/>
    <p:sldId id="350" r:id="rId22"/>
    <p:sldId id="347" r:id="rId23"/>
    <p:sldId id="348" r:id="rId24"/>
    <p:sldId id="349" r:id="rId25"/>
    <p:sldId id="342" r:id="rId26"/>
    <p:sldId id="352" r:id="rId27"/>
    <p:sldId id="351" r:id="rId28"/>
    <p:sldId id="353" r:id="rId29"/>
    <p:sldId id="354" r:id="rId30"/>
    <p:sldId id="329" r:id="rId31"/>
    <p:sldId id="333" r:id="rId32"/>
    <p:sldId id="334" r:id="rId33"/>
    <p:sldId id="335" r:id="rId34"/>
    <p:sldId id="338" r:id="rId35"/>
    <p:sldId id="336" r:id="rId36"/>
    <p:sldId id="337" r:id="rId37"/>
    <p:sldId id="343" r:id="rId38"/>
    <p:sldId id="344" r:id="rId39"/>
    <p:sldId id="330" r:id="rId40"/>
    <p:sldId id="360" r:id="rId41"/>
    <p:sldId id="355" r:id="rId42"/>
    <p:sldId id="356" r:id="rId43"/>
    <p:sldId id="357" r:id="rId44"/>
    <p:sldId id="345" r:id="rId45"/>
    <p:sldId id="411" r:id="rId46"/>
    <p:sldId id="400" r:id="rId47"/>
    <p:sldId id="392" r:id="rId48"/>
    <p:sldId id="393" r:id="rId49"/>
    <p:sldId id="394" r:id="rId50"/>
    <p:sldId id="395" r:id="rId51"/>
    <p:sldId id="396" r:id="rId52"/>
    <p:sldId id="397" r:id="rId53"/>
    <p:sldId id="398" r:id="rId54"/>
    <p:sldId id="399" r:id="rId55"/>
    <p:sldId id="401" r:id="rId56"/>
    <p:sldId id="402" r:id="rId57"/>
    <p:sldId id="403" r:id="rId58"/>
    <p:sldId id="404" r:id="rId59"/>
    <p:sldId id="406" r:id="rId60"/>
    <p:sldId id="407" r:id="rId61"/>
    <p:sldId id="408" r:id="rId62"/>
    <p:sldId id="409" r:id="rId63"/>
    <p:sldId id="32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294" autoAdjust="0"/>
    <p:restoredTop sz="94660"/>
  </p:normalViewPr>
  <p:slideViewPr>
    <p:cSldViewPr snapToGrid="0">
      <p:cViewPr varScale="1">
        <p:scale>
          <a:sx n="69" d="100"/>
          <a:sy n="69" d="100"/>
        </p:scale>
        <p:origin x="52" y="160"/>
      </p:cViewPr>
      <p:guideLst/>
    </p:cSldViewPr>
  </p:slideViewPr>
  <p:notesTextViewPr>
    <p:cViewPr>
      <p:scale>
        <a:sx n="1" d="1"/>
        <a:sy n="1" d="1"/>
      </p:scale>
      <p:origin x="0" y="0"/>
    </p:cViewPr>
  </p:notesTextViewPr>
  <p:sorterViewPr>
    <p:cViewPr>
      <p:scale>
        <a:sx n="100" d="100"/>
        <a:sy n="100" d="100"/>
      </p:scale>
      <p:origin x="0" y="-1719"/>
    </p:cViewPr>
  </p:sorterViewPr>
  <p:notesViewPr>
    <p:cSldViewPr snapToGrid="0">
      <p:cViewPr varScale="1">
        <p:scale>
          <a:sx n="44" d="100"/>
          <a:sy n="44" d="100"/>
        </p:scale>
        <p:origin x="1404"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DD27A-5F37-43DE-849A-1402C467CFAB}" type="datetimeFigureOut">
              <a:rPr lang="en-US" smtClean="0"/>
              <a:t>4/21/2025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F436C-E53C-4756-B8A7-AA2525E4DADD}" type="slidenum">
              <a:rPr lang="en-US" smtClean="0"/>
              <a:t>‹#›</a:t>
            </a:fld>
            <a:endParaRPr lang="en-US" dirty="0"/>
          </a:p>
        </p:txBody>
      </p:sp>
    </p:spTree>
    <p:extLst>
      <p:ext uri="{BB962C8B-B14F-4D97-AF65-F5344CB8AC3E}">
        <p14:creationId xmlns:p14="http://schemas.microsoft.com/office/powerpoint/2010/main" val="123562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2D184778-4F05-4688-86BB-7DD3DD6ECEA6}" type="slidenum">
              <a:t>1</a:t>
            </a:fld>
            <a:endParaRPr lang="en-US" dirty="0"/>
          </a:p>
        </p:txBody>
      </p:sp>
      <p:sp>
        <p:nvSpPr>
          <p:cNvPr id="2" name="Rectangle 1"/>
          <p:cNvSpPr/>
          <p:nvPr/>
        </p:nvSpPr>
        <p:spPr>
          <a:xfrm>
            <a:off x="1144440" y="657360"/>
            <a:ext cx="4386240" cy="3289319"/>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890280" y="4165200"/>
            <a:ext cx="4892760" cy="24844112"/>
          </a:xfrm>
          <a:solidFill>
            <a:srgbClr val="FFFFFF"/>
          </a:solidFill>
          <a:ln w="9360">
            <a:solidFill>
              <a:srgbClr val="000000"/>
            </a:solidFill>
            <a:prstDash val="solid"/>
            <a:miter/>
          </a:ln>
        </p:spPr>
        <p:txBody>
          <a:bodyPr lIns="92880" tIns="48960" rIns="92880" bIns="48960">
            <a:spAutoFit/>
          </a:bodyPr>
          <a:lstStyle/>
          <a:p>
            <a:r>
              <a:rPr lang="en-US" dirty="0"/>
              <a:t>welcome</a:t>
            </a:r>
          </a:p>
          <a:p>
            <a:endParaRPr lang="en-US" dirty="0"/>
          </a:p>
          <a:p>
            <a:r>
              <a:rPr lang="en-US" dirty="0"/>
              <a:t>one possible view of the world is that it looks like a pyramid at the top of the pyramid is the P  versus NP problem and at the bottom of the pyramid there are many extremely important but somewhat  specialized problems that one needs to solve slowly and patiently in order to climb the  pyramid and get to the top.</a:t>
            </a:r>
          </a:p>
          <a:p>
            <a:endParaRPr lang="en-US" dirty="0"/>
          </a:p>
          <a:p>
            <a:r>
              <a:rPr lang="en-US" dirty="0"/>
              <a:t>These problems range from circuit complexity  to communication complexity to matrix rigidity to problems concerning polynomials. </a:t>
            </a:r>
          </a:p>
          <a:p>
            <a:endParaRPr lang="en-US" dirty="0"/>
          </a:p>
          <a:p>
            <a:r>
              <a:rPr lang="en-US" dirty="0"/>
              <a:t>Now I want to propose a different </a:t>
            </a:r>
            <a:r>
              <a:rPr lang="en-US" dirty="0" err="1"/>
              <a:t>viewin</a:t>
            </a:r>
            <a:r>
              <a:rPr lang="en-US" dirty="0"/>
              <a:t> which the pyramid is upside down and rather than there being  many problems that lead to P versus NP there is only a few problems and actually these problems get fewer and fewer while we reach the tip of the pyramid which is now at the </a:t>
            </a:r>
            <a:r>
              <a:rPr lang="en-US" dirty="0" err="1"/>
              <a:t>bottomand</a:t>
            </a:r>
            <a:r>
              <a:rPr lang="en-US" dirty="0"/>
              <a:t> a good question is which problem is right here what is a problem which is really fundamental and  stands in the way of progress to much of the rest of the pyramid what can we put there?</a:t>
            </a:r>
          </a:p>
          <a:p>
            <a:endParaRPr lang="en-US" dirty="0"/>
          </a:p>
          <a:p>
            <a:r>
              <a:rPr lang="en-US" dirty="0"/>
              <a:t>So  let us consider various problems that have been studied in order to make progress on P versus NP</a:t>
            </a:r>
          </a:p>
          <a:p>
            <a:endParaRPr lang="en-US" dirty="0"/>
          </a:p>
          <a:p>
            <a:r>
              <a:rPr lang="en-US" dirty="0"/>
              <a:t>one problem is that of proving circuit lower </a:t>
            </a:r>
            <a:r>
              <a:rPr lang="en-US" dirty="0" err="1"/>
              <a:t>boundsand</a:t>
            </a:r>
            <a:r>
              <a:rPr lang="en-US" dirty="0"/>
              <a:t> for this talk you can think of proving say quasi-polynomial  circuit lover bounds even for depth 3 circuits  </a:t>
            </a:r>
            <a:r>
              <a:rPr lang="en-US" dirty="0" err="1"/>
              <a:t>i'm</a:t>
            </a:r>
            <a:r>
              <a:rPr lang="en-US" dirty="0"/>
              <a:t> not going to be precise on every problem but some of them will be defined formally soon  another problem is </a:t>
            </a:r>
            <a:r>
              <a:rPr lang="en-US" dirty="0" err="1"/>
              <a:t>Valiant's</a:t>
            </a:r>
            <a:r>
              <a:rPr lang="en-US" dirty="0"/>
              <a:t> challenge of constructing rigid matrices  these are just matrices which have say constant hamming distance from matrices which have low rank  another outstanding problem is through approving correlation bounds of polynomials meaning  exhibiting functions which cannot be computed well on average by low degree </a:t>
            </a:r>
            <a:r>
              <a:rPr lang="en-US" dirty="0" err="1"/>
              <a:t>polynomialsyet</a:t>
            </a:r>
            <a:r>
              <a:rPr lang="en-US" dirty="0"/>
              <a:t> another challenge is that concerning multi-party communication complexity  specifically in the number on forehead model okay and here a long-standing challenge is to proving  lower bounds even worse case lower bounds when the number of parties is more than </a:t>
            </a:r>
            <a:r>
              <a:rPr lang="en-US" dirty="0" err="1"/>
              <a:t>logarithmicnow</a:t>
            </a:r>
            <a:r>
              <a:rPr lang="en-US" dirty="0"/>
              <a:t> of these problems is there one which is more fundamental than </a:t>
            </a:r>
            <a:r>
              <a:rPr lang="en-US" dirty="0" err="1"/>
              <a:t>than</a:t>
            </a:r>
            <a:r>
              <a:rPr lang="en-US" dirty="0"/>
              <a:t>  the other in the sense that progress on the problem  stands in the way of progress for the other problems as well </a:t>
            </a:r>
            <a:r>
              <a:rPr lang="en-US" dirty="0" err="1"/>
              <a:t>well</a:t>
            </a:r>
            <a:r>
              <a:rPr lang="en-US" dirty="0"/>
              <a:t> let's see some </a:t>
            </a:r>
            <a:r>
              <a:rPr lang="en-US" dirty="0" err="1"/>
              <a:t>connectionsfirst</a:t>
            </a:r>
            <a:r>
              <a:rPr lang="en-US" dirty="0"/>
              <a:t> if you want to make progress on circuit lower bounds  except for some quite narrow settings or parameters you're going to have to make progress  on correlation bounds for polynomials so </a:t>
            </a:r>
            <a:r>
              <a:rPr lang="en-US" dirty="0" err="1"/>
              <a:t>i</a:t>
            </a:r>
            <a:r>
              <a:rPr lang="en-US" dirty="0"/>
              <a:t> put an arrow here from a to b </a:t>
            </a:r>
            <a:r>
              <a:rPr lang="en-US" dirty="0" err="1"/>
              <a:t>ifmaking</a:t>
            </a:r>
            <a:r>
              <a:rPr lang="en-US" dirty="0"/>
              <a:t> progress on a requires making progress on b  okay and this arrow is not hard to prove um say by min </a:t>
            </a:r>
            <a:r>
              <a:rPr lang="en-US" dirty="0" err="1"/>
              <a:t>maxwhat</a:t>
            </a:r>
            <a:r>
              <a:rPr lang="en-US" dirty="0"/>
              <a:t> about matrix rigidity well it may be a little bit less well known that  if you want to make progress on matrix rigidity  then you also have to make progress on correlation bounds for </a:t>
            </a:r>
            <a:r>
              <a:rPr lang="en-US" dirty="0" err="1"/>
              <a:t>polynomialswhat</a:t>
            </a:r>
            <a:r>
              <a:rPr lang="en-US" dirty="0"/>
              <a:t> about multiparty communication complexity well it may be even less well known that even  this requires progress on correlation bounds for polynomials  okay and you can find references and proofs of all these things in my </a:t>
            </a:r>
            <a:r>
              <a:rPr lang="en-US" dirty="0" err="1"/>
              <a:t>papersso</a:t>
            </a:r>
            <a:r>
              <a:rPr lang="en-US" dirty="0"/>
              <a:t> what do we do in this work in this work we prove we put one more error okay we consider  some recently made </a:t>
            </a:r>
            <a:r>
              <a:rPr lang="en-US" dirty="0" err="1"/>
              <a:t>fourier</a:t>
            </a:r>
            <a:r>
              <a:rPr lang="en-US" dirty="0"/>
              <a:t> conjectures and we showed that even these recent </a:t>
            </a:r>
            <a:r>
              <a:rPr lang="en-US" dirty="0" err="1"/>
              <a:t>fourier</a:t>
            </a:r>
            <a:r>
              <a:rPr lang="en-US" dirty="0"/>
              <a:t> </a:t>
            </a:r>
            <a:r>
              <a:rPr lang="en-US" dirty="0" err="1"/>
              <a:t>conjectureswould</a:t>
            </a:r>
            <a:r>
              <a:rPr lang="en-US" dirty="0"/>
              <a:t> require first making progress on correlation bounds for </a:t>
            </a:r>
            <a:r>
              <a:rPr lang="en-US" dirty="0" err="1"/>
              <a:t>polynomialsso</a:t>
            </a:r>
            <a:r>
              <a:rPr lang="en-US" dirty="0"/>
              <a:t> based on all this </a:t>
            </a:r>
            <a:r>
              <a:rPr lang="en-US" dirty="0" err="1"/>
              <a:t>i</a:t>
            </a:r>
            <a:r>
              <a:rPr lang="en-US" dirty="0"/>
              <a:t> want to propose this specific view in which the pyramid is upside down  and the problem which is at the tip of the pyramid which touches the ground is there proving  correlation bounds for low degree polynomials let me now be specific and define this </a:t>
            </a:r>
            <a:r>
              <a:rPr lang="en-US" dirty="0" err="1"/>
              <a:t>problemso</a:t>
            </a:r>
            <a:r>
              <a:rPr lang="en-US" dirty="0"/>
              <a:t> the challenge of correlation bounds is to find an explicit function f  from n bits to one bit and some distribution x such that for every polynomial p  of degree d the correlation between f and p is small and the correlation here is just defined  as the probability over an input drawn from x that f of x is equal to p of x  and small means at most half plus epsilon note that you can always find the polynomial p which  agrees with f with probability at least half just because f is </a:t>
            </a:r>
            <a:r>
              <a:rPr lang="en-US" dirty="0" err="1"/>
              <a:t>boolean</a:t>
            </a:r>
            <a:r>
              <a:rPr lang="en-US" dirty="0"/>
              <a:t> and here  we are saying you cannot do much better than that you can only do it most half plus epsilon  back in the 80s </a:t>
            </a:r>
            <a:r>
              <a:rPr lang="en-US" dirty="0" err="1"/>
              <a:t>Razborov</a:t>
            </a:r>
            <a:r>
              <a:rPr lang="en-US" dirty="0"/>
              <a:t> and </a:t>
            </a:r>
            <a:r>
              <a:rPr lang="en-US" dirty="0" err="1"/>
              <a:t>Smolensky</a:t>
            </a:r>
            <a:r>
              <a:rPr lang="en-US" dirty="0"/>
              <a:t> </a:t>
            </a:r>
            <a:r>
              <a:rPr lang="en-US" dirty="0" err="1"/>
              <a:t>Smolensky</a:t>
            </a:r>
            <a:r>
              <a:rPr lang="en-US" dirty="0"/>
              <a:t> showed that for the function majority and for the  uniform distribution x you can prove a bound that epsilon is at most order of d over square root n  okay that is under the uniform distribution every polynomial of degree d okay agrees with  the majority function on at most in half plus order of d over root n fraction of the inputs  okay so um this bound on epsilon is vanishing as long as d is less than root n  so it can handle fairly large degrees but the bound on epsilon is only at best one over root n  and obtaining a smaller epsilon proving a smaller bound on epsilon for any explicit function  remains open for any degree which is larger than log n  okay for tiny degrees you can do something different iterated because she's worth but for  degrees larger than log n this bound remains the best known and improving this bound stands in the  way of progress for each problem on the previous slide so what about these </a:t>
            </a:r>
            <a:r>
              <a:rPr lang="en-US" dirty="0" err="1"/>
              <a:t>fourier</a:t>
            </a:r>
            <a:r>
              <a:rPr lang="en-US" dirty="0"/>
              <a:t> conjectures  so recently a new paradigm has been developed for constructing pseudorandom generators  this paradigm is called the polarizing random walks and it can construct pseudorandom generators  from </a:t>
            </a:r>
            <a:r>
              <a:rPr lang="en-US" dirty="0" err="1"/>
              <a:t>fourier</a:t>
            </a:r>
            <a:r>
              <a:rPr lang="en-US" dirty="0"/>
              <a:t> bounds from bounds on the </a:t>
            </a:r>
            <a:r>
              <a:rPr lang="en-US" dirty="0" err="1"/>
              <a:t>fourier</a:t>
            </a:r>
            <a:r>
              <a:rPr lang="en-US" dirty="0"/>
              <a:t> spectrum of </a:t>
            </a:r>
            <a:r>
              <a:rPr lang="en-US" dirty="0" err="1"/>
              <a:t>functionsso</a:t>
            </a:r>
            <a:r>
              <a:rPr lang="en-US" dirty="0"/>
              <a:t> a specific goal of this paradigm is to obtain better pseudorandom generators  for low degree polynomials the state of the arts about generators for low degree polynomials  has not changed since the works from more than 10 years ago  and is limited to polynomials of degree at most log n so in an effort to obtain generators  for polynomials of degree even larger than log n with this paradigm several </a:t>
            </a:r>
            <a:r>
              <a:rPr lang="en-US" dirty="0" err="1"/>
              <a:t>fourier</a:t>
            </a:r>
            <a:r>
              <a:rPr lang="en-US" dirty="0"/>
              <a:t> conjectures  have been proposed have been made so one conjecture is that the sum of the  </a:t>
            </a:r>
            <a:r>
              <a:rPr lang="en-US" dirty="0" err="1"/>
              <a:t>fourier</a:t>
            </a:r>
            <a:r>
              <a:rPr lang="en-US" dirty="0"/>
              <a:t> coefficients of size 2 of any polynomial of degree d should be at the most order of </a:t>
            </a:r>
            <a:r>
              <a:rPr lang="en-US" dirty="0" err="1"/>
              <a:t>dsquare</a:t>
            </a:r>
            <a:r>
              <a:rPr lang="en-US" dirty="0"/>
              <a:t> and another conjecture is that if you sum the </a:t>
            </a:r>
            <a:r>
              <a:rPr lang="en-US" dirty="0" err="1"/>
              <a:t>fourier</a:t>
            </a:r>
            <a:r>
              <a:rPr lang="en-US" dirty="0"/>
              <a:t> coefficients  of a degree d polynomial of size k then you obtain 2 raised to little o of </a:t>
            </a:r>
            <a:r>
              <a:rPr lang="en-US" dirty="0" err="1"/>
              <a:t>dkit</a:t>
            </a:r>
            <a:r>
              <a:rPr lang="en-US" dirty="0"/>
              <a:t> has been shown in these works that if you can prove these things for low degree polynomials  then you would indeed have new pseudorandom generators  that improve on the zero of the art using the polarizing random works </a:t>
            </a:r>
            <a:r>
              <a:rPr lang="en-US" dirty="0" err="1"/>
              <a:t>paradigmso</a:t>
            </a:r>
            <a:r>
              <a:rPr lang="en-US" dirty="0"/>
              <a:t> in this work we showed that these conjectures and in fact even weaker conjectures would imply  correlation bounds which already beat the </a:t>
            </a:r>
            <a:r>
              <a:rPr lang="en-US" dirty="0" err="1"/>
              <a:t>Razborov</a:t>
            </a:r>
            <a:r>
              <a:rPr lang="en-US" dirty="0"/>
              <a:t> </a:t>
            </a:r>
            <a:r>
              <a:rPr lang="en-US" dirty="0" err="1"/>
              <a:t>Smolensky</a:t>
            </a:r>
            <a:r>
              <a:rPr lang="en-US" dirty="0"/>
              <a:t> </a:t>
            </a:r>
            <a:r>
              <a:rPr lang="en-US" dirty="0" err="1"/>
              <a:t>boundsokay</a:t>
            </a:r>
            <a:r>
              <a:rPr lang="en-US" dirty="0"/>
              <a:t> so proving these conjectures on the </a:t>
            </a:r>
            <a:r>
              <a:rPr lang="en-US" dirty="0" err="1"/>
              <a:t>fourier</a:t>
            </a:r>
            <a:r>
              <a:rPr lang="en-US" dirty="0"/>
              <a:t> spectrum  implies better correlation bounds that we </a:t>
            </a:r>
            <a:r>
              <a:rPr lang="en-US" dirty="0" err="1"/>
              <a:t>haveand</a:t>
            </a:r>
            <a:r>
              <a:rPr lang="en-US" dirty="0"/>
              <a:t> these correlation bounds which are implied by our connections are for function which are  related to majority so for example the function which given input of n bits  takes the sum of the product of every pair of bits and checks if this sum is at least half and if  </a:t>
            </a:r>
            <a:r>
              <a:rPr lang="en-US" dirty="0" err="1"/>
              <a:t>i</a:t>
            </a:r>
            <a:r>
              <a:rPr lang="en-US" dirty="0"/>
              <a:t> think of the bits as being plus 1 or minus 1 </a:t>
            </a:r>
            <a:r>
              <a:rPr lang="en-US" dirty="0" err="1"/>
              <a:t>i</a:t>
            </a:r>
            <a:r>
              <a:rPr lang="en-US" dirty="0"/>
              <a:t> can just write bigger than 0. this is the function  that that you get from the first conjecture here if you look at this other conjecture here where  you sum the coefficients of size k you will get the function in which you take products of size </a:t>
            </a:r>
            <a:r>
              <a:rPr lang="en-US" dirty="0" err="1"/>
              <a:t>kmotivated</a:t>
            </a:r>
            <a:r>
              <a:rPr lang="en-US" dirty="0"/>
              <a:t> by this conjecture sorry motivated by this </a:t>
            </a:r>
            <a:r>
              <a:rPr lang="en-US" dirty="0" err="1"/>
              <a:t>connectionin</a:t>
            </a:r>
            <a:r>
              <a:rPr lang="en-US" dirty="0"/>
              <a:t> this work we also prove several new correlation bounds these correlation bounds  aim to but don't resolve the </a:t>
            </a:r>
            <a:r>
              <a:rPr lang="en-US" dirty="0" err="1"/>
              <a:t>fourier</a:t>
            </a:r>
            <a:r>
              <a:rPr lang="en-US" dirty="0"/>
              <a:t> </a:t>
            </a:r>
            <a:r>
              <a:rPr lang="en-US" dirty="0" err="1"/>
              <a:t>conjectureswe</a:t>
            </a:r>
            <a:r>
              <a:rPr lang="en-US" dirty="0"/>
              <a:t> specifically prove new correlation bounds for the function which was on the previous  slide which is related to majority however it seems more natural to just start with majority  and our starting point is the observation that in fact the correlation with majority is still </a:t>
            </a:r>
            <a:r>
              <a:rPr lang="en-US" dirty="0" err="1"/>
              <a:t>openso</a:t>
            </a:r>
            <a:r>
              <a:rPr lang="en-US" dirty="0"/>
              <a:t> we prove several new results about majority the first thing that we prove  is that </a:t>
            </a:r>
            <a:r>
              <a:rPr lang="en-US" dirty="0" err="1"/>
              <a:t>Smolensky's</a:t>
            </a:r>
            <a:r>
              <a:rPr lang="en-US" dirty="0"/>
              <a:t> bound of epsilon at most order of d over root n for majority is in fact  tight under the uniform distribution okay there are polynomials which achieve this correlation  under the uniform distribution so we cannot improve the bounds under the uniform  but we could do so under some other distribution </a:t>
            </a:r>
            <a:r>
              <a:rPr lang="en-US" dirty="0" err="1"/>
              <a:t>andin</a:t>
            </a:r>
            <a:r>
              <a:rPr lang="en-US" dirty="0"/>
              <a:t> this direction we show we exhibit polynomials which </a:t>
            </a:r>
            <a:r>
              <a:rPr lang="en-US" dirty="0" err="1"/>
              <a:t>achieveomega</a:t>
            </a:r>
            <a:r>
              <a:rPr lang="en-US" dirty="0"/>
              <a:t> d squared over n  correlation meaning they agree with the function half plus omega d square over </a:t>
            </a:r>
            <a:r>
              <a:rPr lang="en-US" dirty="0" err="1"/>
              <a:t>nunder</a:t>
            </a:r>
            <a:r>
              <a:rPr lang="en-US" dirty="0"/>
              <a:t> every distribution so for every distribution there is a polynomial which has this </a:t>
            </a:r>
            <a:r>
              <a:rPr lang="en-US" dirty="0" err="1"/>
              <a:t>correlationokay</a:t>
            </a:r>
            <a:r>
              <a:rPr lang="en-US" dirty="0"/>
              <a:t> this bound here is weaker than </a:t>
            </a:r>
            <a:r>
              <a:rPr lang="en-US" dirty="0" err="1"/>
              <a:t>Smolensky's</a:t>
            </a:r>
            <a:r>
              <a:rPr lang="en-US" dirty="0"/>
              <a:t> is quadratic  in </a:t>
            </a:r>
            <a:r>
              <a:rPr lang="en-US" dirty="0" err="1"/>
              <a:t>Smolensky's</a:t>
            </a:r>
            <a:r>
              <a:rPr lang="en-US" dirty="0"/>
              <a:t> bound but on the positive side holds under every distribution  and we conjecture that this bound is tight okay that there is there exists a distribution with  respect to which you cannot improve this bound and in the paper we have a specific candidate  for what would be a hard distribution proving this conjecture seems to be a nice </a:t>
            </a:r>
            <a:r>
              <a:rPr lang="en-US" dirty="0" err="1"/>
              <a:t>directionto</a:t>
            </a:r>
            <a:r>
              <a:rPr lang="en-US" dirty="0"/>
              <a:t> better understand majority </a:t>
            </a:r>
            <a:r>
              <a:rPr lang="en-US" dirty="0" err="1"/>
              <a:t>andwe</a:t>
            </a:r>
            <a:r>
              <a:rPr lang="en-US" dirty="0"/>
              <a:t> are able to prove it in the specific but not completely trivial case of linear polynomials uh  in which case we also improve </a:t>
            </a:r>
            <a:r>
              <a:rPr lang="en-US" dirty="0" err="1"/>
              <a:t>Smolensky</a:t>
            </a:r>
            <a:r>
              <a:rPr lang="en-US" dirty="0"/>
              <a:t> okay so we show that for linear polynomials of degree one uh  the correlation is not the order of 1 over square root of n  but it's in fact order of 1 over n and even proving this for degree 2 seems interesting  so a suitable extension and strengthening of these results would disprove the </a:t>
            </a:r>
            <a:r>
              <a:rPr lang="en-US" dirty="0" err="1"/>
              <a:t>fourier</a:t>
            </a:r>
            <a:r>
              <a:rPr lang="en-US" dirty="0"/>
              <a:t> </a:t>
            </a:r>
            <a:r>
              <a:rPr lang="en-US" dirty="0" err="1"/>
              <a:t>conjecturesthat</a:t>
            </a:r>
            <a:r>
              <a:rPr lang="en-US" dirty="0"/>
              <a:t> is all and thank you very much</a:t>
            </a:r>
          </a:p>
        </p:txBody>
      </p:sp>
    </p:spTree>
    <p:extLst>
      <p:ext uri="{BB962C8B-B14F-4D97-AF65-F5344CB8AC3E}">
        <p14:creationId xmlns:p14="http://schemas.microsoft.com/office/powerpoint/2010/main" val="3935745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F1DD812A-6C80-40BC-BD47-BC49CF541017}" type="slidenum">
              <a:t>63</a:t>
            </a:fld>
            <a:endParaRPr lang="en-US" dirty="0"/>
          </a:p>
        </p:txBody>
      </p:sp>
      <p:sp>
        <p:nvSpPr>
          <p:cNvPr id="2" name="Rectangle 1"/>
          <p:cNvSpPr/>
          <p:nvPr/>
        </p:nvSpPr>
        <p:spPr>
          <a:xfrm>
            <a:off x="1295280" y="754199"/>
            <a:ext cx="5181480" cy="377208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777239" y="4777560"/>
            <a:ext cx="6217919" cy="4527000"/>
          </a:xfrm>
        </p:spPr>
        <p:txBody>
          <a:bodyPr>
            <a:spAutoFit/>
          </a:bodyPr>
          <a:lstStyle/>
          <a:p>
            <a:endParaRPr lang="en-US" dirty="0"/>
          </a:p>
        </p:txBody>
      </p:sp>
    </p:spTree>
    <p:extLst>
      <p:ext uri="{BB962C8B-B14F-4D97-AF65-F5344CB8AC3E}">
        <p14:creationId xmlns:p14="http://schemas.microsoft.com/office/powerpoint/2010/main" val="285764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F436C-E53C-4756-B8A7-AA2525E4DADD}" type="slidenum">
              <a:rPr lang="en-US" smtClean="0"/>
              <a:t>2</a:t>
            </a:fld>
            <a:endParaRPr lang="en-US" dirty="0"/>
          </a:p>
        </p:txBody>
      </p:sp>
    </p:spTree>
    <p:extLst>
      <p:ext uri="{BB962C8B-B14F-4D97-AF65-F5344CB8AC3E}">
        <p14:creationId xmlns:p14="http://schemas.microsoft.com/office/powerpoint/2010/main" val="288900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F436C-E53C-4756-B8A7-AA2525E4DADD}" type="slidenum">
              <a:rPr lang="en-US" smtClean="0"/>
              <a:t>3</a:t>
            </a:fld>
            <a:endParaRPr lang="en-US" dirty="0"/>
          </a:p>
        </p:txBody>
      </p:sp>
    </p:spTree>
    <p:extLst>
      <p:ext uri="{BB962C8B-B14F-4D97-AF65-F5344CB8AC3E}">
        <p14:creationId xmlns:p14="http://schemas.microsoft.com/office/powerpoint/2010/main" val="166574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F436C-E53C-4756-B8A7-AA2525E4DADD}" type="slidenum">
              <a:rPr lang="en-US" smtClean="0"/>
              <a:t>4</a:t>
            </a:fld>
            <a:endParaRPr lang="en-US" dirty="0"/>
          </a:p>
        </p:txBody>
      </p:sp>
    </p:spTree>
    <p:extLst>
      <p:ext uri="{BB962C8B-B14F-4D97-AF65-F5344CB8AC3E}">
        <p14:creationId xmlns:p14="http://schemas.microsoft.com/office/powerpoint/2010/main" val="24116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5ED034C1-56B4-4C23-8CCA-687817BEC65E}" type="slidenum">
              <a:t>5</a:t>
            </a:fld>
            <a:endParaRPr lang="en-US"/>
          </a:p>
        </p:txBody>
      </p:sp>
      <p:sp>
        <p:nvSpPr>
          <p:cNvPr id="2" name="Rectangle 1"/>
          <p:cNvSpPr/>
          <p:nvPr/>
        </p:nvSpPr>
        <p:spPr>
          <a:xfrm>
            <a:off x="1144440" y="657360"/>
            <a:ext cx="4386240" cy="3289319"/>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890280" y="4165200"/>
            <a:ext cx="4892760" cy="4046759"/>
          </a:xfrm>
          <a:solidFill>
            <a:srgbClr val="FFFFFF"/>
          </a:solidFill>
          <a:ln w="9360">
            <a:solidFill>
              <a:srgbClr val="000000"/>
            </a:solidFill>
            <a:prstDash val="solid"/>
            <a:miter/>
          </a:ln>
        </p:spPr>
        <p:txBody>
          <a:bodyPr lIns="92880" tIns="48960" rIns="92880" bIns="48960">
            <a:spAutoFit/>
          </a:bodyPr>
          <a:lstStyle/>
          <a:p>
            <a:endParaRPr lang="en-US"/>
          </a:p>
        </p:txBody>
      </p:sp>
    </p:spTree>
    <p:extLst>
      <p:ext uri="{BB962C8B-B14F-4D97-AF65-F5344CB8AC3E}">
        <p14:creationId xmlns:p14="http://schemas.microsoft.com/office/powerpoint/2010/main" val="46842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F436C-E53C-4756-B8A7-AA2525E4DADD}" type="slidenum">
              <a:rPr lang="en-US" smtClean="0"/>
              <a:t>20</a:t>
            </a:fld>
            <a:endParaRPr lang="en-US" dirty="0"/>
          </a:p>
        </p:txBody>
      </p:sp>
    </p:spTree>
    <p:extLst>
      <p:ext uri="{BB962C8B-B14F-4D97-AF65-F5344CB8AC3E}">
        <p14:creationId xmlns:p14="http://schemas.microsoft.com/office/powerpoint/2010/main" val="24560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F436C-E53C-4756-B8A7-AA2525E4DADD}" type="slidenum">
              <a:rPr lang="en-US" smtClean="0"/>
              <a:t>21</a:t>
            </a:fld>
            <a:endParaRPr lang="en-US" dirty="0"/>
          </a:p>
        </p:txBody>
      </p:sp>
    </p:spTree>
    <p:extLst>
      <p:ext uri="{BB962C8B-B14F-4D97-AF65-F5344CB8AC3E}">
        <p14:creationId xmlns:p14="http://schemas.microsoft.com/office/powerpoint/2010/main" val="968917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F436C-E53C-4756-B8A7-AA2525E4DADD}" type="slidenum">
              <a:rPr lang="en-US" smtClean="0"/>
              <a:t>22</a:t>
            </a:fld>
            <a:endParaRPr lang="en-US" dirty="0"/>
          </a:p>
        </p:txBody>
      </p:sp>
    </p:spTree>
    <p:extLst>
      <p:ext uri="{BB962C8B-B14F-4D97-AF65-F5344CB8AC3E}">
        <p14:creationId xmlns:p14="http://schemas.microsoft.com/office/powerpoint/2010/main" val="3459970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F436C-E53C-4756-B8A7-AA2525E4DADD}" type="slidenum">
              <a:rPr lang="en-US" smtClean="0"/>
              <a:t>23</a:t>
            </a:fld>
            <a:endParaRPr lang="en-US" dirty="0"/>
          </a:p>
        </p:txBody>
      </p:sp>
    </p:spTree>
    <p:extLst>
      <p:ext uri="{BB962C8B-B14F-4D97-AF65-F5344CB8AC3E}">
        <p14:creationId xmlns:p14="http://schemas.microsoft.com/office/powerpoint/2010/main" val="185054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421235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3638952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27490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4175318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326937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81631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75440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19486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352219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819392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CBCE797-CD79-40CE-9716-CDD0343A7DDB}" type="datetimeFigureOut">
              <a:rPr lang="en-US" smtClean="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E7FC66-0E30-4A85-8B30-7D84808B6844}" type="slidenum">
              <a:rPr lang="en-US" smtClean="0"/>
              <a:t>‹#›</a:t>
            </a:fld>
            <a:endParaRPr lang="en-US" dirty="0"/>
          </a:p>
        </p:txBody>
      </p:sp>
    </p:spTree>
    <p:extLst>
      <p:ext uri="{BB962C8B-B14F-4D97-AF65-F5344CB8AC3E}">
        <p14:creationId xmlns:p14="http://schemas.microsoft.com/office/powerpoint/2010/main" val="198785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CE797-CD79-40CE-9716-CDD0343A7DDB}" type="datetimeFigureOut">
              <a:rPr lang="en-US" smtClean="0"/>
              <a:t>4/21/2025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7FC66-0E30-4A85-8B30-7D84808B6844}" type="slidenum">
              <a:rPr lang="en-US" smtClean="0"/>
              <a:t>‹#›</a:t>
            </a:fld>
            <a:endParaRPr lang="en-US" dirty="0"/>
          </a:p>
        </p:txBody>
      </p:sp>
    </p:spTree>
    <p:extLst>
      <p:ext uri="{BB962C8B-B14F-4D97-AF65-F5344CB8AC3E}">
        <p14:creationId xmlns:p14="http://schemas.microsoft.com/office/powerpoint/2010/main" val="1224005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11480" y="1612588"/>
            <a:ext cx="6109393" cy="639739"/>
          </a:xfrm>
        </p:spPr>
        <p:txBody>
          <a:bodyPr vert="horz" wrap="square" lIns="81647" tIns="42456" rIns="81647" bIns="42456" rtlCol="0" anchor="ctr" anchorCtr="0">
            <a:spAutoFit/>
          </a:bodyPr>
          <a:lstStyle/>
          <a:p>
            <a:r>
              <a:rPr lang="en-US" sz="4000" b="1" dirty="0" smtClean="0"/>
              <a:t>On the Grand Challenge</a:t>
            </a:r>
            <a:endParaRPr lang="en-US" sz="4000" b="1" dirty="0">
              <a:effectLst/>
            </a:endParaRPr>
          </a:p>
        </p:txBody>
      </p:sp>
      <p:sp>
        <p:nvSpPr>
          <p:cNvPr id="3" name="Subtitle 2"/>
          <p:cNvSpPr txBox="1">
            <a:spLocks noGrp="1"/>
          </p:cNvSpPr>
          <p:nvPr>
            <p:ph type="subTitle" idx="4294967295"/>
          </p:nvPr>
        </p:nvSpPr>
        <p:spPr>
          <a:xfrm>
            <a:off x="556607" y="3159731"/>
            <a:ext cx="4018444" cy="5444644"/>
          </a:xfrm>
        </p:spPr>
        <p:txBody>
          <a:bodyPr vert="horz" wrap="none" lIns="81647" tIns="42456" rIns="81647" bIns="42456" rtlCol="0" anchor="t" anchorCtr="0">
            <a:spAutoFit/>
          </a:bodyPr>
          <a:lstStyle/>
          <a:p>
            <a:pPr marL="0" indent="0" algn="ctr">
              <a:spcBef>
                <a:spcPts val="725"/>
              </a:spcBef>
              <a:buNone/>
            </a:pPr>
            <a:r>
              <a:rPr lang="en-US" dirty="0" smtClean="0">
                <a:solidFill>
                  <a:srgbClr val="800080"/>
                </a:solidFill>
                <a:latin typeface="Arial" pitchFamily="34"/>
              </a:rPr>
              <a:t>Emanuele “Manu” Viola</a:t>
            </a:r>
            <a:endParaRPr lang="en-US" dirty="0">
              <a:latin typeface="Arial" pitchFamily="34"/>
            </a:endParaRPr>
          </a:p>
          <a:p>
            <a:pPr algn="ctr">
              <a:spcBef>
                <a:spcPts val="542"/>
              </a:spcBef>
            </a:pPr>
            <a:endParaRPr lang="en-US" dirty="0">
              <a:latin typeface="Arial" pitchFamily="34"/>
            </a:endParaRPr>
          </a:p>
          <a:p>
            <a:pPr marL="0" indent="0" algn="ctr">
              <a:spcBef>
                <a:spcPts val="542"/>
              </a:spcBef>
              <a:buNone/>
            </a:pPr>
            <a:r>
              <a:rPr lang="en-US" dirty="0">
                <a:latin typeface="Arial" pitchFamily="34"/>
              </a:rPr>
              <a:t>Northeastern </a:t>
            </a:r>
            <a:r>
              <a:rPr lang="en-US" dirty="0" smtClean="0">
                <a:latin typeface="Arial" pitchFamily="34"/>
              </a:rPr>
              <a:t>University</a:t>
            </a:r>
          </a:p>
          <a:p>
            <a:pPr marL="0" indent="0" algn="ctr">
              <a:spcBef>
                <a:spcPts val="542"/>
              </a:spcBef>
              <a:buNone/>
            </a:pPr>
            <a:endParaRPr lang="en-US" dirty="0">
              <a:latin typeface="Arial" pitchFamily="34"/>
            </a:endParaRPr>
          </a:p>
          <a:p>
            <a:pPr marL="0" indent="0" algn="ctr">
              <a:spcBef>
                <a:spcPts val="542"/>
              </a:spcBef>
              <a:buNone/>
            </a:pPr>
            <a:r>
              <a:rPr lang="en-US" dirty="0" smtClean="0">
                <a:latin typeface="Arial" pitchFamily="34"/>
              </a:rPr>
              <a:t>2025 04 22</a:t>
            </a:r>
            <a:endParaRPr lang="en-US" dirty="0">
              <a:latin typeface="Arial" pitchFamily="34"/>
            </a:endParaRPr>
          </a:p>
          <a:p>
            <a:pPr algn="ctr">
              <a:spcBef>
                <a:spcPts val="542"/>
              </a:spcBef>
            </a:pPr>
            <a:endParaRPr lang="en-US" dirty="0">
              <a:latin typeface="Arial" pitchFamily="34"/>
            </a:endParaRPr>
          </a:p>
          <a:p>
            <a:pPr marL="0" indent="0" algn="ctr">
              <a:spcBef>
                <a:spcPts val="542"/>
              </a:spcBef>
              <a:buNone/>
            </a:pPr>
            <a:endParaRPr lang="en-US" dirty="0">
              <a:latin typeface="Arial" pitchFamily="34"/>
            </a:endParaRPr>
          </a:p>
          <a:p>
            <a:pPr marL="0" indent="0" algn="ctr">
              <a:spcBef>
                <a:spcPts val="542"/>
              </a:spcBef>
              <a:buNone/>
            </a:pPr>
            <a:endParaRPr lang="en-US" dirty="0" smtClean="0">
              <a:latin typeface="Arial" pitchFamily="34"/>
            </a:endParaRPr>
          </a:p>
          <a:p>
            <a:pPr marL="0" indent="0" algn="ctr">
              <a:spcBef>
                <a:spcPts val="542"/>
              </a:spcBef>
              <a:buNone/>
            </a:pPr>
            <a:endParaRPr lang="en-US" dirty="0" smtClean="0">
              <a:latin typeface="Arial" pitchFamily="34"/>
            </a:endParaRPr>
          </a:p>
          <a:p>
            <a:pPr marL="0" indent="0" algn="ctr">
              <a:spcBef>
                <a:spcPts val="542"/>
              </a:spcBef>
              <a:buNone/>
            </a:pPr>
            <a:endParaRPr lang="en-US" dirty="0">
              <a:latin typeface="Arial" pitchFamily="34"/>
            </a:endParaRPr>
          </a:p>
          <a:p>
            <a:pPr marL="0" indent="0" algn="ctr">
              <a:spcBef>
                <a:spcPts val="542"/>
              </a:spcBef>
              <a:buNone/>
            </a:pPr>
            <a:endParaRPr lang="en-US" dirty="0">
              <a:latin typeface="Arial" pitchFamily="34"/>
            </a:endParaRPr>
          </a:p>
          <a:p>
            <a:pPr marL="0" indent="0" algn="ctr">
              <a:spcBef>
                <a:spcPts val="542"/>
              </a:spcBef>
              <a:buNone/>
            </a:pPr>
            <a:endParaRPr lang="en-US" dirty="0">
              <a:latin typeface="Arial" pitchFamily="3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1" y="66506"/>
            <a:ext cx="6022108" cy="6791494"/>
          </a:xfrm>
          <a:prstGeom prst="rect">
            <a:avLst/>
          </a:prstGeom>
        </p:spPr>
      </p:pic>
    </p:spTree>
    <p:extLst>
      <p:ext uri="{BB962C8B-B14F-4D97-AF65-F5344CB8AC3E}">
        <p14:creationId xmlns:p14="http://schemas.microsoft.com/office/powerpoint/2010/main" val="2122889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141816" y="139699"/>
                <a:ext cx="11923184" cy="2459969"/>
              </a:xfrm>
              <a:prstGeom prst="rect">
                <a:avLst/>
              </a:prstGeom>
            </p:spPr>
            <p:txBody>
              <a:bodyPr vert="horz" wrap="square" lIns="0" tIns="133350" rIns="0" bIns="0" rtlCol="0">
                <a:spAutoFit/>
              </a:bodyPr>
              <a:lstStyle/>
              <a:p>
                <a:pPr marL="10583" algn="ctr">
                  <a:spcBef>
                    <a:spcPts val="1050"/>
                  </a:spcBef>
                </a:pPr>
                <a:r>
                  <a:rPr lang="en-US" sz="3600" dirty="0" smtClean="0">
                    <a:solidFill>
                      <a:schemeClr val="accent2"/>
                    </a:solidFill>
                    <a:latin typeface="Arial"/>
                    <a:cs typeface="Arial"/>
                  </a:rPr>
                  <a:t>Multiplication of </a:t>
                </a:r>
                <a:r>
                  <a:rPr lang="en-US" sz="3600" dirty="0" err="1" smtClean="0">
                    <a:solidFill>
                      <a:schemeClr val="accent2"/>
                    </a:solidFill>
                    <a:latin typeface="Arial"/>
                    <a:cs typeface="Arial"/>
                  </a:rPr>
                  <a:t>nxn</a:t>
                </a:r>
                <a:r>
                  <a:rPr lang="en-US" sz="3600" dirty="0" smtClean="0">
                    <a:solidFill>
                      <a:schemeClr val="accent2"/>
                    </a:solidFill>
                    <a:latin typeface="Arial"/>
                    <a:cs typeface="Arial"/>
                  </a:rPr>
                  <a:t> matrices  </a:t>
                </a:r>
                <a:endParaRPr lang="en-US" sz="3600" spc="-8" dirty="0" smtClean="0">
                  <a:solidFill>
                    <a:schemeClr val="accent2"/>
                  </a:solidFill>
                  <a:latin typeface="Arial"/>
                  <a:cs typeface="Arial"/>
                </a:endParaRPr>
              </a:p>
              <a:p>
                <a:pPr marL="10583">
                  <a:spcBef>
                    <a:spcPts val="1050"/>
                  </a:spcBef>
                </a:pPr>
                <a:endParaRPr lang="en-US" sz="2800" spc="-8" dirty="0" smtClean="0">
                  <a:latin typeface="Arial"/>
                  <a:cs typeface="Arial"/>
                </a:endParaRPr>
              </a:p>
              <a:p>
                <a:pPr marL="10583">
                  <a:spcBef>
                    <a:spcPts val="1050"/>
                  </a:spcBef>
                </a:pPr>
                <a:r>
                  <a:rPr lang="en-US" sz="2800" spc="-8" dirty="0" smtClean="0">
                    <a:latin typeface="Arial"/>
                    <a:cs typeface="Arial"/>
                  </a:rPr>
                  <a:t>1968 </a:t>
                </a:r>
                <a:r>
                  <a:rPr lang="en-US" sz="2800" spc="-8" dirty="0">
                    <a:latin typeface="Arial"/>
                    <a:cs typeface="Arial"/>
                  </a:rPr>
                  <a:t>Strassen working to prove </a:t>
                </a:r>
                <a14:m>
                  <m:oMath xmlns:m="http://schemas.openxmlformats.org/officeDocument/2006/math">
                    <m:r>
                      <m:rPr>
                        <m:sty m:val="p"/>
                      </m:rPr>
                      <a:rPr lang="en-US" sz="2800" spc="-8">
                        <a:latin typeface="Cambria Math" panose="02040503050406030204" pitchFamily="18" charset="0"/>
                        <a:cs typeface="Arial"/>
                      </a:rPr>
                      <m:t>Ω</m:t>
                    </m:r>
                    <m:d>
                      <m:dPr>
                        <m:ctrlPr>
                          <a:rPr lang="en-US" sz="2800" i="1" spc="-8">
                            <a:latin typeface="Cambria Math" panose="02040503050406030204" pitchFamily="18" charset="0"/>
                            <a:cs typeface="Arial"/>
                          </a:rPr>
                        </m:ctrlPr>
                      </m:dPr>
                      <m:e>
                        <m:sSup>
                          <m:sSupPr>
                            <m:ctrlPr>
                              <a:rPr lang="en-US" sz="2800" i="1" spc="-8">
                                <a:latin typeface="Cambria Math" panose="02040503050406030204" pitchFamily="18" charset="0"/>
                                <a:cs typeface="Arial"/>
                              </a:rPr>
                            </m:ctrlPr>
                          </m:sSupPr>
                          <m:e>
                            <m:r>
                              <a:rPr lang="en-US" sz="2800" i="1" spc="-8">
                                <a:latin typeface="Cambria Math" panose="02040503050406030204" pitchFamily="18" charset="0"/>
                                <a:cs typeface="Arial"/>
                              </a:rPr>
                              <m:t>𝑛</m:t>
                            </m:r>
                          </m:e>
                          <m:sup>
                            <m:r>
                              <a:rPr lang="en-US" sz="2800" i="1" spc="-8">
                                <a:latin typeface="Cambria Math" panose="02040503050406030204" pitchFamily="18" charset="0"/>
                                <a:cs typeface="Arial"/>
                              </a:rPr>
                              <m:t>3</m:t>
                            </m:r>
                          </m:sup>
                        </m:sSup>
                      </m:e>
                    </m:d>
                  </m:oMath>
                </a14:m>
                <a:endParaRPr lang="en-US" sz="2800" spc="-8" dirty="0">
                  <a:latin typeface="Arial"/>
                  <a:cs typeface="Arial"/>
                </a:endParaRPr>
              </a:p>
              <a:p>
                <a:pPr marL="10583">
                  <a:spcBef>
                    <a:spcPts val="1050"/>
                  </a:spcBef>
                </a:pPr>
                <a:endParaRPr lang="en-US" sz="2800" spc="-8"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141816" y="139699"/>
                <a:ext cx="11923184" cy="2459969"/>
              </a:xfrm>
              <a:prstGeom prst="rect">
                <a:avLst/>
              </a:prstGeom>
              <a:blipFill>
                <a:blip r:embed="rId2"/>
                <a:stretch>
                  <a:fillRect l="-1687" t="-248"/>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4359" y="495921"/>
            <a:ext cx="2480641" cy="3640705"/>
          </a:xfrm>
          <a:prstGeom prst="rect">
            <a:avLst/>
          </a:prstGeom>
        </p:spPr>
      </p:pic>
    </p:spTree>
    <p:extLst>
      <p:ext uri="{BB962C8B-B14F-4D97-AF65-F5344CB8AC3E}">
        <p14:creationId xmlns:p14="http://schemas.microsoft.com/office/powerpoint/2010/main" val="1584884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141816" y="139699"/>
                <a:ext cx="11923184" cy="7035580"/>
              </a:xfrm>
              <a:prstGeom prst="rect">
                <a:avLst/>
              </a:prstGeom>
            </p:spPr>
            <p:txBody>
              <a:bodyPr vert="horz" wrap="square" lIns="0" tIns="133350" rIns="0" bIns="0" rtlCol="0">
                <a:spAutoFit/>
              </a:bodyPr>
              <a:lstStyle/>
              <a:p>
                <a:pPr marL="10583" algn="ctr">
                  <a:spcBef>
                    <a:spcPts val="1050"/>
                  </a:spcBef>
                </a:pPr>
                <a:r>
                  <a:rPr lang="en-US" sz="3600" dirty="0">
                    <a:solidFill>
                      <a:schemeClr val="accent2"/>
                    </a:solidFill>
                    <a:latin typeface="Arial"/>
                    <a:cs typeface="Arial"/>
                  </a:rPr>
                  <a:t>Multiplication of </a:t>
                </a:r>
                <a:r>
                  <a:rPr lang="en-US" sz="3600" dirty="0" err="1">
                    <a:solidFill>
                      <a:schemeClr val="accent2"/>
                    </a:solidFill>
                    <a:latin typeface="Arial"/>
                    <a:cs typeface="Arial"/>
                  </a:rPr>
                  <a:t>nxn</a:t>
                </a:r>
                <a:r>
                  <a:rPr lang="en-US" sz="3600" dirty="0">
                    <a:solidFill>
                      <a:schemeClr val="accent2"/>
                    </a:solidFill>
                    <a:latin typeface="Arial"/>
                    <a:cs typeface="Arial"/>
                  </a:rPr>
                  <a:t> matrices  </a:t>
                </a:r>
                <a:endParaRPr lang="en-US" sz="3600" spc="-8" dirty="0">
                  <a:solidFill>
                    <a:schemeClr val="accent2"/>
                  </a:solidFill>
                  <a:latin typeface="Arial"/>
                  <a:cs typeface="Arial"/>
                </a:endParaRPr>
              </a:p>
              <a:p>
                <a:pPr marL="10583">
                  <a:spcBef>
                    <a:spcPts val="1050"/>
                  </a:spcBef>
                </a:pPr>
                <a:endParaRPr lang="en-US" sz="2800" spc="-8" dirty="0">
                  <a:latin typeface="Arial"/>
                  <a:cs typeface="Arial"/>
                </a:endParaRPr>
              </a:p>
              <a:p>
                <a:pPr marL="10583">
                  <a:spcBef>
                    <a:spcPts val="1050"/>
                  </a:spcBef>
                </a:pPr>
                <a:r>
                  <a:rPr lang="en-US" sz="2800" spc="-8" dirty="0" smtClean="0">
                    <a:latin typeface="Arial"/>
                    <a:cs typeface="Arial"/>
                  </a:rPr>
                  <a:t>1968 Strassen working to prove </a:t>
                </a:r>
                <a14:m>
                  <m:oMath xmlns:m="http://schemas.openxmlformats.org/officeDocument/2006/math">
                    <m:r>
                      <m:rPr>
                        <m:sty m:val="p"/>
                      </m:rPr>
                      <a:rPr lang="en-US" sz="2800" b="0" i="0" spc="-8" smtClean="0">
                        <a:latin typeface="Cambria Math" panose="02040503050406030204" pitchFamily="18" charset="0"/>
                        <a:cs typeface="Arial"/>
                      </a:rPr>
                      <m:t>Ω</m:t>
                    </m:r>
                    <m:d>
                      <m:dPr>
                        <m:ctrlPr>
                          <a:rPr lang="en-US" sz="2800" b="0" i="1" spc="-8" smtClean="0">
                            <a:latin typeface="Cambria Math" panose="02040503050406030204" pitchFamily="18" charset="0"/>
                            <a:cs typeface="Arial"/>
                          </a:rPr>
                        </m:ctrlPr>
                      </m:dPr>
                      <m:e>
                        <m:sSup>
                          <m:sSupPr>
                            <m:ctrlPr>
                              <a:rPr lang="en-US" sz="2800" b="0" i="1" spc="-8" smtClean="0">
                                <a:latin typeface="Cambria Math" panose="02040503050406030204" pitchFamily="18" charset="0"/>
                                <a:cs typeface="Arial"/>
                              </a:rPr>
                            </m:ctrlPr>
                          </m:sSupPr>
                          <m:e>
                            <m:r>
                              <a:rPr lang="en-US" sz="2800" b="0" i="1" spc="-8" smtClean="0">
                                <a:latin typeface="Cambria Math" panose="02040503050406030204" pitchFamily="18" charset="0"/>
                                <a:cs typeface="Arial"/>
                              </a:rPr>
                              <m:t>𝑛</m:t>
                            </m:r>
                          </m:e>
                          <m:sup>
                            <m:r>
                              <a:rPr lang="en-US" sz="2800" b="0" i="1" spc="-8" smtClean="0">
                                <a:latin typeface="Cambria Math" panose="02040503050406030204" pitchFamily="18" charset="0"/>
                                <a:cs typeface="Arial"/>
                              </a:rPr>
                              <m:t>3</m:t>
                            </m:r>
                          </m:sup>
                        </m:sSup>
                      </m:e>
                    </m:d>
                  </m:oMath>
                </a14:m>
                <a:endParaRPr lang="en-US" sz="2800" spc="-8" dirty="0" smtClean="0">
                  <a:latin typeface="Arial"/>
                  <a:cs typeface="Arial"/>
                </a:endParaRPr>
              </a:p>
              <a:p>
                <a:pPr marL="10583">
                  <a:spcBef>
                    <a:spcPts val="1050"/>
                  </a:spcBef>
                </a:pPr>
                <a:endParaRPr lang="en-US" sz="2800" spc="-8" dirty="0">
                  <a:latin typeface="Arial"/>
                  <a:cs typeface="Arial"/>
                </a:endParaRPr>
              </a:p>
              <a:p>
                <a:pPr marL="10583">
                  <a:spcBef>
                    <a:spcPts val="1050"/>
                  </a:spcBef>
                </a:pPr>
                <a:r>
                  <a:rPr lang="en-US" sz="2800" spc="-8" dirty="0" smtClean="0">
                    <a:latin typeface="Arial"/>
                    <a:cs typeface="Arial"/>
                  </a:rPr>
                  <a:t>1969: </a:t>
                </a:r>
                <a:r>
                  <a:rPr lang="en-US" sz="2800" dirty="0"/>
                  <a:t>Volker </a:t>
                </a:r>
                <a:r>
                  <a:rPr lang="en-US" sz="2800" dirty="0" smtClean="0"/>
                  <a:t>Strassen.</a:t>
                </a:r>
              </a:p>
              <a:p>
                <a:pPr marL="10583">
                  <a:spcBef>
                    <a:spcPts val="1050"/>
                  </a:spcBef>
                </a:pPr>
                <a:r>
                  <a:rPr lang="en-US" sz="2800" dirty="0"/>
                  <a:t> </a:t>
                </a:r>
                <a:r>
                  <a:rPr lang="en-US" sz="2800" dirty="0" smtClean="0"/>
                  <a:t>           Gaussian </a:t>
                </a:r>
                <a:r>
                  <a:rPr lang="en-US" sz="2800" dirty="0"/>
                  <a:t>elimination is not </a:t>
                </a:r>
                <a:r>
                  <a:rPr lang="en-US" sz="2800" dirty="0" smtClean="0"/>
                  <a:t>optimal.</a:t>
                </a:r>
              </a:p>
              <a:p>
                <a:pPr marL="10583">
                  <a:spcBef>
                    <a:spcPts val="1050"/>
                  </a:spcBef>
                </a:pPr>
                <a:r>
                  <a:rPr lang="en-US" sz="2800" dirty="0" smtClean="0"/>
                  <a:t>            </a:t>
                </a:r>
                <a:r>
                  <a:rPr lang="en-US" sz="2800" dirty="0" err="1" smtClean="0"/>
                  <a:t>Numer</a:t>
                </a:r>
                <a:r>
                  <a:rPr lang="en-US" sz="2800" dirty="0"/>
                  <a:t>. Math., 13:354–356, 1969.</a:t>
                </a:r>
                <a:endParaRPr lang="en-US" sz="2800" spc="-8" dirty="0" smtClean="0">
                  <a:latin typeface="Arial"/>
                  <a:cs typeface="Arial"/>
                </a:endParaRPr>
              </a:p>
              <a:p>
                <a:pPr marL="10583">
                  <a:spcBef>
                    <a:spcPts val="1050"/>
                  </a:spcBef>
                </a:pPr>
                <a:r>
                  <a:rPr lang="en-US" sz="2800" spc="-8" dirty="0" smtClean="0">
                    <a:latin typeface="Arial"/>
                    <a:cs typeface="Arial"/>
                  </a:rPr>
                  <a:t>          </a:t>
                </a:r>
                <a14:m>
                  <m:oMath xmlns:m="http://schemas.openxmlformats.org/officeDocument/2006/math">
                    <m:r>
                      <a:rPr lang="en-US" sz="2800" b="0" i="1" spc="-8" smtClean="0">
                        <a:latin typeface="Cambria Math" panose="02040503050406030204" pitchFamily="18" charset="0"/>
                        <a:cs typeface="Arial"/>
                      </a:rPr>
                      <m:t>𝑂</m:t>
                    </m:r>
                    <m:r>
                      <a:rPr lang="en-US" sz="2800" b="0" i="1" spc="-8" smtClean="0">
                        <a:latin typeface="Cambria Math" panose="02040503050406030204" pitchFamily="18" charset="0"/>
                        <a:cs typeface="Arial"/>
                      </a:rPr>
                      <m:t>(</m:t>
                    </m:r>
                    <m:sSup>
                      <m:sSupPr>
                        <m:ctrlPr>
                          <a:rPr lang="en-US" sz="2800" b="0" i="1" spc="-8" smtClean="0">
                            <a:latin typeface="Cambria Math" panose="02040503050406030204" pitchFamily="18" charset="0"/>
                            <a:cs typeface="Arial"/>
                          </a:rPr>
                        </m:ctrlPr>
                      </m:sSupPr>
                      <m:e>
                        <m:r>
                          <a:rPr lang="en-US" sz="2800" b="0" i="1" spc="-8" smtClean="0">
                            <a:latin typeface="Cambria Math" panose="02040503050406030204" pitchFamily="18" charset="0"/>
                            <a:cs typeface="Arial"/>
                          </a:rPr>
                          <m:t>𝑛</m:t>
                        </m:r>
                      </m:e>
                      <m:sup>
                        <m:r>
                          <a:rPr lang="en-US" sz="2800" b="0" i="1" spc="-8" smtClean="0">
                            <a:latin typeface="Cambria Math" panose="02040503050406030204" pitchFamily="18" charset="0"/>
                            <a:cs typeface="Arial"/>
                          </a:rPr>
                          <m:t>2.81</m:t>
                        </m:r>
                      </m:sup>
                    </m:sSup>
                    <m:r>
                      <a:rPr lang="en-US" sz="2800" b="0" i="1" spc="-8" smtClean="0">
                        <a:latin typeface="Cambria Math" panose="02040503050406030204" pitchFamily="18" charset="0"/>
                        <a:cs typeface="Arial"/>
                      </a:rPr>
                      <m:t>)</m:t>
                    </m:r>
                  </m:oMath>
                </a14:m>
                <a:r>
                  <a:rPr lang="en-US" sz="2800" spc="-8" dirty="0" smtClean="0">
                    <a:latin typeface="Arial"/>
                    <a:cs typeface="Arial"/>
                  </a:rPr>
                  <a:t> algorithm</a:t>
                </a:r>
              </a:p>
              <a:p>
                <a:pPr marL="10583">
                  <a:spcBef>
                    <a:spcPts val="1050"/>
                  </a:spcBef>
                </a:pPr>
                <a:endParaRPr lang="en-US" sz="2800" spc="-8" dirty="0">
                  <a:latin typeface="Arial"/>
                  <a:cs typeface="Arial"/>
                </a:endParaRPr>
              </a:p>
              <a:p>
                <a:pPr marL="10583">
                  <a:spcBef>
                    <a:spcPts val="1050"/>
                  </a:spcBef>
                </a:pPr>
                <a:r>
                  <a:rPr lang="en-US" sz="2800" b="0" spc="-8" dirty="0" smtClean="0">
                    <a:cs typeface="Arial"/>
                  </a:rPr>
                  <a:t>                                 </a:t>
                </a:r>
                <a:endParaRPr lang="en-US" sz="2800" spc="-8" dirty="0">
                  <a:latin typeface="Arial"/>
                  <a:cs typeface="Arial"/>
                </a:endParaRPr>
              </a:p>
              <a:p>
                <a:pPr marL="10583">
                  <a:spcBef>
                    <a:spcPts val="1050"/>
                  </a:spcBef>
                </a:pPr>
                <a:endParaRPr lang="en-US" sz="2800" spc="-8" dirty="0" smtClean="0">
                  <a:latin typeface="Arial"/>
                  <a:cs typeface="Arial"/>
                </a:endParaRPr>
              </a:p>
              <a:p>
                <a:pPr marL="10583">
                  <a:spcBef>
                    <a:spcPts val="1050"/>
                  </a:spcBef>
                </a:pPr>
                <a:endParaRPr lang="en-US" sz="2800" spc="-8"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141816" y="139699"/>
                <a:ext cx="11923184" cy="7035580"/>
              </a:xfrm>
              <a:prstGeom prst="rect">
                <a:avLst/>
              </a:prstGeom>
              <a:blipFill>
                <a:blip r:embed="rId2"/>
                <a:stretch>
                  <a:fillRect l="-1687" t="-87"/>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4359" y="495921"/>
            <a:ext cx="2480641" cy="364070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8578" y="1482867"/>
            <a:ext cx="5616422" cy="5307518"/>
          </a:xfrm>
          <a:prstGeom prst="rect">
            <a:avLst/>
          </a:prstGeom>
        </p:spPr>
      </p:pic>
    </p:spTree>
    <p:extLst>
      <p:ext uri="{BB962C8B-B14F-4D97-AF65-F5344CB8AC3E}">
        <p14:creationId xmlns:p14="http://schemas.microsoft.com/office/powerpoint/2010/main" val="327102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141816" y="139699"/>
                <a:ext cx="11923184" cy="6408165"/>
              </a:xfrm>
              <a:prstGeom prst="rect">
                <a:avLst/>
              </a:prstGeom>
            </p:spPr>
            <p:txBody>
              <a:bodyPr vert="horz" wrap="square" lIns="0" tIns="133350" rIns="0" bIns="0" rtlCol="0">
                <a:spAutoFit/>
              </a:bodyPr>
              <a:lstStyle/>
              <a:p>
                <a:pPr marL="10583">
                  <a:spcBef>
                    <a:spcPts val="1050"/>
                  </a:spcBef>
                </a:pPr>
                <a:r>
                  <a:rPr lang="en-US" sz="3600" dirty="0" smtClean="0">
                    <a:solidFill>
                      <a:schemeClr val="accent2"/>
                    </a:solidFill>
                    <a:latin typeface="Arial"/>
                    <a:cs typeface="Arial"/>
                  </a:rPr>
                  <a:t>   Proving lower bounds for linear transformations</a:t>
                </a:r>
                <a:endParaRPr lang="en-US" sz="3600" spc="-8" dirty="0">
                  <a:solidFill>
                    <a:schemeClr val="accent2"/>
                  </a:solidFill>
                  <a:latin typeface="Arial"/>
                  <a:cs typeface="Arial"/>
                </a:endParaRPr>
              </a:p>
              <a:p>
                <a:pPr marL="10583">
                  <a:spcBef>
                    <a:spcPts val="1050"/>
                  </a:spcBef>
                </a:pPr>
                <a:endParaRPr lang="en-US" sz="2800" spc="-8" dirty="0" smtClean="0">
                  <a:latin typeface="Arial"/>
                  <a:cs typeface="Arial"/>
                </a:endParaRPr>
              </a:p>
              <a:p>
                <a:pPr marL="10583">
                  <a:spcBef>
                    <a:spcPts val="1050"/>
                  </a:spcBef>
                </a:pPr>
                <a:r>
                  <a:rPr lang="en-US" sz="2800" spc="-8" dirty="0" smtClean="0">
                    <a:latin typeface="Arial"/>
                    <a:cs typeface="Arial"/>
                  </a:rPr>
                  <a:t>Problem: Give explicit  </a:t>
                </a:r>
                <a14:m>
                  <m:oMath xmlns:m="http://schemas.openxmlformats.org/officeDocument/2006/math">
                    <m:r>
                      <a:rPr lang="en-US" sz="2800" b="0" i="1" spc="-8" smtClean="0">
                        <a:latin typeface="Cambria Math" panose="02040503050406030204" pitchFamily="18" charset="0"/>
                        <a:cs typeface="Arial"/>
                      </a:rPr>
                      <m:t>𝑛</m:t>
                    </m:r>
                    <m:r>
                      <a:rPr lang="en-US" sz="2800" b="0" i="1" spc="-8" smtClean="0">
                        <a:latin typeface="Cambria Math" panose="02040503050406030204" pitchFamily="18" charset="0"/>
                        <a:cs typeface="Arial"/>
                      </a:rPr>
                      <m:t>×</m:t>
                    </m:r>
                    <m:r>
                      <a:rPr lang="en-US" sz="2800" b="0" i="1" spc="-8" smtClean="0">
                        <a:latin typeface="Cambria Math" panose="02040503050406030204" pitchFamily="18" charset="0"/>
                        <a:cs typeface="Arial"/>
                      </a:rPr>
                      <m:t>𝑛</m:t>
                    </m:r>
                  </m:oMath>
                </a14:m>
                <a:r>
                  <a:rPr lang="en-US" sz="2800" spc="-8" dirty="0" smtClean="0">
                    <a:latin typeface="Arial"/>
                    <a:cs typeface="Arial"/>
                  </a:rPr>
                  <a:t> matrix such that</a:t>
                </a:r>
              </a:p>
              <a:p>
                <a:pPr marL="10583">
                  <a:spcBef>
                    <a:spcPts val="1050"/>
                  </a:spcBef>
                </a:pPr>
                <a:r>
                  <a:rPr lang="en-US" sz="2800" spc="-8" dirty="0">
                    <a:latin typeface="Arial"/>
                    <a:cs typeface="Arial"/>
                  </a:rPr>
                  <a:t> </a:t>
                </a:r>
                <a:r>
                  <a:rPr lang="en-US" sz="2800" spc="-8" dirty="0" smtClean="0">
                    <a:latin typeface="Arial"/>
                    <a:cs typeface="Arial"/>
                  </a:rPr>
                  <a:t>       linear transformation requires </a:t>
                </a:r>
                <a14:m>
                  <m:oMath xmlns:m="http://schemas.openxmlformats.org/officeDocument/2006/math">
                    <m:r>
                      <a:rPr lang="en-US" sz="2800" b="0" i="1" spc="-8" smtClean="0">
                        <a:latin typeface="Cambria Math" panose="02040503050406030204" pitchFamily="18" charset="0"/>
                        <a:cs typeface="Arial"/>
                      </a:rPr>
                      <m:t>𝜔</m:t>
                    </m:r>
                    <m:d>
                      <m:dPr>
                        <m:ctrlPr>
                          <a:rPr lang="en-US" sz="2800" b="0" i="1" spc="-8" smtClean="0">
                            <a:latin typeface="Cambria Math" panose="02040503050406030204" pitchFamily="18" charset="0"/>
                            <a:cs typeface="Arial"/>
                          </a:rPr>
                        </m:ctrlPr>
                      </m:dPr>
                      <m:e>
                        <m:r>
                          <a:rPr lang="en-US" sz="2800" b="0" i="1" spc="-8" smtClean="0">
                            <a:latin typeface="Cambria Math" panose="02040503050406030204" pitchFamily="18" charset="0"/>
                            <a:cs typeface="Arial"/>
                          </a:rPr>
                          <m:t>𝑛</m:t>
                        </m:r>
                      </m:e>
                    </m:d>
                  </m:oMath>
                </a14:m>
                <a:r>
                  <a:rPr lang="en-US" sz="2800" spc="-8" dirty="0" smtClean="0">
                    <a:latin typeface="Arial"/>
                    <a:cs typeface="Arial"/>
                  </a:rPr>
                  <a:t> size circuits</a:t>
                </a:r>
                <a:endParaRPr lang="en-US" sz="2800" spc="-8" dirty="0">
                  <a:latin typeface="Arial"/>
                  <a:cs typeface="Arial"/>
                </a:endParaRPr>
              </a:p>
              <a:p>
                <a:pPr marL="10583">
                  <a:spcBef>
                    <a:spcPts val="1050"/>
                  </a:spcBef>
                </a:pPr>
                <a:endParaRPr lang="en-US" sz="2800" spc="-8" dirty="0">
                  <a:latin typeface="Arial"/>
                  <a:cs typeface="Arial"/>
                </a:endParaRPr>
              </a:p>
              <a:p>
                <a:pPr marL="10583">
                  <a:spcBef>
                    <a:spcPts val="1050"/>
                  </a:spcBef>
                </a:pPr>
                <a:r>
                  <a:rPr lang="en-US" sz="2800" spc="-8" dirty="0" smtClean="0">
                    <a:latin typeface="Arial"/>
                    <a:cs typeface="Arial"/>
                  </a:rPr>
                  <a:t>1970 Valiant:</a:t>
                </a:r>
              </a:p>
              <a:p>
                <a:pPr marL="10583">
                  <a:spcBef>
                    <a:spcPts val="1050"/>
                  </a:spcBef>
                </a:pPr>
                <a:r>
                  <a:rPr lang="en-US" sz="2800" spc="-8" dirty="0" smtClean="0">
                    <a:latin typeface="Arial"/>
                    <a:cs typeface="Arial"/>
                  </a:rPr>
                  <a:t>Fourier transform matrix is a </a:t>
                </a:r>
                <a:r>
                  <a:rPr lang="en-US" sz="2800" b="1" spc="-8" dirty="0" smtClean="0">
                    <a:latin typeface="Arial"/>
                    <a:cs typeface="Arial"/>
                  </a:rPr>
                  <a:t>super-concentrator</a:t>
                </a:r>
              </a:p>
              <a:p>
                <a:pPr marL="10583">
                  <a:spcBef>
                    <a:spcPts val="1050"/>
                  </a:spcBef>
                </a:pPr>
                <a:endParaRPr lang="en-US" sz="2800" spc="-8" dirty="0">
                  <a:latin typeface="Arial"/>
                  <a:cs typeface="Arial"/>
                </a:endParaRPr>
              </a:p>
              <a:p>
                <a:pPr marL="10583">
                  <a:spcBef>
                    <a:spcPts val="1050"/>
                  </a:spcBef>
                </a:pPr>
                <a:r>
                  <a:rPr lang="en-US" sz="2800" spc="-8" dirty="0" smtClean="0">
                    <a:latin typeface="Arial"/>
                    <a:cs typeface="Arial"/>
                  </a:rPr>
                  <a:t>Conjecture: Super-concentrators require </a:t>
                </a:r>
                <a14:m>
                  <m:oMath xmlns:m="http://schemas.openxmlformats.org/officeDocument/2006/math">
                    <m:r>
                      <a:rPr lang="en-US" sz="2800" b="0" i="1" spc="-8" smtClean="0">
                        <a:latin typeface="Cambria Math" panose="02040503050406030204" pitchFamily="18" charset="0"/>
                        <a:cs typeface="Arial"/>
                      </a:rPr>
                      <m:t>𝜔</m:t>
                    </m:r>
                    <m:d>
                      <m:dPr>
                        <m:ctrlPr>
                          <a:rPr lang="en-US" sz="2800" i="1" spc="-8" smtClean="0">
                            <a:latin typeface="Cambria Math" panose="02040503050406030204" pitchFamily="18" charset="0"/>
                            <a:cs typeface="Arial"/>
                          </a:rPr>
                        </m:ctrlPr>
                      </m:dPr>
                      <m:e>
                        <m:r>
                          <a:rPr lang="en-US" sz="2800" b="0" i="1" spc="-8" smtClean="0">
                            <a:latin typeface="Cambria Math" panose="02040503050406030204" pitchFamily="18" charset="0"/>
                            <a:cs typeface="Arial"/>
                          </a:rPr>
                          <m:t>𝑛</m:t>
                        </m:r>
                      </m:e>
                    </m:d>
                  </m:oMath>
                </a14:m>
                <a:r>
                  <a:rPr lang="en-US" sz="2800" spc="-8" dirty="0" smtClean="0">
                    <a:latin typeface="Arial"/>
                    <a:cs typeface="Arial"/>
                  </a:rPr>
                  <a:t> wires</a:t>
                </a:r>
              </a:p>
              <a:p>
                <a:pPr marL="10583">
                  <a:spcBef>
                    <a:spcPts val="1050"/>
                  </a:spcBef>
                </a:pPr>
                <a:endParaRPr lang="en-US" sz="2800" spc="-8" dirty="0" smtClean="0">
                  <a:latin typeface="Arial"/>
                  <a:cs typeface="Arial"/>
                </a:endParaRPr>
              </a:p>
              <a:p>
                <a:pPr marL="10583">
                  <a:spcBef>
                    <a:spcPts val="1050"/>
                  </a:spcBef>
                </a:pPr>
                <a:endParaRPr lang="en-US" sz="2800" spc="-8"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141816" y="139699"/>
                <a:ext cx="11923184" cy="6408165"/>
              </a:xfrm>
              <a:prstGeom prst="rect">
                <a:avLst/>
              </a:prstGeom>
              <a:blipFill>
                <a:blip r:embed="rId2"/>
                <a:stretch>
                  <a:fillRect l="-1687" t="-95"/>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5409" y="2160105"/>
            <a:ext cx="3096591" cy="2322443"/>
          </a:xfrm>
          <a:prstGeom prst="rect">
            <a:avLst/>
          </a:prstGeom>
        </p:spPr>
      </p:pic>
    </p:spTree>
    <p:extLst>
      <p:ext uri="{BB962C8B-B14F-4D97-AF65-F5344CB8AC3E}">
        <p14:creationId xmlns:p14="http://schemas.microsoft.com/office/powerpoint/2010/main" val="4252238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141816" y="139699"/>
                <a:ext cx="11923184" cy="6980116"/>
              </a:xfrm>
              <a:prstGeom prst="rect">
                <a:avLst/>
              </a:prstGeom>
            </p:spPr>
            <p:txBody>
              <a:bodyPr vert="horz" wrap="square" lIns="0" tIns="133350" rIns="0" bIns="0" rtlCol="0">
                <a:spAutoFit/>
              </a:bodyPr>
              <a:lstStyle/>
              <a:p>
                <a:pPr marL="10583">
                  <a:spcBef>
                    <a:spcPts val="1050"/>
                  </a:spcBef>
                </a:pPr>
                <a:r>
                  <a:rPr lang="en-US" sz="3600" dirty="0" smtClean="0">
                    <a:solidFill>
                      <a:schemeClr val="accent2"/>
                    </a:solidFill>
                    <a:latin typeface="Arial"/>
                    <a:cs typeface="Arial"/>
                  </a:rPr>
                  <a:t>   Proving lower bounds for linear transformations</a:t>
                </a:r>
                <a:endParaRPr lang="en-US" sz="3600" spc="-8" dirty="0">
                  <a:solidFill>
                    <a:schemeClr val="accent2"/>
                  </a:solidFill>
                  <a:latin typeface="Arial"/>
                  <a:cs typeface="Arial"/>
                </a:endParaRPr>
              </a:p>
              <a:p>
                <a:pPr marL="10583">
                  <a:spcBef>
                    <a:spcPts val="1050"/>
                  </a:spcBef>
                </a:pPr>
                <a:endParaRPr lang="en-US" sz="2800" spc="-8" dirty="0" smtClean="0">
                  <a:latin typeface="Arial"/>
                  <a:cs typeface="Arial"/>
                </a:endParaRPr>
              </a:p>
              <a:p>
                <a:pPr marL="10583">
                  <a:spcBef>
                    <a:spcPts val="1050"/>
                  </a:spcBef>
                </a:pPr>
                <a:r>
                  <a:rPr lang="en-US" sz="2800" spc="-8" dirty="0" smtClean="0">
                    <a:latin typeface="Arial"/>
                    <a:cs typeface="Arial"/>
                  </a:rPr>
                  <a:t>Problem: Give explicit  </a:t>
                </a:r>
                <a14:m>
                  <m:oMath xmlns:m="http://schemas.openxmlformats.org/officeDocument/2006/math">
                    <m:r>
                      <a:rPr lang="en-US" sz="2800" b="0" i="1" spc="-8" smtClean="0">
                        <a:latin typeface="Cambria Math" panose="02040503050406030204" pitchFamily="18" charset="0"/>
                        <a:cs typeface="Arial"/>
                      </a:rPr>
                      <m:t>𝑛</m:t>
                    </m:r>
                    <m:r>
                      <a:rPr lang="en-US" sz="2800" b="0" i="1" spc="-8" smtClean="0">
                        <a:latin typeface="Cambria Math" panose="02040503050406030204" pitchFamily="18" charset="0"/>
                        <a:cs typeface="Arial"/>
                      </a:rPr>
                      <m:t>×</m:t>
                    </m:r>
                    <m:r>
                      <a:rPr lang="en-US" sz="2800" b="0" i="1" spc="-8" smtClean="0">
                        <a:latin typeface="Cambria Math" panose="02040503050406030204" pitchFamily="18" charset="0"/>
                        <a:cs typeface="Arial"/>
                      </a:rPr>
                      <m:t>𝑛</m:t>
                    </m:r>
                  </m:oMath>
                </a14:m>
                <a:r>
                  <a:rPr lang="en-US" sz="2800" spc="-8" dirty="0" smtClean="0">
                    <a:latin typeface="Arial"/>
                    <a:cs typeface="Arial"/>
                  </a:rPr>
                  <a:t> matrix such that</a:t>
                </a:r>
              </a:p>
              <a:p>
                <a:pPr marL="10583">
                  <a:spcBef>
                    <a:spcPts val="1050"/>
                  </a:spcBef>
                </a:pPr>
                <a:r>
                  <a:rPr lang="en-US" sz="2800" spc="-8" dirty="0">
                    <a:latin typeface="Arial"/>
                    <a:cs typeface="Arial"/>
                  </a:rPr>
                  <a:t> </a:t>
                </a:r>
                <a:r>
                  <a:rPr lang="en-US" sz="2800" spc="-8" dirty="0" smtClean="0">
                    <a:latin typeface="Arial"/>
                    <a:cs typeface="Arial"/>
                  </a:rPr>
                  <a:t>       linear transformation requires </a:t>
                </a:r>
                <a14:m>
                  <m:oMath xmlns:m="http://schemas.openxmlformats.org/officeDocument/2006/math">
                    <m:r>
                      <a:rPr lang="en-US" sz="2800" b="0" i="1" spc="-8" smtClean="0">
                        <a:latin typeface="Cambria Math" panose="02040503050406030204" pitchFamily="18" charset="0"/>
                        <a:cs typeface="Arial"/>
                      </a:rPr>
                      <m:t>𝜔</m:t>
                    </m:r>
                    <m:d>
                      <m:dPr>
                        <m:ctrlPr>
                          <a:rPr lang="en-US" sz="2800" b="0" i="1" spc="-8" smtClean="0">
                            <a:latin typeface="Cambria Math" panose="02040503050406030204" pitchFamily="18" charset="0"/>
                            <a:cs typeface="Arial"/>
                          </a:rPr>
                        </m:ctrlPr>
                      </m:dPr>
                      <m:e>
                        <m:r>
                          <a:rPr lang="en-US" sz="2800" b="0" i="1" spc="-8" smtClean="0">
                            <a:latin typeface="Cambria Math" panose="02040503050406030204" pitchFamily="18" charset="0"/>
                            <a:cs typeface="Arial"/>
                          </a:rPr>
                          <m:t>𝑛</m:t>
                        </m:r>
                      </m:e>
                    </m:d>
                  </m:oMath>
                </a14:m>
                <a:r>
                  <a:rPr lang="en-US" sz="2800" spc="-8" dirty="0" smtClean="0">
                    <a:latin typeface="Arial"/>
                    <a:cs typeface="Arial"/>
                  </a:rPr>
                  <a:t> size circuits</a:t>
                </a:r>
                <a:endParaRPr lang="en-US" sz="2800" spc="-8" dirty="0">
                  <a:latin typeface="Arial"/>
                  <a:cs typeface="Arial"/>
                </a:endParaRPr>
              </a:p>
              <a:p>
                <a:pPr marL="10583">
                  <a:spcBef>
                    <a:spcPts val="1050"/>
                  </a:spcBef>
                </a:pPr>
                <a:endParaRPr lang="en-US" sz="2800" spc="-8" dirty="0">
                  <a:latin typeface="Arial"/>
                  <a:cs typeface="Arial"/>
                </a:endParaRPr>
              </a:p>
              <a:p>
                <a:pPr marL="10583">
                  <a:spcBef>
                    <a:spcPts val="1050"/>
                  </a:spcBef>
                </a:pPr>
                <a:r>
                  <a:rPr lang="en-US" sz="2800" spc="-8" dirty="0" smtClean="0">
                    <a:latin typeface="Arial"/>
                    <a:cs typeface="Arial"/>
                  </a:rPr>
                  <a:t>1970 Valiant:</a:t>
                </a:r>
              </a:p>
              <a:p>
                <a:pPr marL="10583">
                  <a:spcBef>
                    <a:spcPts val="1050"/>
                  </a:spcBef>
                </a:pPr>
                <a:r>
                  <a:rPr lang="en-US" sz="2800" spc="-8" dirty="0" smtClean="0">
                    <a:latin typeface="Arial"/>
                    <a:cs typeface="Arial"/>
                  </a:rPr>
                  <a:t>Fourier transform matrix is a </a:t>
                </a:r>
                <a:r>
                  <a:rPr lang="en-US" sz="2800" b="1" spc="-8" dirty="0" smtClean="0">
                    <a:latin typeface="Arial"/>
                    <a:cs typeface="Arial"/>
                  </a:rPr>
                  <a:t>super-concentrator</a:t>
                </a:r>
              </a:p>
              <a:p>
                <a:pPr marL="10583">
                  <a:spcBef>
                    <a:spcPts val="1050"/>
                  </a:spcBef>
                </a:pPr>
                <a:endParaRPr lang="en-US" sz="2800" spc="-8" dirty="0">
                  <a:latin typeface="Arial"/>
                  <a:cs typeface="Arial"/>
                </a:endParaRPr>
              </a:p>
              <a:p>
                <a:pPr marL="10583">
                  <a:spcBef>
                    <a:spcPts val="1050"/>
                  </a:spcBef>
                </a:pPr>
                <a:r>
                  <a:rPr lang="en-US" sz="2800" spc="-8" dirty="0" smtClean="0">
                    <a:latin typeface="Arial"/>
                    <a:cs typeface="Arial"/>
                  </a:rPr>
                  <a:t>Conjecture: Super-concentrators require </a:t>
                </a:r>
                <a14:m>
                  <m:oMath xmlns:m="http://schemas.openxmlformats.org/officeDocument/2006/math">
                    <m:r>
                      <a:rPr lang="en-US" sz="2800" b="0" i="1" spc="-8" smtClean="0">
                        <a:latin typeface="Cambria Math" panose="02040503050406030204" pitchFamily="18" charset="0"/>
                        <a:cs typeface="Arial"/>
                      </a:rPr>
                      <m:t>𝜔</m:t>
                    </m:r>
                    <m:d>
                      <m:dPr>
                        <m:ctrlPr>
                          <a:rPr lang="en-US" sz="2800" i="1" spc="-8" smtClean="0">
                            <a:latin typeface="Cambria Math" panose="02040503050406030204" pitchFamily="18" charset="0"/>
                            <a:cs typeface="Arial"/>
                          </a:rPr>
                        </m:ctrlPr>
                      </m:dPr>
                      <m:e>
                        <m:r>
                          <a:rPr lang="en-US" sz="2800" b="0" i="1" spc="-8" smtClean="0">
                            <a:latin typeface="Cambria Math" panose="02040503050406030204" pitchFamily="18" charset="0"/>
                            <a:cs typeface="Arial"/>
                          </a:rPr>
                          <m:t>𝑛</m:t>
                        </m:r>
                      </m:e>
                    </m:d>
                  </m:oMath>
                </a14:m>
                <a:r>
                  <a:rPr lang="en-US" sz="2800" spc="-8" dirty="0" smtClean="0">
                    <a:latin typeface="Arial"/>
                    <a:cs typeface="Arial"/>
                  </a:rPr>
                  <a:t> wires</a:t>
                </a:r>
              </a:p>
              <a:p>
                <a:pPr marL="10583">
                  <a:spcBef>
                    <a:spcPts val="1050"/>
                  </a:spcBef>
                </a:pPr>
                <a:endParaRPr lang="en-US" sz="2800" spc="-8" dirty="0" smtClean="0">
                  <a:latin typeface="Arial"/>
                  <a:cs typeface="Arial"/>
                </a:endParaRPr>
              </a:p>
              <a:p>
                <a:pPr marL="10583">
                  <a:spcBef>
                    <a:spcPts val="1050"/>
                  </a:spcBef>
                </a:pPr>
                <a:r>
                  <a:rPr lang="en-US" sz="2800" spc="-8" dirty="0" smtClean="0">
                    <a:latin typeface="Arial"/>
                    <a:cs typeface="Arial"/>
                  </a:rPr>
                  <a:t>Later, Valiant: Super-concentrators with </a:t>
                </a:r>
                <a14:m>
                  <m:oMath xmlns:m="http://schemas.openxmlformats.org/officeDocument/2006/math">
                    <m:r>
                      <a:rPr lang="en-US" sz="2800" b="0" i="1" spc="-8" smtClean="0">
                        <a:latin typeface="Cambria Math" panose="02040503050406030204" pitchFamily="18" charset="0"/>
                        <a:cs typeface="Arial"/>
                      </a:rPr>
                      <m:t>𝑂</m:t>
                    </m:r>
                    <m:d>
                      <m:dPr>
                        <m:ctrlPr>
                          <a:rPr lang="en-US" sz="2800" b="0" i="1" spc="-8" smtClean="0">
                            <a:latin typeface="Cambria Math" panose="02040503050406030204" pitchFamily="18" charset="0"/>
                            <a:cs typeface="Arial"/>
                          </a:rPr>
                        </m:ctrlPr>
                      </m:dPr>
                      <m:e>
                        <m:r>
                          <a:rPr lang="en-US" sz="2800" b="0" i="1" spc="-8" smtClean="0">
                            <a:latin typeface="Cambria Math" panose="02040503050406030204" pitchFamily="18" charset="0"/>
                            <a:cs typeface="Arial"/>
                          </a:rPr>
                          <m:t>𝑛</m:t>
                        </m:r>
                      </m:e>
                    </m:d>
                  </m:oMath>
                </a14:m>
                <a:r>
                  <a:rPr lang="en-US" sz="2800" spc="-8" dirty="0" smtClean="0">
                    <a:latin typeface="Arial"/>
                    <a:cs typeface="Arial"/>
                  </a:rPr>
                  <a:t> wires exist</a:t>
                </a:r>
                <a:endParaRPr lang="en-US" sz="2800" spc="-8" dirty="0">
                  <a:latin typeface="Arial"/>
                  <a:cs typeface="Arial"/>
                </a:endParaRPr>
              </a:p>
              <a:p>
                <a:pPr marL="10583">
                  <a:spcBef>
                    <a:spcPts val="1050"/>
                  </a:spcBef>
                </a:pPr>
                <a:endParaRPr lang="en-US" sz="2800" spc="-8"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141816" y="139699"/>
                <a:ext cx="11923184" cy="6980116"/>
              </a:xfrm>
              <a:prstGeom prst="rect">
                <a:avLst/>
              </a:prstGeom>
              <a:blipFill>
                <a:blip r:embed="rId2"/>
                <a:stretch>
                  <a:fillRect l="-1687" t="-87"/>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5409" y="2160105"/>
            <a:ext cx="3096591" cy="2322443"/>
          </a:xfrm>
          <a:prstGeom prst="rect">
            <a:avLst/>
          </a:prstGeom>
        </p:spPr>
      </p:pic>
    </p:spTree>
    <p:extLst>
      <p:ext uri="{BB962C8B-B14F-4D97-AF65-F5344CB8AC3E}">
        <p14:creationId xmlns:p14="http://schemas.microsoft.com/office/powerpoint/2010/main" val="48503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1816" y="139699"/>
            <a:ext cx="11923184" cy="5836213"/>
          </a:xfrm>
          <a:prstGeom prst="rect">
            <a:avLst/>
          </a:prstGeom>
        </p:spPr>
        <p:txBody>
          <a:bodyPr vert="horz" wrap="square" lIns="0" tIns="133350" rIns="0" bIns="0" rtlCol="0">
            <a:spAutoFit/>
          </a:bodyPr>
          <a:lstStyle/>
          <a:p>
            <a:pPr marL="10583">
              <a:spcBef>
                <a:spcPts val="1050"/>
              </a:spcBef>
            </a:pPr>
            <a:r>
              <a:rPr lang="en-US" sz="3600" dirty="0" smtClean="0">
                <a:solidFill>
                  <a:schemeClr val="accent2"/>
                </a:solidFill>
                <a:latin typeface="Arial"/>
                <a:cs typeface="Arial"/>
              </a:rPr>
              <a:t>Space-bounded</a:t>
            </a:r>
            <a:endParaRPr lang="en-US" sz="3600" spc="-8" dirty="0">
              <a:solidFill>
                <a:schemeClr val="accent2"/>
              </a:solidFill>
              <a:latin typeface="Arial"/>
              <a:cs typeface="Arial"/>
            </a:endParaRPr>
          </a:p>
          <a:p>
            <a:pPr marL="10583">
              <a:spcBef>
                <a:spcPts val="1050"/>
              </a:spcBef>
            </a:pPr>
            <a:endParaRPr lang="en-US" sz="2800" spc="-8" dirty="0" smtClean="0">
              <a:latin typeface="Arial"/>
              <a:cs typeface="Arial"/>
            </a:endParaRPr>
          </a:p>
          <a:p>
            <a:pPr marL="10583">
              <a:spcBef>
                <a:spcPts val="1050"/>
              </a:spcBef>
            </a:pPr>
            <a:r>
              <a:rPr lang="en-US" sz="2800" spc="-8" dirty="0">
                <a:latin typeface="Arial"/>
                <a:cs typeface="Arial"/>
              </a:rPr>
              <a:t>Finite-state automata </a:t>
            </a:r>
            <a:r>
              <a:rPr lang="en-US" sz="2800" spc="-8" dirty="0" smtClean="0">
                <a:latin typeface="Arial"/>
                <a:cs typeface="Arial"/>
              </a:rPr>
              <a:t>read input </a:t>
            </a:r>
            <a:r>
              <a:rPr lang="en-US" sz="2800" spc="-8" dirty="0">
                <a:latin typeface="Arial"/>
                <a:cs typeface="Arial"/>
              </a:rPr>
              <a:t>left to right</a:t>
            </a:r>
          </a:p>
          <a:p>
            <a:pPr marL="10583">
              <a:spcBef>
                <a:spcPts val="1050"/>
              </a:spcBef>
            </a:pPr>
            <a:endParaRPr lang="en-US" sz="2800" spc="-8" dirty="0" smtClean="0">
              <a:latin typeface="Arial"/>
              <a:cs typeface="Arial"/>
            </a:endParaRPr>
          </a:p>
          <a:p>
            <a:pPr marL="10583">
              <a:spcBef>
                <a:spcPts val="1050"/>
              </a:spcBef>
            </a:pPr>
            <a:r>
              <a:rPr lang="en-US" sz="2800" b="1" spc="-8" dirty="0" smtClean="0">
                <a:latin typeface="Arial"/>
                <a:cs typeface="Arial"/>
              </a:rPr>
              <a:t>Theorem</a:t>
            </a:r>
            <a:r>
              <a:rPr lang="en-US" sz="2800" spc="-8" dirty="0" smtClean="0">
                <a:latin typeface="Arial"/>
                <a:cs typeface="Arial"/>
              </a:rPr>
              <a:t>: Can’t recognize palindromes</a:t>
            </a:r>
          </a:p>
          <a:p>
            <a:pPr marL="10583">
              <a:spcBef>
                <a:spcPts val="1050"/>
              </a:spcBef>
            </a:pPr>
            <a:endParaRPr lang="en-US" sz="2800" spc="-8" dirty="0">
              <a:latin typeface="Arial"/>
              <a:cs typeface="Arial"/>
            </a:endParaRPr>
          </a:p>
          <a:p>
            <a:pPr marL="10583">
              <a:spcBef>
                <a:spcPts val="1050"/>
              </a:spcBef>
            </a:pPr>
            <a:r>
              <a:rPr lang="en-US" sz="2800" spc="-8" dirty="0" smtClean="0">
                <a:latin typeface="Arial"/>
                <a:cs typeface="Arial"/>
              </a:rPr>
              <a:t>Let’s allow them to read bits multiple times</a:t>
            </a:r>
          </a:p>
          <a:p>
            <a:pPr marL="10583">
              <a:spcBef>
                <a:spcPts val="1050"/>
              </a:spcBef>
            </a:pPr>
            <a:endParaRPr lang="en-US" sz="2800" spc="-8" dirty="0">
              <a:latin typeface="Arial"/>
              <a:cs typeface="Arial"/>
            </a:endParaRPr>
          </a:p>
          <a:p>
            <a:pPr marL="10583">
              <a:spcBef>
                <a:spcPts val="1050"/>
              </a:spcBef>
            </a:pPr>
            <a:r>
              <a:rPr lang="en-US" sz="2800" b="1" spc="-8" dirty="0" smtClean="0">
                <a:latin typeface="Arial"/>
                <a:cs typeface="Arial"/>
              </a:rPr>
              <a:t>Conjecture </a:t>
            </a:r>
            <a:r>
              <a:rPr lang="en-US" sz="2800" spc="-8" dirty="0" smtClean="0">
                <a:latin typeface="Arial"/>
                <a:cs typeface="Arial"/>
              </a:rPr>
              <a:t>1983 </a:t>
            </a:r>
            <a:r>
              <a:rPr lang="en-US" sz="2400" spc="-8" dirty="0" smtClean="0">
                <a:latin typeface="Arial"/>
                <a:cs typeface="Arial"/>
              </a:rPr>
              <a:t>[</a:t>
            </a:r>
            <a:r>
              <a:rPr lang="en-US" sz="2400" dirty="0" smtClean="0"/>
              <a:t>Borodin</a:t>
            </a:r>
            <a:r>
              <a:rPr lang="en-US" sz="2400" dirty="0"/>
              <a:t>, </a:t>
            </a:r>
            <a:r>
              <a:rPr lang="en-US" sz="2400" dirty="0" err="1" smtClean="0"/>
              <a:t>Dolev</a:t>
            </a:r>
            <a:r>
              <a:rPr lang="en-US" sz="2400" dirty="0" smtClean="0"/>
              <a:t>, </a:t>
            </a:r>
            <a:r>
              <a:rPr lang="en-US" sz="2400" dirty="0" err="1" smtClean="0"/>
              <a:t>Fich</a:t>
            </a:r>
            <a:r>
              <a:rPr lang="en-US" sz="2400" dirty="0"/>
              <a:t>, </a:t>
            </a:r>
            <a:r>
              <a:rPr lang="en-US" sz="2400" dirty="0" smtClean="0"/>
              <a:t>Paul]  </a:t>
            </a:r>
            <a:r>
              <a:rPr lang="en-US" sz="2800" spc="-8" dirty="0" smtClean="0">
                <a:latin typeface="Arial"/>
                <a:cs typeface="Arial"/>
              </a:rPr>
              <a:t>Can’t compute majority efficiently</a:t>
            </a:r>
          </a:p>
          <a:p>
            <a:pPr marL="10583">
              <a:spcBef>
                <a:spcPts val="1050"/>
              </a:spcBef>
            </a:pPr>
            <a:endParaRPr lang="en-US" sz="2800" spc="-8" dirty="0" smtClean="0">
              <a:latin typeface="Arial"/>
              <a:cs typeface="Arial"/>
            </a:endParaRPr>
          </a:p>
        </p:txBody>
      </p:sp>
      <p:sp>
        <p:nvSpPr>
          <p:cNvPr id="4" name="Freeform 3"/>
          <p:cNvSpPr/>
          <p:nvPr/>
        </p:nvSpPr>
        <p:spPr>
          <a:xfrm>
            <a:off x="8096467" y="1429680"/>
            <a:ext cx="685799" cy="6857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45720">
            <a:solidFill>
              <a:srgbClr val="000000"/>
            </a:solidFill>
            <a:prstDash val="solid"/>
            <a:headEnd type="arrow"/>
            <a:tailEnd type="arrow"/>
          </a:ln>
        </p:spPr>
        <p:txBody>
          <a:bodyPr vert="horz" wrap="none" lIns="90000" tIns="45000" rIns="90000" bIns="45000" anchor="ctr" anchorCtr="0" compatLnSpc="0">
            <a:noAutofit/>
          </a:bodyPr>
          <a:lstStyle/>
          <a:p>
            <a:pPr marL="0" marR="0" lvl="0" indent="0" rtl="0" hangingPunct="0">
              <a:spcBef>
                <a:spcPts val="0"/>
              </a:spcBef>
              <a:spcAft>
                <a:spcPts val="0"/>
              </a:spcAft>
              <a:buNone/>
              <a:tabLst/>
            </a:pPr>
            <a:r>
              <a:rPr lang="en-US" sz="3200" b="0" i="0" u="none" strike="noStrike" kern="1200">
                <a:ln>
                  <a:noFill/>
                </a:ln>
                <a:latin typeface="Arial" pitchFamily="34"/>
                <a:ea typeface="Lucida Sans Unicode" pitchFamily="2"/>
                <a:cs typeface="Mangal" pitchFamily="2"/>
              </a:rPr>
              <a:t>q</a:t>
            </a:r>
            <a:r>
              <a:rPr lang="en-US" sz="3200" b="0" i="0" u="none" strike="noStrike" kern="1200" baseline="-30000">
                <a:ln>
                  <a:noFill/>
                </a:ln>
                <a:latin typeface="Arial" pitchFamily="34"/>
                <a:ea typeface="Lucida Sans Unicode" pitchFamily="2"/>
                <a:cs typeface="Mangal" pitchFamily="2"/>
              </a:rPr>
              <a:t>0</a:t>
            </a:r>
          </a:p>
        </p:txBody>
      </p:sp>
      <p:sp>
        <p:nvSpPr>
          <p:cNvPr id="5" name="Straight Connector 4"/>
          <p:cNvSpPr/>
          <p:nvPr/>
        </p:nvSpPr>
        <p:spPr>
          <a:xfrm>
            <a:off x="7350907" y="1745039"/>
            <a:ext cx="516960" cy="0"/>
          </a:xfrm>
          <a:prstGeom prst="line">
            <a:avLst/>
          </a:pr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6" name="Freeform 5"/>
          <p:cNvSpPr/>
          <p:nvPr/>
        </p:nvSpPr>
        <p:spPr>
          <a:xfrm>
            <a:off x="11068267" y="1428239"/>
            <a:ext cx="685799" cy="6857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45720">
            <a:solidFill>
              <a:srgbClr val="000000"/>
            </a:solidFill>
            <a:prstDash val="solid"/>
            <a:headEnd type="arrow"/>
            <a:tailEnd type="arrow"/>
          </a:ln>
        </p:spPr>
        <p:txBody>
          <a:bodyPr vert="horz" wrap="none" lIns="90000" tIns="45000" rIns="90000" bIns="45000" anchor="ctr" anchorCtr="0" compatLnSpc="0">
            <a:no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q</a:t>
            </a:r>
            <a:r>
              <a:rPr lang="en-US" sz="3200" b="0" i="0" u="none" strike="noStrike" kern="1200" baseline="-30000">
                <a:ln>
                  <a:noFill/>
                </a:ln>
                <a:latin typeface="Arial" pitchFamily="18"/>
                <a:ea typeface="Lucida Sans Unicode" pitchFamily="2"/>
                <a:cs typeface="Mangal" pitchFamily="2"/>
              </a:rPr>
              <a:t>1</a:t>
            </a:r>
          </a:p>
        </p:txBody>
      </p:sp>
      <p:sp>
        <p:nvSpPr>
          <p:cNvPr id="7" name="Straight Connector 6"/>
          <p:cNvSpPr/>
          <p:nvPr/>
        </p:nvSpPr>
        <p:spPr>
          <a:xfrm>
            <a:off x="9010867" y="1613640"/>
            <a:ext cx="2057400" cy="0"/>
          </a:xfrm>
          <a:prstGeom prst="line">
            <a:avLst/>
          </a:pr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8" name="Straight Connector 7"/>
          <p:cNvSpPr/>
          <p:nvPr/>
        </p:nvSpPr>
        <p:spPr>
          <a:xfrm flipH="1">
            <a:off x="9010867" y="1842240"/>
            <a:ext cx="2057400" cy="0"/>
          </a:xfrm>
          <a:prstGeom prst="line">
            <a:avLst/>
          </a:pr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9" name="Freeform 8"/>
          <p:cNvSpPr/>
          <p:nvPr/>
        </p:nvSpPr>
        <p:spPr>
          <a:xfrm>
            <a:off x="7867867" y="1199639"/>
            <a:ext cx="1143000" cy="1143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45720">
            <a:solidFill>
              <a:srgbClr val="000000"/>
            </a:solidFill>
            <a:prstDash val="solid"/>
            <a:tailEnd type="arrow"/>
          </a:ln>
        </p:spPr>
        <p:txBody>
          <a:bodyPr vert="horz" wrap="none" lIns="90000" tIns="45000" rIns="90000" bIns="45000" anchor="ctr" anchorCtr="0" compatLnSpc="0">
            <a:noAutofit/>
          </a:bodyPr>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10" name="TextBox 9"/>
          <p:cNvSpPr txBox="1"/>
          <p:nvPr/>
        </p:nvSpPr>
        <p:spPr>
          <a:xfrm>
            <a:off x="9916267" y="1796160"/>
            <a:ext cx="406440" cy="775080"/>
          </a:xfrm>
          <a:prstGeom prst="rect">
            <a:avLst/>
          </a:prstGeom>
          <a:noFill/>
          <a:ln>
            <a:noFill/>
            <a:tailEnd type="arrow"/>
          </a:ln>
        </p:spPr>
        <p:txBody>
          <a:bodyPr vert="horz" wrap="none" lIns="90000" tIns="45000" rIns="90000" bIns="45000" anchorCtr="0" compatLnSpc="0">
            <a:sp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1</a:t>
            </a:r>
          </a:p>
        </p:txBody>
      </p:sp>
      <p:sp>
        <p:nvSpPr>
          <p:cNvPr id="11" name="Freeform 10"/>
          <p:cNvSpPr/>
          <p:nvPr/>
        </p:nvSpPr>
        <p:spPr>
          <a:xfrm rot="10800000">
            <a:off x="8361762" y="2342745"/>
            <a:ext cx="640080" cy="915840"/>
          </a:xfrm>
          <a:custGeom>
            <a:avLst/>
            <a:gdLst/>
            <a:ahLst/>
            <a:cxnLst>
              <a:cxn ang="3cd4">
                <a:pos x="hc" y="t"/>
              </a:cxn>
              <a:cxn ang="cd2">
                <a:pos x="l" y="vc"/>
              </a:cxn>
              <a:cxn ang="cd4">
                <a:pos x="hc" y="b"/>
              </a:cxn>
              <a:cxn ang="0">
                <a:pos x="r" y="vc"/>
              </a:cxn>
            </a:cxnLst>
            <a:rect l="l" t="t" r="r" b="b"/>
            <a:pathLst>
              <a:path w="1779" h="2545">
                <a:moveTo>
                  <a:pt x="1775" y="2545"/>
                </a:moveTo>
                <a:cubicBezTo>
                  <a:pt x="1775" y="2153"/>
                  <a:pt x="1761" y="1760"/>
                  <a:pt x="1775" y="1369"/>
                </a:cubicBezTo>
                <a:cubicBezTo>
                  <a:pt x="1789" y="987"/>
                  <a:pt x="1784" y="540"/>
                  <a:pt x="1443" y="267"/>
                </a:cubicBezTo>
                <a:cubicBezTo>
                  <a:pt x="1118" y="7"/>
                  <a:pt x="518" y="-122"/>
                  <a:pt x="198" y="156"/>
                </a:cubicBezTo>
                <a:cubicBezTo>
                  <a:pt x="-121" y="434"/>
                  <a:pt x="30" y="892"/>
                  <a:pt x="74" y="1259"/>
                </a:cubicBezTo>
                <a:cubicBezTo>
                  <a:pt x="122" y="1658"/>
                  <a:pt x="473" y="2098"/>
                  <a:pt x="987" y="2141"/>
                </a:cubicBezTo>
                <a:lnTo>
                  <a:pt x="1070" y="2251"/>
                </a:lnTo>
              </a:path>
            </a:pathLst>
          </a:cu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12" name="TextBox 11"/>
          <p:cNvSpPr txBox="1"/>
          <p:nvPr/>
        </p:nvSpPr>
        <p:spPr>
          <a:xfrm>
            <a:off x="7964706" y="2198280"/>
            <a:ext cx="406440" cy="730440"/>
          </a:xfrm>
          <a:prstGeom prst="rect">
            <a:avLst/>
          </a:prstGeom>
          <a:noFill/>
          <a:ln>
            <a:noFill/>
            <a:tailEnd type="arrow"/>
          </a:ln>
        </p:spPr>
        <p:txBody>
          <a:bodyPr vert="horz" wrap="none" lIns="90000" tIns="45000" rIns="90000" bIns="45000" anchorCtr="0" compatLnSpc="0">
            <a:sp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0</a:t>
            </a:r>
          </a:p>
        </p:txBody>
      </p:sp>
      <p:sp>
        <p:nvSpPr>
          <p:cNvPr id="13" name="Freeform 12"/>
          <p:cNvSpPr/>
          <p:nvPr/>
        </p:nvSpPr>
        <p:spPr>
          <a:xfrm rot="10800000">
            <a:off x="11342562" y="2112705"/>
            <a:ext cx="640080" cy="915840"/>
          </a:xfrm>
          <a:custGeom>
            <a:avLst/>
            <a:gdLst/>
            <a:ahLst/>
            <a:cxnLst>
              <a:cxn ang="3cd4">
                <a:pos x="hc" y="t"/>
              </a:cxn>
              <a:cxn ang="cd2">
                <a:pos x="l" y="vc"/>
              </a:cxn>
              <a:cxn ang="cd4">
                <a:pos x="hc" y="b"/>
              </a:cxn>
              <a:cxn ang="0">
                <a:pos x="r" y="vc"/>
              </a:cxn>
            </a:cxnLst>
            <a:rect l="l" t="t" r="r" b="b"/>
            <a:pathLst>
              <a:path w="1779" h="2545">
                <a:moveTo>
                  <a:pt x="1775" y="2545"/>
                </a:moveTo>
                <a:cubicBezTo>
                  <a:pt x="1775" y="2153"/>
                  <a:pt x="1761" y="1760"/>
                  <a:pt x="1775" y="1369"/>
                </a:cubicBezTo>
                <a:cubicBezTo>
                  <a:pt x="1789" y="987"/>
                  <a:pt x="1784" y="540"/>
                  <a:pt x="1443" y="267"/>
                </a:cubicBezTo>
                <a:cubicBezTo>
                  <a:pt x="1118" y="7"/>
                  <a:pt x="518" y="-122"/>
                  <a:pt x="198" y="156"/>
                </a:cubicBezTo>
                <a:cubicBezTo>
                  <a:pt x="-121" y="434"/>
                  <a:pt x="30" y="892"/>
                  <a:pt x="74" y="1259"/>
                </a:cubicBezTo>
                <a:cubicBezTo>
                  <a:pt x="122" y="1658"/>
                  <a:pt x="473" y="2098"/>
                  <a:pt x="987" y="2141"/>
                </a:cubicBezTo>
                <a:lnTo>
                  <a:pt x="1070" y="2251"/>
                </a:lnTo>
              </a:path>
            </a:pathLst>
          </a:cu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14" name="TextBox 13"/>
          <p:cNvSpPr txBox="1"/>
          <p:nvPr/>
        </p:nvSpPr>
        <p:spPr>
          <a:xfrm>
            <a:off x="10936507" y="1968240"/>
            <a:ext cx="406440" cy="730440"/>
          </a:xfrm>
          <a:prstGeom prst="rect">
            <a:avLst/>
          </a:prstGeom>
          <a:noFill/>
          <a:ln>
            <a:noFill/>
            <a:tailEnd type="arrow"/>
          </a:ln>
        </p:spPr>
        <p:txBody>
          <a:bodyPr vert="horz" wrap="none" lIns="90000" tIns="45000" rIns="90000" bIns="45000" anchorCtr="0" compatLnSpc="0">
            <a:sp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0</a:t>
            </a:r>
          </a:p>
        </p:txBody>
      </p:sp>
      <p:sp>
        <p:nvSpPr>
          <p:cNvPr id="15" name="TextBox 14"/>
          <p:cNvSpPr txBox="1"/>
          <p:nvPr/>
        </p:nvSpPr>
        <p:spPr>
          <a:xfrm>
            <a:off x="9886387" y="926400"/>
            <a:ext cx="406440" cy="775080"/>
          </a:xfrm>
          <a:prstGeom prst="rect">
            <a:avLst/>
          </a:prstGeom>
          <a:noFill/>
          <a:ln>
            <a:noFill/>
            <a:tailEnd type="arrow"/>
          </a:ln>
        </p:spPr>
        <p:txBody>
          <a:bodyPr vert="horz" wrap="none" lIns="90000" tIns="45000" rIns="90000" bIns="45000" anchorCtr="0" compatLnSpc="0">
            <a:sp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1</a:t>
            </a:r>
          </a:p>
        </p:txBody>
      </p:sp>
    </p:spTree>
    <p:extLst>
      <p:ext uri="{BB962C8B-B14F-4D97-AF65-F5344CB8AC3E}">
        <p14:creationId xmlns:p14="http://schemas.microsoft.com/office/powerpoint/2010/main" val="2053884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object 2"/>
              <p:cNvSpPr txBox="1"/>
              <p:nvPr/>
            </p:nvSpPr>
            <p:spPr>
              <a:xfrm>
                <a:off x="141816" y="139699"/>
                <a:ext cx="11923184" cy="6408165"/>
              </a:xfrm>
              <a:prstGeom prst="rect">
                <a:avLst/>
              </a:prstGeom>
            </p:spPr>
            <p:txBody>
              <a:bodyPr vert="horz" wrap="square" lIns="0" tIns="133350" rIns="0" bIns="0" rtlCol="0">
                <a:spAutoFit/>
              </a:bodyPr>
              <a:lstStyle/>
              <a:p>
                <a:pPr marL="10583">
                  <a:spcBef>
                    <a:spcPts val="1050"/>
                  </a:spcBef>
                </a:pPr>
                <a:r>
                  <a:rPr lang="en-US" sz="3600" dirty="0" smtClean="0">
                    <a:solidFill>
                      <a:schemeClr val="accent2"/>
                    </a:solidFill>
                    <a:latin typeface="Arial"/>
                    <a:cs typeface="Arial"/>
                  </a:rPr>
                  <a:t>Space-bounded</a:t>
                </a:r>
                <a:endParaRPr lang="en-US" sz="3600" spc="-8" dirty="0">
                  <a:solidFill>
                    <a:schemeClr val="accent2"/>
                  </a:solidFill>
                  <a:latin typeface="Arial"/>
                  <a:cs typeface="Arial"/>
                </a:endParaRPr>
              </a:p>
              <a:p>
                <a:pPr marL="10583">
                  <a:spcBef>
                    <a:spcPts val="1050"/>
                  </a:spcBef>
                </a:pPr>
                <a:endParaRPr lang="en-US" sz="2800" spc="-8" dirty="0" smtClean="0">
                  <a:latin typeface="Arial"/>
                  <a:cs typeface="Arial"/>
                </a:endParaRPr>
              </a:p>
              <a:p>
                <a:pPr marL="10583">
                  <a:spcBef>
                    <a:spcPts val="1050"/>
                  </a:spcBef>
                </a:pPr>
                <a:r>
                  <a:rPr lang="en-US" sz="2800" spc="-8" dirty="0">
                    <a:latin typeface="Arial"/>
                    <a:cs typeface="Arial"/>
                  </a:rPr>
                  <a:t>Finite-state automata </a:t>
                </a:r>
                <a:r>
                  <a:rPr lang="en-US" sz="2800" spc="-8" dirty="0" smtClean="0">
                    <a:latin typeface="Arial"/>
                    <a:cs typeface="Arial"/>
                  </a:rPr>
                  <a:t>read input </a:t>
                </a:r>
                <a:r>
                  <a:rPr lang="en-US" sz="2800" spc="-8" dirty="0">
                    <a:latin typeface="Arial"/>
                    <a:cs typeface="Arial"/>
                  </a:rPr>
                  <a:t>left to right</a:t>
                </a:r>
              </a:p>
              <a:p>
                <a:pPr marL="10583">
                  <a:spcBef>
                    <a:spcPts val="1050"/>
                  </a:spcBef>
                </a:pPr>
                <a:endParaRPr lang="en-US" sz="2800" spc="-8" dirty="0" smtClean="0">
                  <a:latin typeface="Arial"/>
                  <a:cs typeface="Arial"/>
                </a:endParaRPr>
              </a:p>
              <a:p>
                <a:pPr marL="10583">
                  <a:spcBef>
                    <a:spcPts val="1050"/>
                  </a:spcBef>
                </a:pPr>
                <a:r>
                  <a:rPr lang="en-US" sz="2800" b="1" spc="-8" dirty="0" smtClean="0">
                    <a:latin typeface="Arial"/>
                    <a:cs typeface="Arial"/>
                  </a:rPr>
                  <a:t>Theorem</a:t>
                </a:r>
                <a:r>
                  <a:rPr lang="en-US" sz="2800" spc="-8" dirty="0" smtClean="0">
                    <a:latin typeface="Arial"/>
                    <a:cs typeface="Arial"/>
                  </a:rPr>
                  <a:t>: Can’t recognize palindromes</a:t>
                </a:r>
              </a:p>
              <a:p>
                <a:pPr marL="10583">
                  <a:spcBef>
                    <a:spcPts val="1050"/>
                  </a:spcBef>
                </a:pPr>
                <a:endParaRPr lang="en-US" sz="2800" spc="-8" dirty="0">
                  <a:latin typeface="Arial"/>
                  <a:cs typeface="Arial"/>
                </a:endParaRPr>
              </a:p>
              <a:p>
                <a:pPr marL="10583">
                  <a:spcBef>
                    <a:spcPts val="1050"/>
                  </a:spcBef>
                </a:pPr>
                <a:r>
                  <a:rPr lang="en-US" sz="2800" spc="-8" dirty="0" smtClean="0">
                    <a:latin typeface="Arial"/>
                    <a:cs typeface="Arial"/>
                  </a:rPr>
                  <a:t>Let’s allow them to read bits multiple times</a:t>
                </a:r>
              </a:p>
              <a:p>
                <a:pPr marL="10583">
                  <a:spcBef>
                    <a:spcPts val="1050"/>
                  </a:spcBef>
                </a:pPr>
                <a:endParaRPr lang="en-US" sz="2800" spc="-8" dirty="0">
                  <a:latin typeface="Arial"/>
                  <a:cs typeface="Arial"/>
                </a:endParaRPr>
              </a:p>
              <a:p>
                <a:pPr marL="10583">
                  <a:spcBef>
                    <a:spcPts val="1050"/>
                  </a:spcBef>
                </a:pPr>
                <a:r>
                  <a:rPr lang="en-US" sz="2800" b="1" spc="-8" dirty="0" smtClean="0">
                    <a:latin typeface="Arial"/>
                    <a:cs typeface="Arial"/>
                  </a:rPr>
                  <a:t>Conjecture </a:t>
                </a:r>
                <a:r>
                  <a:rPr lang="en-US" sz="2800" spc="-8" dirty="0" smtClean="0">
                    <a:latin typeface="Arial"/>
                    <a:cs typeface="Arial"/>
                  </a:rPr>
                  <a:t>1983 </a:t>
                </a:r>
                <a:r>
                  <a:rPr lang="en-US" sz="2400" spc="-8" dirty="0" smtClean="0">
                    <a:latin typeface="Arial"/>
                    <a:cs typeface="Arial"/>
                  </a:rPr>
                  <a:t>[</a:t>
                </a:r>
                <a:r>
                  <a:rPr lang="en-US" sz="2400" dirty="0" smtClean="0"/>
                  <a:t>Borodin</a:t>
                </a:r>
                <a:r>
                  <a:rPr lang="en-US" sz="2400" dirty="0"/>
                  <a:t>, </a:t>
                </a:r>
                <a:r>
                  <a:rPr lang="en-US" sz="2400" dirty="0" err="1" smtClean="0"/>
                  <a:t>Dolev</a:t>
                </a:r>
                <a:r>
                  <a:rPr lang="en-US" sz="2400" dirty="0" smtClean="0"/>
                  <a:t>, </a:t>
                </a:r>
                <a:r>
                  <a:rPr lang="en-US" sz="2400" dirty="0" err="1" smtClean="0"/>
                  <a:t>Fich</a:t>
                </a:r>
                <a:r>
                  <a:rPr lang="en-US" sz="2400" dirty="0"/>
                  <a:t>, </a:t>
                </a:r>
                <a:r>
                  <a:rPr lang="en-US" sz="2400" dirty="0" smtClean="0"/>
                  <a:t>Paul]  </a:t>
                </a:r>
                <a:r>
                  <a:rPr lang="en-US" sz="2800" spc="-8" dirty="0" smtClean="0">
                    <a:latin typeface="Arial"/>
                    <a:cs typeface="Arial"/>
                  </a:rPr>
                  <a:t>Can’t compute majority efficiently</a:t>
                </a:r>
              </a:p>
              <a:p>
                <a:pPr marL="10583">
                  <a:spcBef>
                    <a:spcPts val="1050"/>
                  </a:spcBef>
                </a:pPr>
                <a:endParaRPr lang="en-US" sz="2800" spc="-8" dirty="0" smtClean="0">
                  <a:latin typeface="Arial"/>
                  <a:cs typeface="Arial"/>
                </a:endParaRPr>
              </a:p>
              <a:p>
                <a:pPr marL="10583">
                  <a:spcBef>
                    <a:spcPts val="1050"/>
                  </a:spcBef>
                </a:pPr>
                <a:r>
                  <a:rPr lang="en-US" sz="2800" b="1" spc="-8" dirty="0" smtClean="0">
                    <a:latin typeface="Arial"/>
                    <a:cs typeface="Arial"/>
                  </a:rPr>
                  <a:t>Barrington </a:t>
                </a:r>
                <a:r>
                  <a:rPr lang="en-US" sz="2800" spc="-8" dirty="0" smtClean="0">
                    <a:latin typeface="Arial"/>
                    <a:cs typeface="Arial"/>
                  </a:rPr>
                  <a:t>1989: Can compute Majority (and </a:t>
                </a:r>
                <a14:m>
                  <m:oMath xmlns:m="http://schemas.openxmlformats.org/officeDocument/2006/math">
                    <m:r>
                      <a:rPr lang="en-US" sz="2800" b="0" i="1" spc="-8" smtClean="0">
                        <a:latin typeface="Cambria Math" panose="02040503050406030204" pitchFamily="18" charset="0"/>
                        <a:cs typeface="Arial"/>
                      </a:rPr>
                      <m:t>𝑁</m:t>
                    </m:r>
                    <m:sSup>
                      <m:sSupPr>
                        <m:ctrlPr>
                          <a:rPr lang="en-US" sz="2800" b="0" i="1" spc="-8" smtClean="0">
                            <a:latin typeface="Cambria Math" panose="02040503050406030204" pitchFamily="18" charset="0"/>
                            <a:cs typeface="Arial"/>
                          </a:rPr>
                        </m:ctrlPr>
                      </m:sSupPr>
                      <m:e>
                        <m:r>
                          <a:rPr lang="en-US" sz="2800" b="0" i="1" spc="-8" smtClean="0">
                            <a:latin typeface="Cambria Math" panose="02040503050406030204" pitchFamily="18" charset="0"/>
                            <a:cs typeface="Arial"/>
                          </a:rPr>
                          <m:t>𝐶</m:t>
                        </m:r>
                      </m:e>
                      <m:sup>
                        <m:r>
                          <a:rPr lang="en-US" sz="2800" b="0" i="1" spc="-8" smtClean="0">
                            <a:latin typeface="Cambria Math" panose="02040503050406030204" pitchFamily="18" charset="0"/>
                            <a:cs typeface="Arial"/>
                          </a:rPr>
                          <m:t>1</m:t>
                        </m:r>
                      </m:sup>
                    </m:sSup>
                  </m:oMath>
                </a14:m>
                <a:r>
                  <a:rPr lang="en-US" sz="2800" spc="-8" dirty="0" smtClean="0">
                    <a:latin typeface="Arial"/>
                    <a:cs typeface="Arial"/>
                  </a:rPr>
                  <a:t>)</a:t>
                </a:r>
                <a:endParaRPr lang="en-US" sz="2800" spc="-8" dirty="0">
                  <a:latin typeface="Arial"/>
                  <a:cs typeface="Arial"/>
                </a:endParaRPr>
              </a:p>
            </p:txBody>
          </p:sp>
        </mc:Choice>
        <mc:Fallback>
          <p:sp>
            <p:nvSpPr>
              <p:cNvPr id="2" name="object 2"/>
              <p:cNvSpPr txBox="1">
                <a:spLocks noRot="1" noChangeAspect="1" noMove="1" noResize="1" noEditPoints="1" noAdjustHandles="1" noChangeArrowheads="1" noChangeShapeType="1" noTextEdit="1"/>
              </p:cNvSpPr>
              <p:nvPr/>
            </p:nvSpPr>
            <p:spPr>
              <a:xfrm>
                <a:off x="141816" y="139699"/>
                <a:ext cx="11923184" cy="6408165"/>
              </a:xfrm>
              <a:prstGeom prst="rect">
                <a:avLst/>
              </a:prstGeom>
              <a:blipFill>
                <a:blip r:embed="rId2"/>
                <a:stretch>
                  <a:fillRect l="-2198" t="-95" b="-2379"/>
                </a:stretch>
              </a:blipFill>
            </p:spPr>
            <p:txBody>
              <a:bodyPr/>
              <a:lstStyle/>
              <a:p>
                <a:r>
                  <a:rPr lang="en-US">
                    <a:noFill/>
                  </a:rPr>
                  <a:t> </a:t>
                </a:r>
              </a:p>
            </p:txBody>
          </p:sp>
        </mc:Fallback>
      </mc:AlternateContent>
      <p:sp>
        <p:nvSpPr>
          <p:cNvPr id="4" name="Freeform 3"/>
          <p:cNvSpPr/>
          <p:nvPr/>
        </p:nvSpPr>
        <p:spPr>
          <a:xfrm>
            <a:off x="8096467" y="1429680"/>
            <a:ext cx="685799" cy="6857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45720">
            <a:solidFill>
              <a:srgbClr val="000000"/>
            </a:solidFill>
            <a:prstDash val="solid"/>
            <a:headEnd type="arrow"/>
            <a:tailEnd type="arrow"/>
          </a:ln>
        </p:spPr>
        <p:txBody>
          <a:bodyPr vert="horz" wrap="none" lIns="90000" tIns="45000" rIns="90000" bIns="45000" anchor="ctr" anchorCtr="0" compatLnSpc="0">
            <a:noAutofit/>
          </a:bodyPr>
          <a:lstStyle/>
          <a:p>
            <a:pPr marL="0" marR="0" lvl="0" indent="0" rtl="0" hangingPunct="0">
              <a:spcBef>
                <a:spcPts val="0"/>
              </a:spcBef>
              <a:spcAft>
                <a:spcPts val="0"/>
              </a:spcAft>
              <a:buNone/>
              <a:tabLst/>
            </a:pPr>
            <a:r>
              <a:rPr lang="en-US" sz="3200" b="0" i="0" u="none" strike="noStrike" kern="1200">
                <a:ln>
                  <a:noFill/>
                </a:ln>
                <a:latin typeface="Arial" pitchFamily="34"/>
                <a:ea typeface="Lucida Sans Unicode" pitchFamily="2"/>
                <a:cs typeface="Mangal" pitchFamily="2"/>
              </a:rPr>
              <a:t>q</a:t>
            </a:r>
            <a:r>
              <a:rPr lang="en-US" sz="3200" b="0" i="0" u="none" strike="noStrike" kern="1200" baseline="-30000">
                <a:ln>
                  <a:noFill/>
                </a:ln>
                <a:latin typeface="Arial" pitchFamily="34"/>
                <a:ea typeface="Lucida Sans Unicode" pitchFamily="2"/>
                <a:cs typeface="Mangal" pitchFamily="2"/>
              </a:rPr>
              <a:t>0</a:t>
            </a:r>
          </a:p>
        </p:txBody>
      </p:sp>
      <p:sp>
        <p:nvSpPr>
          <p:cNvPr id="5" name="Straight Connector 4"/>
          <p:cNvSpPr/>
          <p:nvPr/>
        </p:nvSpPr>
        <p:spPr>
          <a:xfrm>
            <a:off x="7350907" y="1745039"/>
            <a:ext cx="516960" cy="0"/>
          </a:xfrm>
          <a:prstGeom prst="line">
            <a:avLst/>
          </a:pr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6" name="Freeform 5"/>
          <p:cNvSpPr/>
          <p:nvPr/>
        </p:nvSpPr>
        <p:spPr>
          <a:xfrm>
            <a:off x="11068267" y="1428239"/>
            <a:ext cx="685799" cy="6857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45720">
            <a:solidFill>
              <a:srgbClr val="000000"/>
            </a:solidFill>
            <a:prstDash val="solid"/>
            <a:headEnd type="arrow"/>
            <a:tailEnd type="arrow"/>
          </a:ln>
        </p:spPr>
        <p:txBody>
          <a:bodyPr vert="horz" wrap="none" lIns="90000" tIns="45000" rIns="90000" bIns="45000" anchor="ctr" anchorCtr="0" compatLnSpc="0">
            <a:no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q</a:t>
            </a:r>
            <a:r>
              <a:rPr lang="en-US" sz="3200" b="0" i="0" u="none" strike="noStrike" kern="1200" baseline="-30000">
                <a:ln>
                  <a:noFill/>
                </a:ln>
                <a:latin typeface="Arial" pitchFamily="18"/>
                <a:ea typeface="Lucida Sans Unicode" pitchFamily="2"/>
                <a:cs typeface="Mangal" pitchFamily="2"/>
              </a:rPr>
              <a:t>1</a:t>
            </a:r>
          </a:p>
        </p:txBody>
      </p:sp>
      <p:sp>
        <p:nvSpPr>
          <p:cNvPr id="7" name="Straight Connector 6"/>
          <p:cNvSpPr/>
          <p:nvPr/>
        </p:nvSpPr>
        <p:spPr>
          <a:xfrm>
            <a:off x="9010867" y="1613640"/>
            <a:ext cx="2057400" cy="0"/>
          </a:xfrm>
          <a:prstGeom prst="line">
            <a:avLst/>
          </a:pr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8" name="Straight Connector 7"/>
          <p:cNvSpPr/>
          <p:nvPr/>
        </p:nvSpPr>
        <p:spPr>
          <a:xfrm flipH="1">
            <a:off x="9010867" y="1842240"/>
            <a:ext cx="2057400" cy="0"/>
          </a:xfrm>
          <a:prstGeom prst="line">
            <a:avLst/>
          </a:pr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9" name="Freeform 8"/>
          <p:cNvSpPr/>
          <p:nvPr/>
        </p:nvSpPr>
        <p:spPr>
          <a:xfrm>
            <a:off x="7867867" y="1199639"/>
            <a:ext cx="1143000" cy="1143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45720">
            <a:solidFill>
              <a:srgbClr val="000000"/>
            </a:solidFill>
            <a:prstDash val="solid"/>
            <a:tailEnd type="arrow"/>
          </a:ln>
        </p:spPr>
        <p:txBody>
          <a:bodyPr vert="horz" wrap="none" lIns="90000" tIns="45000" rIns="90000" bIns="45000" anchor="ctr" anchorCtr="0" compatLnSpc="0">
            <a:noAutofit/>
          </a:bodyPr>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10" name="TextBox 9"/>
          <p:cNvSpPr txBox="1"/>
          <p:nvPr/>
        </p:nvSpPr>
        <p:spPr>
          <a:xfrm>
            <a:off x="9916267" y="1796160"/>
            <a:ext cx="406440" cy="775080"/>
          </a:xfrm>
          <a:prstGeom prst="rect">
            <a:avLst/>
          </a:prstGeom>
          <a:noFill/>
          <a:ln>
            <a:noFill/>
            <a:tailEnd type="arrow"/>
          </a:ln>
        </p:spPr>
        <p:txBody>
          <a:bodyPr vert="horz" wrap="none" lIns="90000" tIns="45000" rIns="90000" bIns="45000" anchorCtr="0" compatLnSpc="0">
            <a:sp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1</a:t>
            </a:r>
          </a:p>
        </p:txBody>
      </p:sp>
      <p:sp>
        <p:nvSpPr>
          <p:cNvPr id="11" name="Freeform 10"/>
          <p:cNvSpPr/>
          <p:nvPr/>
        </p:nvSpPr>
        <p:spPr>
          <a:xfrm rot="10800000">
            <a:off x="8361762" y="2342745"/>
            <a:ext cx="640080" cy="915840"/>
          </a:xfrm>
          <a:custGeom>
            <a:avLst/>
            <a:gdLst/>
            <a:ahLst/>
            <a:cxnLst>
              <a:cxn ang="3cd4">
                <a:pos x="hc" y="t"/>
              </a:cxn>
              <a:cxn ang="cd2">
                <a:pos x="l" y="vc"/>
              </a:cxn>
              <a:cxn ang="cd4">
                <a:pos x="hc" y="b"/>
              </a:cxn>
              <a:cxn ang="0">
                <a:pos x="r" y="vc"/>
              </a:cxn>
            </a:cxnLst>
            <a:rect l="l" t="t" r="r" b="b"/>
            <a:pathLst>
              <a:path w="1779" h="2545">
                <a:moveTo>
                  <a:pt x="1775" y="2545"/>
                </a:moveTo>
                <a:cubicBezTo>
                  <a:pt x="1775" y="2153"/>
                  <a:pt x="1761" y="1760"/>
                  <a:pt x="1775" y="1369"/>
                </a:cubicBezTo>
                <a:cubicBezTo>
                  <a:pt x="1789" y="987"/>
                  <a:pt x="1784" y="540"/>
                  <a:pt x="1443" y="267"/>
                </a:cubicBezTo>
                <a:cubicBezTo>
                  <a:pt x="1118" y="7"/>
                  <a:pt x="518" y="-122"/>
                  <a:pt x="198" y="156"/>
                </a:cubicBezTo>
                <a:cubicBezTo>
                  <a:pt x="-121" y="434"/>
                  <a:pt x="30" y="892"/>
                  <a:pt x="74" y="1259"/>
                </a:cubicBezTo>
                <a:cubicBezTo>
                  <a:pt x="122" y="1658"/>
                  <a:pt x="473" y="2098"/>
                  <a:pt x="987" y="2141"/>
                </a:cubicBezTo>
                <a:lnTo>
                  <a:pt x="1070" y="2251"/>
                </a:lnTo>
              </a:path>
            </a:pathLst>
          </a:cu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12" name="TextBox 11"/>
          <p:cNvSpPr txBox="1"/>
          <p:nvPr/>
        </p:nvSpPr>
        <p:spPr>
          <a:xfrm>
            <a:off x="7964706" y="2198280"/>
            <a:ext cx="406440" cy="730440"/>
          </a:xfrm>
          <a:prstGeom prst="rect">
            <a:avLst/>
          </a:prstGeom>
          <a:noFill/>
          <a:ln>
            <a:noFill/>
            <a:tailEnd type="arrow"/>
          </a:ln>
        </p:spPr>
        <p:txBody>
          <a:bodyPr vert="horz" wrap="none" lIns="90000" tIns="45000" rIns="90000" bIns="45000" anchorCtr="0" compatLnSpc="0">
            <a:sp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0</a:t>
            </a:r>
          </a:p>
        </p:txBody>
      </p:sp>
      <p:sp>
        <p:nvSpPr>
          <p:cNvPr id="13" name="Freeform 12"/>
          <p:cNvSpPr/>
          <p:nvPr/>
        </p:nvSpPr>
        <p:spPr>
          <a:xfrm rot="10800000">
            <a:off x="11342562" y="2112705"/>
            <a:ext cx="640080" cy="915840"/>
          </a:xfrm>
          <a:custGeom>
            <a:avLst/>
            <a:gdLst/>
            <a:ahLst/>
            <a:cxnLst>
              <a:cxn ang="3cd4">
                <a:pos x="hc" y="t"/>
              </a:cxn>
              <a:cxn ang="cd2">
                <a:pos x="l" y="vc"/>
              </a:cxn>
              <a:cxn ang="cd4">
                <a:pos x="hc" y="b"/>
              </a:cxn>
              <a:cxn ang="0">
                <a:pos x="r" y="vc"/>
              </a:cxn>
            </a:cxnLst>
            <a:rect l="l" t="t" r="r" b="b"/>
            <a:pathLst>
              <a:path w="1779" h="2545">
                <a:moveTo>
                  <a:pt x="1775" y="2545"/>
                </a:moveTo>
                <a:cubicBezTo>
                  <a:pt x="1775" y="2153"/>
                  <a:pt x="1761" y="1760"/>
                  <a:pt x="1775" y="1369"/>
                </a:cubicBezTo>
                <a:cubicBezTo>
                  <a:pt x="1789" y="987"/>
                  <a:pt x="1784" y="540"/>
                  <a:pt x="1443" y="267"/>
                </a:cubicBezTo>
                <a:cubicBezTo>
                  <a:pt x="1118" y="7"/>
                  <a:pt x="518" y="-122"/>
                  <a:pt x="198" y="156"/>
                </a:cubicBezTo>
                <a:cubicBezTo>
                  <a:pt x="-121" y="434"/>
                  <a:pt x="30" y="892"/>
                  <a:pt x="74" y="1259"/>
                </a:cubicBezTo>
                <a:cubicBezTo>
                  <a:pt x="122" y="1658"/>
                  <a:pt x="473" y="2098"/>
                  <a:pt x="987" y="2141"/>
                </a:cubicBezTo>
                <a:lnTo>
                  <a:pt x="1070" y="2251"/>
                </a:lnTo>
              </a:path>
            </a:pathLst>
          </a:custGeom>
          <a:noFill/>
          <a:ln w="45720">
            <a:solidFill>
              <a:srgbClr val="000000"/>
            </a:solidFill>
            <a:prstDash val="solid"/>
            <a:tailEnd type="arrow"/>
          </a:ln>
        </p:spPr>
        <p:txBody>
          <a:bodyPr vert="horz" wrap="none" lIns="90000" tIns="45000" rIns="90000" bIns="45000" anchor="ctr" anchorCtr="1" compatLnSpc="0"/>
          <a:lstStyle/>
          <a:p>
            <a:pPr marL="0" marR="0" lvl="0" indent="0" rtl="0" hangingPunct="0">
              <a:spcBef>
                <a:spcPts val="0"/>
              </a:spcBef>
              <a:spcAft>
                <a:spcPts val="0"/>
              </a:spcAft>
              <a:buNone/>
              <a:tabLst/>
            </a:pPr>
            <a:endParaRPr lang="en-US" sz="1800" b="0" i="0" u="none" strike="noStrike" kern="1200">
              <a:ln>
                <a:noFill/>
              </a:ln>
              <a:latin typeface="Arial" pitchFamily="18"/>
              <a:ea typeface="Lucida Sans Unicode" pitchFamily="2"/>
              <a:cs typeface="Mangal" pitchFamily="2"/>
            </a:endParaRPr>
          </a:p>
        </p:txBody>
      </p:sp>
      <p:sp>
        <p:nvSpPr>
          <p:cNvPr id="14" name="TextBox 13"/>
          <p:cNvSpPr txBox="1"/>
          <p:nvPr/>
        </p:nvSpPr>
        <p:spPr>
          <a:xfrm>
            <a:off x="10936507" y="1968240"/>
            <a:ext cx="406440" cy="730440"/>
          </a:xfrm>
          <a:prstGeom prst="rect">
            <a:avLst/>
          </a:prstGeom>
          <a:noFill/>
          <a:ln>
            <a:noFill/>
            <a:tailEnd type="arrow"/>
          </a:ln>
        </p:spPr>
        <p:txBody>
          <a:bodyPr vert="horz" wrap="none" lIns="90000" tIns="45000" rIns="90000" bIns="45000" anchorCtr="0" compatLnSpc="0">
            <a:sp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0</a:t>
            </a:r>
          </a:p>
        </p:txBody>
      </p:sp>
      <p:sp>
        <p:nvSpPr>
          <p:cNvPr id="15" name="TextBox 14"/>
          <p:cNvSpPr txBox="1"/>
          <p:nvPr/>
        </p:nvSpPr>
        <p:spPr>
          <a:xfrm>
            <a:off x="9886387" y="926400"/>
            <a:ext cx="406440" cy="775080"/>
          </a:xfrm>
          <a:prstGeom prst="rect">
            <a:avLst/>
          </a:prstGeom>
          <a:noFill/>
          <a:ln>
            <a:noFill/>
            <a:tailEnd type="arrow"/>
          </a:ln>
        </p:spPr>
        <p:txBody>
          <a:bodyPr vert="horz" wrap="none" lIns="90000" tIns="45000" rIns="90000" bIns="45000" anchorCtr="0" compatLnSpc="0">
            <a:spAutoFit/>
          </a:bodyPr>
          <a:lstStyle/>
          <a:p>
            <a:pPr marL="0" marR="0" lvl="0" indent="0" rtl="0" hangingPunct="0">
              <a:spcBef>
                <a:spcPts val="0"/>
              </a:spcBef>
              <a:spcAft>
                <a:spcPts val="0"/>
              </a:spcAft>
              <a:buNone/>
              <a:tabLst/>
            </a:pPr>
            <a:r>
              <a:rPr lang="en-US" sz="3200" b="0" i="0" u="none" strike="noStrike" kern="1200">
                <a:ln>
                  <a:noFill/>
                </a:ln>
                <a:latin typeface="Arial" pitchFamily="18"/>
                <a:ea typeface="Lucida Sans Unicode" pitchFamily="2"/>
                <a:cs typeface="Mangal" pitchFamily="2"/>
              </a:rPr>
              <a:t>1</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867" y="5419765"/>
            <a:ext cx="961578" cy="1268859"/>
          </a:xfrm>
          <a:prstGeom prst="rect">
            <a:avLst/>
          </a:prstGeom>
        </p:spPr>
      </p:pic>
    </p:spTree>
    <p:extLst>
      <p:ext uri="{BB962C8B-B14F-4D97-AF65-F5344CB8AC3E}">
        <p14:creationId xmlns:p14="http://schemas.microsoft.com/office/powerpoint/2010/main" val="2535178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1816" y="139699"/>
            <a:ext cx="11923184" cy="4120359"/>
          </a:xfrm>
          <a:prstGeom prst="rect">
            <a:avLst/>
          </a:prstGeom>
        </p:spPr>
        <p:txBody>
          <a:bodyPr vert="horz" wrap="square" lIns="0" tIns="133350" rIns="0" bIns="0" rtlCol="0">
            <a:spAutoFit/>
          </a:bodyPr>
          <a:lstStyle/>
          <a:p>
            <a:pPr marL="10583">
              <a:spcBef>
                <a:spcPts val="1050"/>
              </a:spcBef>
            </a:pPr>
            <a:r>
              <a:rPr lang="en-US" sz="3600" dirty="0" smtClean="0">
                <a:solidFill>
                  <a:schemeClr val="accent2"/>
                </a:solidFill>
                <a:latin typeface="Arial"/>
                <a:cs typeface="Arial"/>
              </a:rPr>
              <a:t>Boolean circuits</a:t>
            </a:r>
            <a:endParaRPr lang="en-US" sz="3600" spc="-8" dirty="0">
              <a:solidFill>
                <a:schemeClr val="accent2"/>
              </a:solidFill>
              <a:latin typeface="Arial"/>
              <a:cs typeface="Arial"/>
            </a:endParaRPr>
          </a:p>
          <a:p>
            <a:pPr marL="10583">
              <a:spcBef>
                <a:spcPts val="1050"/>
              </a:spcBef>
            </a:pPr>
            <a:endParaRPr lang="en-US" sz="2800" spc="-8" dirty="0" smtClean="0">
              <a:latin typeface="Arial"/>
              <a:cs typeface="Arial"/>
            </a:endParaRPr>
          </a:p>
          <a:p>
            <a:pPr marL="10583">
              <a:spcBef>
                <a:spcPts val="1050"/>
              </a:spcBef>
            </a:pPr>
            <a:r>
              <a:rPr lang="en-US" sz="2800" spc="-8" dirty="0" smtClean="0">
                <a:latin typeface="Arial"/>
                <a:cs typeface="Arial"/>
              </a:rPr>
              <a:t>Universal hash functions [C</a:t>
            </a:r>
            <a:r>
              <a:rPr lang="en-US" sz="2800" b="0" spc="-8" dirty="0" smtClean="0">
                <a:latin typeface="Arial"/>
                <a:cs typeface="Arial"/>
              </a:rPr>
              <a:t>arter </a:t>
            </a:r>
            <a:r>
              <a:rPr lang="en-US" sz="2800" b="0" spc="-8" dirty="0" err="1" smtClean="0">
                <a:latin typeface="Arial"/>
                <a:cs typeface="Arial"/>
              </a:rPr>
              <a:t>Wegman</a:t>
            </a:r>
            <a:r>
              <a:rPr lang="en-US" sz="2800" b="0" spc="-8" dirty="0" smtClean="0">
                <a:latin typeface="Arial"/>
                <a:cs typeface="Arial"/>
              </a:rPr>
              <a:t> 79]</a:t>
            </a:r>
          </a:p>
          <a:p>
            <a:pPr marL="10583">
              <a:spcBef>
                <a:spcPts val="1050"/>
              </a:spcBef>
            </a:pPr>
            <a:endParaRPr lang="en-US" sz="2800" spc="-8" dirty="0" smtClean="0">
              <a:latin typeface="Arial"/>
              <a:cs typeface="Arial"/>
            </a:endParaRPr>
          </a:p>
          <a:p>
            <a:pPr marL="10583">
              <a:spcBef>
                <a:spcPts val="1050"/>
              </a:spcBef>
            </a:pPr>
            <a:r>
              <a:rPr lang="en-US" sz="2800" b="1" spc="-8" dirty="0" smtClean="0">
                <a:latin typeface="Arial"/>
                <a:cs typeface="Arial"/>
              </a:rPr>
              <a:t>Conjecture </a:t>
            </a:r>
            <a:r>
              <a:rPr lang="en-US" sz="2800" spc="-8" dirty="0" smtClean="0">
                <a:latin typeface="Arial"/>
                <a:cs typeface="Arial"/>
              </a:rPr>
              <a:t>1990 </a:t>
            </a:r>
            <a:r>
              <a:rPr lang="en-US" sz="2800" spc="-8" dirty="0">
                <a:latin typeface="Arial"/>
                <a:cs typeface="Arial"/>
              </a:rPr>
              <a:t>[</a:t>
            </a:r>
            <a:r>
              <a:rPr lang="en-US" sz="2800" dirty="0"/>
              <a:t>Mansour Nisan Tiwari]</a:t>
            </a:r>
          </a:p>
          <a:p>
            <a:pPr marL="10583">
              <a:spcBef>
                <a:spcPts val="1050"/>
              </a:spcBef>
            </a:pPr>
            <a:r>
              <a:rPr lang="en-US" sz="2800" spc="-8" dirty="0" smtClean="0">
                <a:latin typeface="Arial"/>
                <a:cs typeface="Arial"/>
              </a:rPr>
              <a:t>Require super-linear size circuits</a:t>
            </a:r>
          </a:p>
          <a:p>
            <a:pPr marL="10583">
              <a:spcBef>
                <a:spcPts val="1050"/>
              </a:spcBef>
            </a:pPr>
            <a:endParaRPr lang="en-US" sz="2800" spc="-8" dirty="0">
              <a:latin typeface="Arial"/>
              <a:cs typeface="Arial"/>
            </a:endParaRPr>
          </a:p>
        </p:txBody>
      </p:sp>
    </p:spTree>
    <p:extLst>
      <p:ext uri="{BB962C8B-B14F-4D97-AF65-F5344CB8AC3E}">
        <p14:creationId xmlns:p14="http://schemas.microsoft.com/office/powerpoint/2010/main" val="3377482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1816" y="139699"/>
            <a:ext cx="11923184" cy="5264262"/>
          </a:xfrm>
          <a:prstGeom prst="rect">
            <a:avLst/>
          </a:prstGeom>
        </p:spPr>
        <p:txBody>
          <a:bodyPr vert="horz" wrap="square" lIns="0" tIns="133350" rIns="0" bIns="0" rtlCol="0">
            <a:spAutoFit/>
          </a:bodyPr>
          <a:lstStyle/>
          <a:p>
            <a:pPr marL="10583">
              <a:spcBef>
                <a:spcPts val="1050"/>
              </a:spcBef>
            </a:pPr>
            <a:r>
              <a:rPr lang="en-US" sz="3600" dirty="0" smtClean="0">
                <a:solidFill>
                  <a:schemeClr val="accent2"/>
                </a:solidFill>
                <a:latin typeface="Arial"/>
                <a:cs typeface="Arial"/>
              </a:rPr>
              <a:t>Boolean circuits</a:t>
            </a:r>
            <a:endParaRPr lang="en-US" sz="3600" spc="-8" dirty="0">
              <a:solidFill>
                <a:schemeClr val="accent2"/>
              </a:solidFill>
              <a:latin typeface="Arial"/>
              <a:cs typeface="Arial"/>
            </a:endParaRPr>
          </a:p>
          <a:p>
            <a:pPr marL="10583">
              <a:spcBef>
                <a:spcPts val="1050"/>
              </a:spcBef>
            </a:pPr>
            <a:endParaRPr lang="en-US" sz="2800" spc="-8" dirty="0" smtClean="0">
              <a:latin typeface="Arial"/>
              <a:cs typeface="Arial"/>
            </a:endParaRPr>
          </a:p>
          <a:p>
            <a:pPr marL="10583">
              <a:spcBef>
                <a:spcPts val="1050"/>
              </a:spcBef>
            </a:pPr>
            <a:r>
              <a:rPr lang="en-US" sz="2800" spc="-8" dirty="0">
                <a:latin typeface="Arial"/>
                <a:cs typeface="Arial"/>
              </a:rPr>
              <a:t>Universal hash functions [Carter </a:t>
            </a:r>
            <a:r>
              <a:rPr lang="en-US" sz="2800" spc="-8" dirty="0" err="1">
                <a:latin typeface="Arial"/>
                <a:cs typeface="Arial"/>
              </a:rPr>
              <a:t>Wegman</a:t>
            </a:r>
            <a:r>
              <a:rPr lang="en-US" sz="2800" spc="-8" dirty="0">
                <a:latin typeface="Arial"/>
                <a:cs typeface="Arial"/>
              </a:rPr>
              <a:t> 79]</a:t>
            </a:r>
          </a:p>
          <a:p>
            <a:pPr marL="10583">
              <a:spcBef>
                <a:spcPts val="1050"/>
              </a:spcBef>
            </a:pPr>
            <a:endParaRPr lang="en-US" sz="2800" spc="-8" dirty="0">
              <a:latin typeface="Arial"/>
              <a:cs typeface="Arial"/>
            </a:endParaRPr>
          </a:p>
          <a:p>
            <a:pPr marL="10583">
              <a:spcBef>
                <a:spcPts val="1050"/>
              </a:spcBef>
            </a:pPr>
            <a:r>
              <a:rPr lang="en-US" sz="2800" b="1" spc="-8" dirty="0">
                <a:latin typeface="Arial"/>
                <a:cs typeface="Arial"/>
              </a:rPr>
              <a:t>Conjecture </a:t>
            </a:r>
            <a:r>
              <a:rPr lang="en-US" sz="2800" spc="-8" dirty="0">
                <a:latin typeface="Arial"/>
                <a:cs typeface="Arial"/>
              </a:rPr>
              <a:t>1990 [</a:t>
            </a:r>
            <a:r>
              <a:rPr lang="en-US" sz="2800" dirty="0"/>
              <a:t>Mansour Nisan Tiwari]</a:t>
            </a:r>
          </a:p>
          <a:p>
            <a:pPr marL="10583">
              <a:spcBef>
                <a:spcPts val="1050"/>
              </a:spcBef>
            </a:pPr>
            <a:r>
              <a:rPr lang="en-US" sz="2800" spc="-8" dirty="0">
                <a:latin typeface="Arial"/>
                <a:cs typeface="Arial"/>
              </a:rPr>
              <a:t>Require super-linear size circuits</a:t>
            </a:r>
          </a:p>
          <a:p>
            <a:pPr marL="10583">
              <a:spcBef>
                <a:spcPts val="1050"/>
              </a:spcBef>
            </a:pPr>
            <a:endParaRPr lang="en-US" sz="2800" spc="-8" dirty="0">
              <a:latin typeface="Arial"/>
              <a:cs typeface="Arial"/>
            </a:endParaRPr>
          </a:p>
          <a:p>
            <a:pPr marL="10583">
              <a:spcBef>
                <a:spcPts val="1050"/>
              </a:spcBef>
            </a:pPr>
            <a:r>
              <a:rPr lang="en-US" sz="2800" b="1" spc="-8" dirty="0" smtClean="0">
                <a:latin typeface="Arial"/>
                <a:cs typeface="Arial"/>
              </a:rPr>
              <a:t>Theorem </a:t>
            </a:r>
            <a:r>
              <a:rPr lang="en-US" sz="2800" spc="-8" dirty="0" smtClean="0">
                <a:latin typeface="Arial"/>
                <a:cs typeface="Arial"/>
              </a:rPr>
              <a:t>2008  [</a:t>
            </a:r>
            <a:r>
              <a:rPr lang="en-US" sz="2800" dirty="0" err="1" smtClean="0"/>
              <a:t>Ishai</a:t>
            </a:r>
            <a:r>
              <a:rPr lang="en-US" sz="2800" dirty="0" smtClean="0"/>
              <a:t> </a:t>
            </a:r>
            <a:r>
              <a:rPr lang="en-US" sz="2800" dirty="0" err="1" smtClean="0"/>
              <a:t>Kushilevitz</a:t>
            </a:r>
            <a:r>
              <a:rPr lang="en-US" sz="2800" dirty="0" smtClean="0"/>
              <a:t> </a:t>
            </a:r>
            <a:r>
              <a:rPr lang="en-US" sz="2800" dirty="0" err="1" smtClean="0"/>
              <a:t>Ostrovsky</a:t>
            </a:r>
            <a:r>
              <a:rPr lang="en-US" sz="2800" dirty="0" smtClean="0"/>
              <a:t> </a:t>
            </a:r>
            <a:r>
              <a:rPr lang="en-US" sz="2800" dirty="0" err="1" smtClean="0"/>
              <a:t>Sahai</a:t>
            </a:r>
            <a:r>
              <a:rPr lang="en-US" sz="2800" dirty="0" smtClean="0"/>
              <a:t>]</a:t>
            </a:r>
            <a:endParaRPr lang="en-US" sz="2800" spc="-8" dirty="0">
              <a:latin typeface="Arial"/>
              <a:cs typeface="Arial"/>
            </a:endParaRPr>
          </a:p>
          <a:p>
            <a:pPr marL="10583">
              <a:spcBef>
                <a:spcPts val="1050"/>
              </a:spcBef>
            </a:pPr>
            <a:r>
              <a:rPr lang="en-US" sz="2800" spc="-8" dirty="0" smtClean="0">
                <a:latin typeface="Arial"/>
                <a:cs typeface="Arial"/>
              </a:rPr>
              <a:t>Linear-size </a:t>
            </a:r>
            <a:r>
              <a:rPr lang="en-US" sz="2800" spc="-8" dirty="0" smtClean="0">
                <a:latin typeface="Arial"/>
                <a:cs typeface="Arial"/>
              </a:rPr>
              <a:t>suffices</a:t>
            </a:r>
            <a:endParaRPr lang="en-US" sz="2800" spc="-8" dirty="0">
              <a:latin typeface="Arial"/>
              <a:cs typeface="Arial"/>
            </a:endParaRPr>
          </a:p>
        </p:txBody>
      </p:sp>
    </p:spTree>
    <p:extLst>
      <p:ext uri="{BB962C8B-B14F-4D97-AF65-F5344CB8AC3E}">
        <p14:creationId xmlns:p14="http://schemas.microsoft.com/office/powerpoint/2010/main" val="2835107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1816" y="139699"/>
            <a:ext cx="11923184" cy="5713102"/>
          </a:xfrm>
          <a:prstGeom prst="rect">
            <a:avLst/>
          </a:prstGeom>
        </p:spPr>
        <p:txBody>
          <a:bodyPr vert="horz" wrap="square" lIns="0" tIns="133350" rIns="0" bIns="0" rtlCol="0">
            <a:spAutoFit/>
          </a:bodyPr>
          <a:lstStyle/>
          <a:p>
            <a:pPr marL="10583">
              <a:spcBef>
                <a:spcPts val="1050"/>
              </a:spcBef>
            </a:pPr>
            <a:endParaRPr lang="en-US" sz="2800" spc="-8" dirty="0" smtClean="0">
              <a:latin typeface="Arial"/>
              <a:cs typeface="Arial"/>
            </a:endParaRPr>
          </a:p>
          <a:p>
            <a:pPr marL="10583">
              <a:spcBef>
                <a:spcPts val="1050"/>
              </a:spcBef>
            </a:pPr>
            <a:r>
              <a:rPr lang="en-US" sz="2800" spc="-8" dirty="0" smtClean="0">
                <a:latin typeface="Arial"/>
                <a:cs typeface="Arial"/>
              </a:rPr>
              <a:t>… many more such examples (see my book)</a:t>
            </a:r>
          </a:p>
          <a:p>
            <a:pPr marL="10583">
              <a:spcBef>
                <a:spcPts val="1050"/>
              </a:spcBef>
            </a:pPr>
            <a:endParaRPr lang="en-US" sz="2800" spc="-8" dirty="0">
              <a:latin typeface="Arial"/>
              <a:cs typeface="Arial"/>
            </a:endParaRPr>
          </a:p>
          <a:p>
            <a:pPr marL="10583">
              <a:spcBef>
                <a:spcPts val="1050"/>
              </a:spcBef>
            </a:pPr>
            <a:endParaRPr lang="en-US" sz="2800" spc="-8" dirty="0" smtClean="0">
              <a:latin typeface="Arial"/>
              <a:cs typeface="Arial"/>
            </a:endParaRPr>
          </a:p>
          <a:p>
            <a:pPr marL="10583">
              <a:spcBef>
                <a:spcPts val="1050"/>
              </a:spcBef>
            </a:pPr>
            <a:r>
              <a:rPr lang="en-US" sz="2800" spc="-8" dirty="0" smtClean="0">
                <a:latin typeface="Arial"/>
                <a:cs typeface="Arial"/>
              </a:rPr>
              <a:t>Next: A “bottleneck” for making progress</a:t>
            </a:r>
            <a:endParaRPr lang="en-US" sz="2800" spc="-8" dirty="0" smtClean="0">
              <a:latin typeface="Arial"/>
              <a:cs typeface="Arial"/>
            </a:endParaRPr>
          </a:p>
          <a:p>
            <a:pPr marL="10583">
              <a:spcBef>
                <a:spcPts val="1050"/>
              </a:spcBef>
            </a:pPr>
            <a:endParaRPr lang="en-US" sz="2800" spc="-8" dirty="0">
              <a:latin typeface="Arial"/>
              <a:cs typeface="Arial"/>
            </a:endParaRPr>
          </a:p>
          <a:p>
            <a:pPr marL="10583">
              <a:spcBef>
                <a:spcPts val="1050"/>
              </a:spcBef>
            </a:pPr>
            <a:endParaRPr lang="en-US" sz="2800" spc="-8" dirty="0" smtClean="0">
              <a:latin typeface="Arial"/>
              <a:cs typeface="Arial"/>
            </a:endParaRPr>
          </a:p>
          <a:p>
            <a:pPr marL="10583">
              <a:spcBef>
                <a:spcPts val="1050"/>
              </a:spcBef>
            </a:pPr>
            <a:endParaRPr lang="en-US" sz="2800" b="1" spc="-8" dirty="0" smtClean="0">
              <a:latin typeface="Arial"/>
              <a:cs typeface="Arial"/>
            </a:endParaRPr>
          </a:p>
          <a:p>
            <a:pPr marL="10583">
              <a:spcBef>
                <a:spcPts val="1050"/>
              </a:spcBef>
            </a:pPr>
            <a:endParaRPr lang="en-US" sz="2800" spc="-8" dirty="0">
              <a:latin typeface="Arial"/>
              <a:cs typeface="Arial"/>
            </a:endParaRPr>
          </a:p>
          <a:p>
            <a:pPr marL="10583">
              <a:spcBef>
                <a:spcPts val="1050"/>
              </a:spcBef>
            </a:pPr>
            <a:endParaRPr lang="en-US" sz="2800" b="1" spc="-8" dirty="0" smtClean="0">
              <a:latin typeface="Arial"/>
              <a:cs typeface="Arial"/>
            </a:endParaRPr>
          </a:p>
        </p:txBody>
      </p:sp>
    </p:spTree>
    <p:extLst>
      <p:ext uri="{BB962C8B-B14F-4D97-AF65-F5344CB8AC3E}">
        <p14:creationId xmlns:p14="http://schemas.microsoft.com/office/powerpoint/2010/main" val="3342977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algn="ctr"/>
            <a:r>
              <a:rPr lang="en-US" dirty="0" smtClean="0">
                <a:solidFill>
                  <a:srgbClr val="7030A0"/>
                </a:solidFill>
              </a:rPr>
              <a:t>Outline</a:t>
            </a:r>
            <a:endParaRPr lang="en-US" dirty="0">
              <a:solidFill>
                <a:srgbClr val="7030A0"/>
              </a:solidFill>
            </a:endParaRPr>
          </a:p>
        </p:txBody>
      </p:sp>
      <p:sp>
        <p:nvSpPr>
          <p:cNvPr id="12" name="object 2"/>
          <p:cNvSpPr txBox="1"/>
          <p:nvPr/>
        </p:nvSpPr>
        <p:spPr>
          <a:xfrm>
            <a:off x="262890" y="1234119"/>
            <a:ext cx="12127892" cy="4976148"/>
          </a:xfrm>
          <a:prstGeom prst="rect">
            <a:avLst/>
          </a:prstGeom>
        </p:spPr>
        <p:txBody>
          <a:bodyPr vert="horz" wrap="square" lIns="0" tIns="10583" rIns="0" bIns="0" rtlCol="0">
            <a:spAutoFit/>
          </a:bodyPr>
          <a:lstStyle/>
          <a:p>
            <a:pPr marL="10582">
              <a:spcBef>
                <a:spcPts val="83"/>
              </a:spcBef>
              <a:tabLst>
                <a:tab pos="295792" algn="l"/>
                <a:tab pos="296321" algn="l"/>
              </a:tabLst>
            </a:pPr>
            <a:endParaRPr lang="en-US" sz="2800" dirty="0" smtClean="0"/>
          </a:p>
          <a:p>
            <a:pPr marL="296321" indent="-285739">
              <a:spcBef>
                <a:spcPts val="83"/>
              </a:spcBef>
              <a:buFontTx/>
              <a:buChar char="•"/>
              <a:tabLst>
                <a:tab pos="295792" algn="l"/>
                <a:tab pos="296321" algn="l"/>
              </a:tabLst>
            </a:pPr>
            <a:r>
              <a:rPr lang="en-US" sz="3600" dirty="0" smtClean="0"/>
              <a:t>The </a:t>
            </a:r>
            <a:r>
              <a:rPr lang="en-US" sz="3600" dirty="0" smtClean="0"/>
              <a:t>grand challenge, some historical highlights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b="1" dirty="0" smtClean="0">
                <a:solidFill>
                  <a:srgbClr val="00B050"/>
                </a:solidFill>
              </a:rPr>
              <a:t>Correlation </a:t>
            </a:r>
            <a:r>
              <a:rPr lang="en-US" sz="3600" b="1" dirty="0">
                <a:solidFill>
                  <a:srgbClr val="00B050"/>
                </a:solidFill>
              </a:rPr>
              <a:t>bounds against </a:t>
            </a:r>
            <a:r>
              <a:rPr lang="en-US" sz="3600" b="1" dirty="0" smtClean="0">
                <a:solidFill>
                  <a:srgbClr val="00B050"/>
                </a:solidFill>
              </a:rPr>
              <a:t>polynomials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dirty="0" smtClean="0"/>
              <a:t>Why do known bounds stop “right before” major results?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dirty="0" smtClean="0"/>
              <a:t>A case study: data structures and circuits</a:t>
            </a:r>
          </a:p>
          <a:p>
            <a:pPr marL="10582">
              <a:spcBef>
                <a:spcPts val="83"/>
              </a:spcBef>
              <a:tabLst>
                <a:tab pos="295792" algn="l"/>
                <a:tab pos="296321" algn="l"/>
              </a:tabLst>
            </a:pPr>
            <a:endParaRPr lang="en-US" sz="3600" dirty="0"/>
          </a:p>
        </p:txBody>
      </p:sp>
    </p:spTree>
    <p:extLst>
      <p:ext uri="{BB962C8B-B14F-4D97-AF65-F5344CB8AC3E}">
        <p14:creationId xmlns:p14="http://schemas.microsoft.com/office/powerpoint/2010/main" val="3778545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0510" y="148590"/>
            <a:ext cx="5303520" cy="6247864"/>
          </a:xfrm>
          <a:prstGeom prst="rect">
            <a:avLst/>
          </a:prstGeom>
          <a:noFill/>
        </p:spPr>
        <p:txBody>
          <a:bodyPr wrap="square" rtlCol="0">
            <a:spAutoFit/>
          </a:bodyPr>
          <a:lstStyle/>
          <a:p>
            <a:r>
              <a:rPr lang="en-US" sz="40000" dirty="0" smtClean="0">
                <a:latin typeface="Arial" panose="020B0604020202020204" pitchFamily="34" charset="0"/>
                <a:cs typeface="Arial" panose="020B0604020202020204" pitchFamily="34" charset="0"/>
              </a:rPr>
              <a:t>3</a:t>
            </a:r>
            <a:endParaRPr lang="en-US" sz="4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180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420078" y="1277902"/>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420078" y="1277902"/>
                <a:ext cx="1636042" cy="721801"/>
              </a:xfrm>
              <a:prstGeom prst="rect">
                <a:avLst/>
              </a:prstGeom>
              <a:blipFill>
                <a:blip r:embed="rId4"/>
                <a:stretch>
                  <a:fillRect l="-11636" t="-9677" r="-9091" b="-32258"/>
                </a:stretch>
              </a:blipFill>
              <a:ln w="38100">
                <a:solidFill>
                  <a:schemeClr val="accent1"/>
                </a:solidFill>
              </a:ln>
            </p:spPr>
            <p:txBody>
              <a:bodyPr/>
              <a:lstStyle/>
              <a:p>
                <a:r>
                  <a:rPr lang="en-US">
                    <a:noFill/>
                  </a:rPr>
                  <a:t> </a:t>
                </a:r>
              </a:p>
            </p:txBody>
          </p:sp>
        </mc:Fallback>
      </mc:AlternateContent>
      <p:sp>
        <p:nvSpPr>
          <p:cNvPr id="7" name="TextBox 6"/>
          <p:cNvSpPr txBox="1"/>
          <p:nvPr/>
        </p:nvSpPr>
        <p:spPr>
          <a:xfrm>
            <a:off x="3980471" y="220980"/>
            <a:ext cx="5052060" cy="721801"/>
          </a:xfrm>
          <a:prstGeom prst="rect">
            <a:avLst/>
          </a:prstGeom>
          <a:noFill/>
          <a:ln w="38100">
            <a:noFill/>
          </a:ln>
        </p:spPr>
        <p:txBody>
          <a:bodyPr wrap="square" rtlCol="0">
            <a:spAutoFit/>
          </a:bodyPr>
          <a:lstStyle/>
          <a:p>
            <a:r>
              <a:rPr lang="en-US" sz="4000" dirty="0" smtClean="0">
                <a:solidFill>
                  <a:srgbClr val="7030A0"/>
                </a:solidFill>
              </a:rPr>
              <a:t>One possible view</a:t>
            </a:r>
            <a:endParaRPr lang="en-US" sz="4000" dirty="0">
              <a:solidFill>
                <a:srgbClr val="7030A0"/>
              </a:solidFill>
            </a:endParaRPr>
          </a:p>
        </p:txBody>
      </p:sp>
    </p:spTree>
    <p:extLst>
      <p:ext uri="{BB962C8B-B14F-4D97-AF65-F5344CB8AC3E}">
        <p14:creationId xmlns:p14="http://schemas.microsoft.com/office/powerpoint/2010/main" val="176583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420078" y="1277902"/>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420078" y="1277902"/>
                <a:ext cx="1636042" cy="721801"/>
              </a:xfrm>
              <a:prstGeom prst="rect">
                <a:avLst/>
              </a:prstGeom>
              <a:blipFill>
                <a:blip r:embed="rId4"/>
                <a:stretch>
                  <a:fillRect l="-11636" t="-9677" r="-9091" b="-32258"/>
                </a:stretch>
              </a:blipFill>
              <a:ln w="38100">
                <a:solidFill>
                  <a:schemeClr val="accent1"/>
                </a:solidFill>
              </a:ln>
            </p:spPr>
            <p:txBody>
              <a:bodyPr/>
              <a:lstStyle/>
              <a:p>
                <a:r>
                  <a:rPr lang="en-US">
                    <a:noFill/>
                  </a:rPr>
                  <a:t> </a:t>
                </a:r>
              </a:p>
            </p:txBody>
          </p:sp>
        </mc:Fallback>
      </mc:AlternateContent>
      <p:sp>
        <p:nvSpPr>
          <p:cNvPr id="7" name="TextBox 6"/>
          <p:cNvSpPr txBox="1"/>
          <p:nvPr/>
        </p:nvSpPr>
        <p:spPr>
          <a:xfrm>
            <a:off x="3980471" y="220980"/>
            <a:ext cx="5052060" cy="721801"/>
          </a:xfrm>
          <a:prstGeom prst="rect">
            <a:avLst/>
          </a:prstGeom>
          <a:noFill/>
          <a:ln w="38100">
            <a:noFill/>
          </a:ln>
        </p:spPr>
        <p:txBody>
          <a:bodyPr wrap="square" rtlCol="0">
            <a:spAutoFit/>
          </a:bodyPr>
          <a:lstStyle/>
          <a:p>
            <a:r>
              <a:rPr lang="en-US" sz="4000" dirty="0" smtClean="0">
                <a:solidFill>
                  <a:srgbClr val="7030A0"/>
                </a:solidFill>
              </a:rPr>
              <a:t>One possible view</a:t>
            </a:r>
            <a:endParaRPr lang="en-US" sz="4000" dirty="0">
              <a:solidFill>
                <a:srgbClr val="7030A0"/>
              </a:solidFill>
            </a:endParaRPr>
          </a:p>
        </p:txBody>
      </p:sp>
      <p:sp>
        <p:nvSpPr>
          <p:cNvPr id="8" name="TextBox 7"/>
          <p:cNvSpPr txBox="1"/>
          <p:nvPr/>
        </p:nvSpPr>
        <p:spPr>
          <a:xfrm>
            <a:off x="959130" y="4612618"/>
            <a:ext cx="1783609"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Circuits</a:t>
            </a:r>
            <a:endParaRPr lang="en-US" sz="4000" dirty="0">
              <a:solidFill>
                <a:srgbClr val="FF0000"/>
              </a:solidFill>
            </a:endParaRPr>
          </a:p>
        </p:txBody>
      </p:sp>
    </p:spTree>
    <p:extLst>
      <p:ext uri="{BB962C8B-B14F-4D97-AF65-F5344CB8AC3E}">
        <p14:creationId xmlns:p14="http://schemas.microsoft.com/office/powerpoint/2010/main" val="3784856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420078" y="1277902"/>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420078" y="1277902"/>
                <a:ext cx="1636042" cy="721801"/>
              </a:xfrm>
              <a:prstGeom prst="rect">
                <a:avLst/>
              </a:prstGeom>
              <a:blipFill>
                <a:blip r:embed="rId4"/>
                <a:stretch>
                  <a:fillRect l="-11636" t="-9677" r="-9091" b="-32258"/>
                </a:stretch>
              </a:blipFill>
              <a:ln w="38100">
                <a:solidFill>
                  <a:schemeClr val="accent1"/>
                </a:solidFill>
              </a:ln>
            </p:spPr>
            <p:txBody>
              <a:bodyPr/>
              <a:lstStyle/>
              <a:p>
                <a:r>
                  <a:rPr lang="en-US">
                    <a:noFill/>
                  </a:rPr>
                  <a:t> </a:t>
                </a:r>
              </a:p>
            </p:txBody>
          </p:sp>
        </mc:Fallback>
      </mc:AlternateContent>
      <p:sp>
        <p:nvSpPr>
          <p:cNvPr id="7" name="TextBox 6"/>
          <p:cNvSpPr txBox="1"/>
          <p:nvPr/>
        </p:nvSpPr>
        <p:spPr>
          <a:xfrm>
            <a:off x="3980471" y="220980"/>
            <a:ext cx="5052060" cy="721801"/>
          </a:xfrm>
          <a:prstGeom prst="rect">
            <a:avLst/>
          </a:prstGeom>
          <a:noFill/>
          <a:ln w="38100">
            <a:noFill/>
          </a:ln>
        </p:spPr>
        <p:txBody>
          <a:bodyPr wrap="square" rtlCol="0">
            <a:spAutoFit/>
          </a:bodyPr>
          <a:lstStyle/>
          <a:p>
            <a:r>
              <a:rPr lang="en-US" sz="4000" dirty="0" smtClean="0">
                <a:solidFill>
                  <a:srgbClr val="7030A0"/>
                </a:solidFill>
              </a:rPr>
              <a:t>One possible view</a:t>
            </a:r>
            <a:endParaRPr lang="en-US" sz="4000" dirty="0">
              <a:solidFill>
                <a:srgbClr val="7030A0"/>
              </a:solidFill>
            </a:endParaRPr>
          </a:p>
        </p:txBody>
      </p:sp>
      <p:sp>
        <p:nvSpPr>
          <p:cNvPr id="8" name="TextBox 7"/>
          <p:cNvSpPr txBox="1"/>
          <p:nvPr/>
        </p:nvSpPr>
        <p:spPr>
          <a:xfrm>
            <a:off x="959130" y="4612618"/>
            <a:ext cx="1783609"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Circuits</a:t>
            </a:r>
            <a:endParaRPr lang="en-US" sz="4000" dirty="0">
              <a:solidFill>
                <a:srgbClr val="FF0000"/>
              </a:solidFill>
            </a:endParaRPr>
          </a:p>
        </p:txBody>
      </p:sp>
      <p:sp>
        <p:nvSpPr>
          <p:cNvPr id="11" name="TextBox 10"/>
          <p:cNvSpPr txBox="1"/>
          <p:nvPr/>
        </p:nvSpPr>
        <p:spPr>
          <a:xfrm>
            <a:off x="2904337" y="4728596"/>
            <a:ext cx="3518359" cy="707886"/>
          </a:xfrm>
          <a:prstGeom prst="rect">
            <a:avLst/>
          </a:prstGeom>
          <a:solidFill>
            <a:schemeClr val="tx1"/>
          </a:solidFill>
          <a:ln w="38100">
            <a:solidFill>
              <a:schemeClr val="accent1"/>
            </a:solidFill>
          </a:ln>
        </p:spPr>
        <p:txBody>
          <a:bodyPr wrap="square" rtlCol="0">
            <a:spAutoFit/>
          </a:bodyPr>
          <a:lstStyle/>
          <a:p>
            <a:r>
              <a:rPr lang="en-US" sz="4000" dirty="0" smtClean="0">
                <a:solidFill>
                  <a:srgbClr val="FF0000"/>
                </a:solidFill>
              </a:rPr>
              <a:t>Communication</a:t>
            </a:r>
            <a:endParaRPr lang="en-US" sz="4000" dirty="0">
              <a:solidFill>
                <a:srgbClr val="FF0000"/>
              </a:solidFill>
            </a:endParaRPr>
          </a:p>
        </p:txBody>
      </p:sp>
    </p:spTree>
    <p:extLst>
      <p:ext uri="{BB962C8B-B14F-4D97-AF65-F5344CB8AC3E}">
        <p14:creationId xmlns:p14="http://schemas.microsoft.com/office/powerpoint/2010/main" val="1516300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420078" y="1277902"/>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420078" y="1277902"/>
                <a:ext cx="1636042" cy="721801"/>
              </a:xfrm>
              <a:prstGeom prst="rect">
                <a:avLst/>
              </a:prstGeom>
              <a:blipFill>
                <a:blip r:embed="rId4"/>
                <a:stretch>
                  <a:fillRect l="-11636" t="-9677" r="-9091" b="-32258"/>
                </a:stretch>
              </a:blipFill>
              <a:ln w="38100">
                <a:solidFill>
                  <a:schemeClr val="accent1"/>
                </a:solidFill>
              </a:ln>
            </p:spPr>
            <p:txBody>
              <a:bodyPr/>
              <a:lstStyle/>
              <a:p>
                <a:r>
                  <a:rPr lang="en-US">
                    <a:noFill/>
                  </a:rPr>
                  <a:t> </a:t>
                </a:r>
              </a:p>
            </p:txBody>
          </p:sp>
        </mc:Fallback>
      </mc:AlternateContent>
      <p:sp>
        <p:nvSpPr>
          <p:cNvPr id="7" name="TextBox 6"/>
          <p:cNvSpPr txBox="1"/>
          <p:nvPr/>
        </p:nvSpPr>
        <p:spPr>
          <a:xfrm>
            <a:off x="3980471" y="220980"/>
            <a:ext cx="5052060" cy="721801"/>
          </a:xfrm>
          <a:prstGeom prst="rect">
            <a:avLst/>
          </a:prstGeom>
          <a:noFill/>
          <a:ln w="38100">
            <a:noFill/>
          </a:ln>
        </p:spPr>
        <p:txBody>
          <a:bodyPr wrap="square" rtlCol="0">
            <a:spAutoFit/>
          </a:bodyPr>
          <a:lstStyle/>
          <a:p>
            <a:r>
              <a:rPr lang="en-US" sz="4000" dirty="0" smtClean="0">
                <a:solidFill>
                  <a:srgbClr val="7030A0"/>
                </a:solidFill>
              </a:rPr>
              <a:t>One possible view</a:t>
            </a:r>
            <a:endParaRPr lang="en-US" sz="4000" dirty="0">
              <a:solidFill>
                <a:srgbClr val="7030A0"/>
              </a:solidFill>
            </a:endParaRPr>
          </a:p>
        </p:txBody>
      </p:sp>
      <p:sp>
        <p:nvSpPr>
          <p:cNvPr id="8" name="TextBox 7"/>
          <p:cNvSpPr txBox="1"/>
          <p:nvPr/>
        </p:nvSpPr>
        <p:spPr>
          <a:xfrm>
            <a:off x="959130" y="4612618"/>
            <a:ext cx="1783609"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Circuits</a:t>
            </a:r>
            <a:endParaRPr lang="en-US" sz="4000" dirty="0">
              <a:solidFill>
                <a:srgbClr val="FF0000"/>
              </a:solidFill>
            </a:endParaRPr>
          </a:p>
        </p:txBody>
      </p:sp>
      <p:sp>
        <p:nvSpPr>
          <p:cNvPr id="10" name="TextBox 9"/>
          <p:cNvSpPr txBox="1"/>
          <p:nvPr/>
        </p:nvSpPr>
        <p:spPr>
          <a:xfrm>
            <a:off x="6506501" y="4450693"/>
            <a:ext cx="1837552"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Rigidity</a:t>
            </a:r>
            <a:endParaRPr lang="en-US" sz="4000" dirty="0">
              <a:solidFill>
                <a:srgbClr val="FF0000"/>
              </a:solidFill>
            </a:endParaRPr>
          </a:p>
        </p:txBody>
      </p:sp>
      <p:sp>
        <p:nvSpPr>
          <p:cNvPr id="11" name="TextBox 10"/>
          <p:cNvSpPr txBox="1"/>
          <p:nvPr/>
        </p:nvSpPr>
        <p:spPr>
          <a:xfrm>
            <a:off x="2904337" y="4728596"/>
            <a:ext cx="3518359" cy="707886"/>
          </a:xfrm>
          <a:prstGeom prst="rect">
            <a:avLst/>
          </a:prstGeom>
          <a:solidFill>
            <a:schemeClr val="tx1"/>
          </a:solidFill>
          <a:ln w="38100">
            <a:solidFill>
              <a:schemeClr val="accent1"/>
            </a:solidFill>
          </a:ln>
        </p:spPr>
        <p:txBody>
          <a:bodyPr wrap="square" rtlCol="0">
            <a:spAutoFit/>
          </a:bodyPr>
          <a:lstStyle/>
          <a:p>
            <a:r>
              <a:rPr lang="en-US" sz="4000" dirty="0" smtClean="0">
                <a:solidFill>
                  <a:srgbClr val="FF0000"/>
                </a:solidFill>
              </a:rPr>
              <a:t>Communication</a:t>
            </a:r>
            <a:endParaRPr lang="en-US" sz="4000" dirty="0">
              <a:solidFill>
                <a:srgbClr val="FF0000"/>
              </a:solidFill>
            </a:endParaRPr>
          </a:p>
        </p:txBody>
      </p:sp>
    </p:spTree>
    <p:extLst>
      <p:ext uri="{BB962C8B-B14F-4D97-AF65-F5344CB8AC3E}">
        <p14:creationId xmlns:p14="http://schemas.microsoft.com/office/powerpoint/2010/main" val="2071757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8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420078" y="1277902"/>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420078" y="1277902"/>
                <a:ext cx="1636042" cy="721801"/>
              </a:xfrm>
              <a:prstGeom prst="rect">
                <a:avLst/>
              </a:prstGeom>
              <a:blipFill>
                <a:blip r:embed="rId3"/>
                <a:stretch>
                  <a:fillRect l="-11636" t="-9677" r="-9091" b="-32258"/>
                </a:stretch>
              </a:blipFill>
              <a:ln w="38100">
                <a:solidFill>
                  <a:schemeClr val="accent1"/>
                </a:solidFill>
              </a:ln>
            </p:spPr>
            <p:txBody>
              <a:bodyPr/>
              <a:lstStyle/>
              <a:p>
                <a:r>
                  <a:rPr lang="en-US">
                    <a:noFill/>
                  </a:rPr>
                  <a:t> </a:t>
                </a:r>
              </a:p>
            </p:txBody>
          </p:sp>
        </mc:Fallback>
      </mc:AlternateContent>
      <p:sp>
        <p:nvSpPr>
          <p:cNvPr id="7" name="TextBox 6"/>
          <p:cNvSpPr txBox="1"/>
          <p:nvPr/>
        </p:nvSpPr>
        <p:spPr>
          <a:xfrm>
            <a:off x="3980471" y="220980"/>
            <a:ext cx="5052060" cy="721801"/>
          </a:xfrm>
          <a:prstGeom prst="rect">
            <a:avLst/>
          </a:prstGeom>
          <a:noFill/>
          <a:ln w="38100">
            <a:noFill/>
          </a:ln>
        </p:spPr>
        <p:txBody>
          <a:bodyPr wrap="square" rtlCol="0">
            <a:spAutoFit/>
          </a:bodyPr>
          <a:lstStyle/>
          <a:p>
            <a:r>
              <a:rPr lang="en-US" sz="4000" dirty="0" smtClean="0">
                <a:solidFill>
                  <a:srgbClr val="7030A0"/>
                </a:solidFill>
              </a:rPr>
              <a:t>One possible view</a:t>
            </a:r>
            <a:endParaRPr lang="en-US" sz="4000" dirty="0">
              <a:solidFill>
                <a:srgbClr val="7030A0"/>
              </a:solidFill>
            </a:endParaRPr>
          </a:p>
        </p:txBody>
      </p:sp>
      <p:sp>
        <p:nvSpPr>
          <p:cNvPr id="8" name="TextBox 7"/>
          <p:cNvSpPr txBox="1"/>
          <p:nvPr/>
        </p:nvSpPr>
        <p:spPr>
          <a:xfrm>
            <a:off x="959130" y="4612618"/>
            <a:ext cx="1783609"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Circuits</a:t>
            </a:r>
            <a:endParaRPr lang="en-US" sz="4000" dirty="0">
              <a:solidFill>
                <a:srgbClr val="FF0000"/>
              </a:solidFill>
            </a:endParaRPr>
          </a:p>
        </p:txBody>
      </p:sp>
      <p:sp>
        <p:nvSpPr>
          <p:cNvPr id="9" name="TextBox 8"/>
          <p:cNvSpPr txBox="1"/>
          <p:nvPr/>
        </p:nvSpPr>
        <p:spPr>
          <a:xfrm>
            <a:off x="8468347" y="4804636"/>
            <a:ext cx="2677338"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Polynomials</a:t>
            </a:r>
            <a:endParaRPr lang="en-US" sz="4000" dirty="0">
              <a:solidFill>
                <a:srgbClr val="FF0000"/>
              </a:solidFill>
            </a:endParaRPr>
          </a:p>
        </p:txBody>
      </p:sp>
      <p:sp>
        <p:nvSpPr>
          <p:cNvPr id="10" name="TextBox 9"/>
          <p:cNvSpPr txBox="1"/>
          <p:nvPr/>
        </p:nvSpPr>
        <p:spPr>
          <a:xfrm>
            <a:off x="6506501" y="4450693"/>
            <a:ext cx="1837552"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Rigidity</a:t>
            </a:r>
            <a:endParaRPr lang="en-US" sz="4000" dirty="0">
              <a:solidFill>
                <a:srgbClr val="FF0000"/>
              </a:solidFill>
            </a:endParaRPr>
          </a:p>
        </p:txBody>
      </p:sp>
      <p:sp>
        <p:nvSpPr>
          <p:cNvPr id="11" name="TextBox 10"/>
          <p:cNvSpPr txBox="1"/>
          <p:nvPr/>
        </p:nvSpPr>
        <p:spPr>
          <a:xfrm>
            <a:off x="2904337" y="4728596"/>
            <a:ext cx="3518359" cy="707886"/>
          </a:xfrm>
          <a:prstGeom prst="rect">
            <a:avLst/>
          </a:prstGeom>
          <a:solidFill>
            <a:schemeClr val="tx1"/>
          </a:solidFill>
          <a:ln w="38100">
            <a:solidFill>
              <a:schemeClr val="accent1"/>
            </a:solidFill>
          </a:ln>
        </p:spPr>
        <p:txBody>
          <a:bodyPr wrap="square" rtlCol="0">
            <a:spAutoFit/>
          </a:bodyPr>
          <a:lstStyle/>
          <a:p>
            <a:r>
              <a:rPr lang="en-US" sz="4000" dirty="0" smtClean="0">
                <a:solidFill>
                  <a:srgbClr val="FF0000"/>
                </a:solidFill>
              </a:rPr>
              <a:t>Communication</a:t>
            </a:r>
            <a:endParaRPr lang="en-US" sz="4000" dirty="0">
              <a:solidFill>
                <a:srgbClr val="FF0000"/>
              </a:solidFill>
            </a:endParaRPr>
          </a:p>
        </p:txBody>
      </p:sp>
    </p:spTree>
    <p:extLst>
      <p:ext uri="{BB962C8B-B14F-4D97-AF65-F5344CB8AC3E}">
        <p14:creationId xmlns:p14="http://schemas.microsoft.com/office/powerpoint/2010/main" val="2755930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277979" y="1003694"/>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277979" y="1003694"/>
                <a:ext cx="1636042" cy="721801"/>
              </a:xfrm>
              <a:prstGeom prst="rect">
                <a:avLst/>
              </a:prstGeom>
              <a:blipFill>
                <a:blip r:embed="rId3"/>
                <a:stretch>
                  <a:fillRect l="-12044" t="-9677" r="-9124" b="-32258"/>
                </a:stretch>
              </a:blipFill>
              <a:ln w="38100">
                <a:solidFill>
                  <a:schemeClr val="accent1"/>
                </a:solidFill>
              </a:ln>
            </p:spPr>
            <p:txBody>
              <a:bodyPr/>
              <a:lstStyle/>
              <a:p>
                <a:r>
                  <a:rPr lang="en-US">
                    <a:noFill/>
                  </a:rPr>
                  <a:t> </a:t>
                </a:r>
              </a:p>
            </p:txBody>
          </p:sp>
        </mc:Fallback>
      </mc:AlternateContent>
      <p:sp>
        <p:nvSpPr>
          <p:cNvPr id="7" name="TextBox 6"/>
          <p:cNvSpPr txBox="1"/>
          <p:nvPr/>
        </p:nvSpPr>
        <p:spPr>
          <a:xfrm>
            <a:off x="4336474" y="140947"/>
            <a:ext cx="3622964" cy="721801"/>
          </a:xfrm>
          <a:prstGeom prst="rect">
            <a:avLst/>
          </a:prstGeom>
          <a:noFill/>
          <a:ln w="38100">
            <a:noFill/>
          </a:ln>
        </p:spPr>
        <p:txBody>
          <a:bodyPr wrap="square" rtlCol="0">
            <a:spAutoFit/>
          </a:bodyPr>
          <a:lstStyle/>
          <a:p>
            <a:r>
              <a:rPr lang="en-US" sz="4000" dirty="0" smtClean="0">
                <a:solidFill>
                  <a:srgbClr val="7030A0"/>
                </a:solidFill>
              </a:rPr>
              <a:t>A different view</a:t>
            </a:r>
            <a:endParaRPr lang="en-US" sz="4000" dirty="0">
              <a:solidFill>
                <a:srgbClr val="7030A0"/>
              </a:solidFill>
            </a:endParaRPr>
          </a:p>
        </p:txBody>
      </p:sp>
    </p:spTree>
    <p:extLst>
      <p:ext uri="{BB962C8B-B14F-4D97-AF65-F5344CB8AC3E}">
        <p14:creationId xmlns:p14="http://schemas.microsoft.com/office/powerpoint/2010/main" val="3719249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277979" y="1003694"/>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277979" y="1003694"/>
                <a:ext cx="1636042" cy="721801"/>
              </a:xfrm>
              <a:prstGeom prst="rect">
                <a:avLst/>
              </a:prstGeom>
              <a:blipFill>
                <a:blip r:embed="rId3"/>
                <a:stretch>
                  <a:fillRect l="-12044" t="-9677" r="-9124" b="-32258"/>
                </a:stretch>
              </a:blipFill>
              <a:ln w="38100">
                <a:solidFill>
                  <a:schemeClr val="accent1"/>
                </a:solidFill>
              </a:ln>
            </p:spPr>
            <p:txBody>
              <a:bodyPr/>
              <a:lstStyle/>
              <a:p>
                <a:r>
                  <a:rPr lang="en-US">
                    <a:noFill/>
                  </a:rPr>
                  <a:t> </a:t>
                </a:r>
              </a:p>
            </p:txBody>
          </p:sp>
        </mc:Fallback>
      </mc:AlternateContent>
      <p:sp>
        <p:nvSpPr>
          <p:cNvPr id="12" name="TextBox 11"/>
          <p:cNvSpPr txBox="1"/>
          <p:nvPr/>
        </p:nvSpPr>
        <p:spPr>
          <a:xfrm>
            <a:off x="4043272" y="2973007"/>
            <a:ext cx="1783609" cy="707886"/>
          </a:xfrm>
          <a:prstGeom prst="rect">
            <a:avLst/>
          </a:prstGeom>
          <a:solidFill>
            <a:schemeClr val="tx1">
              <a:alpha val="50000"/>
            </a:schemeClr>
          </a:solidFill>
          <a:ln w="38100">
            <a:solidFill>
              <a:schemeClr val="accent1"/>
            </a:solidFill>
          </a:ln>
        </p:spPr>
        <p:txBody>
          <a:bodyPr wrap="square" rtlCol="0">
            <a:spAutoFit/>
          </a:bodyPr>
          <a:lstStyle/>
          <a:p>
            <a:endParaRPr lang="en-US" sz="4000" dirty="0">
              <a:solidFill>
                <a:srgbClr val="FF0000"/>
              </a:solidFill>
            </a:endParaRPr>
          </a:p>
        </p:txBody>
      </p:sp>
      <p:sp>
        <p:nvSpPr>
          <p:cNvPr id="6" name="TextBox 5"/>
          <p:cNvSpPr txBox="1"/>
          <p:nvPr/>
        </p:nvSpPr>
        <p:spPr>
          <a:xfrm>
            <a:off x="4336474" y="140947"/>
            <a:ext cx="3622964" cy="721801"/>
          </a:xfrm>
          <a:prstGeom prst="rect">
            <a:avLst/>
          </a:prstGeom>
          <a:noFill/>
          <a:ln w="38100">
            <a:noFill/>
          </a:ln>
        </p:spPr>
        <p:txBody>
          <a:bodyPr wrap="square" rtlCol="0">
            <a:spAutoFit/>
          </a:bodyPr>
          <a:lstStyle/>
          <a:p>
            <a:r>
              <a:rPr lang="en-US" sz="4000" dirty="0" smtClean="0">
                <a:solidFill>
                  <a:srgbClr val="7030A0"/>
                </a:solidFill>
              </a:rPr>
              <a:t>A different view</a:t>
            </a:r>
            <a:endParaRPr lang="en-US" sz="4000" dirty="0">
              <a:solidFill>
                <a:srgbClr val="7030A0"/>
              </a:solidFill>
            </a:endParaRPr>
          </a:p>
        </p:txBody>
      </p:sp>
    </p:spTree>
    <p:extLst>
      <p:ext uri="{BB962C8B-B14F-4D97-AF65-F5344CB8AC3E}">
        <p14:creationId xmlns:p14="http://schemas.microsoft.com/office/powerpoint/2010/main" val="3944866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277979" y="1003694"/>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277979" y="1003694"/>
                <a:ext cx="1636042" cy="721801"/>
              </a:xfrm>
              <a:prstGeom prst="rect">
                <a:avLst/>
              </a:prstGeom>
              <a:blipFill>
                <a:blip r:embed="rId3"/>
                <a:stretch>
                  <a:fillRect l="-12044" t="-9677" r="-9124" b="-32258"/>
                </a:stretch>
              </a:blipFill>
              <a:ln w="38100">
                <a:solidFill>
                  <a:schemeClr val="accent1"/>
                </a:solidFill>
              </a:ln>
            </p:spPr>
            <p:txBody>
              <a:bodyPr/>
              <a:lstStyle/>
              <a:p>
                <a:r>
                  <a:rPr lang="en-US">
                    <a:noFill/>
                  </a:rPr>
                  <a:t> </a:t>
                </a:r>
              </a:p>
            </p:txBody>
          </p:sp>
        </mc:Fallback>
      </mc:AlternateContent>
      <p:sp>
        <p:nvSpPr>
          <p:cNvPr id="12" name="TextBox 11"/>
          <p:cNvSpPr txBox="1"/>
          <p:nvPr/>
        </p:nvSpPr>
        <p:spPr>
          <a:xfrm>
            <a:off x="4043272" y="2973007"/>
            <a:ext cx="1783609" cy="707886"/>
          </a:xfrm>
          <a:prstGeom prst="rect">
            <a:avLst/>
          </a:prstGeom>
          <a:solidFill>
            <a:schemeClr val="tx1">
              <a:alpha val="50000"/>
            </a:schemeClr>
          </a:solidFill>
          <a:ln w="38100">
            <a:solidFill>
              <a:schemeClr val="accent1"/>
            </a:solidFill>
          </a:ln>
        </p:spPr>
        <p:txBody>
          <a:bodyPr wrap="square" rtlCol="0">
            <a:spAutoFit/>
          </a:bodyPr>
          <a:lstStyle/>
          <a:p>
            <a:endParaRPr lang="en-US" sz="4000" dirty="0">
              <a:solidFill>
                <a:srgbClr val="FF0000"/>
              </a:solidFill>
            </a:endParaRPr>
          </a:p>
        </p:txBody>
      </p:sp>
      <p:sp>
        <p:nvSpPr>
          <p:cNvPr id="14" name="TextBox 13"/>
          <p:cNvSpPr txBox="1"/>
          <p:nvPr/>
        </p:nvSpPr>
        <p:spPr>
          <a:xfrm>
            <a:off x="6033626" y="2973007"/>
            <a:ext cx="1837552" cy="707886"/>
          </a:xfrm>
          <a:prstGeom prst="rect">
            <a:avLst/>
          </a:prstGeom>
          <a:solidFill>
            <a:schemeClr val="tx1">
              <a:alpha val="50000"/>
            </a:schemeClr>
          </a:solidFill>
          <a:ln w="38100">
            <a:solidFill>
              <a:schemeClr val="accent1"/>
            </a:solidFill>
          </a:ln>
        </p:spPr>
        <p:txBody>
          <a:bodyPr wrap="square" rtlCol="0">
            <a:spAutoFit/>
          </a:bodyPr>
          <a:lstStyle/>
          <a:p>
            <a:endParaRPr lang="en-US" sz="4000" dirty="0">
              <a:solidFill>
                <a:srgbClr val="FF0000"/>
              </a:solidFill>
            </a:endParaRPr>
          </a:p>
        </p:txBody>
      </p:sp>
      <p:sp>
        <p:nvSpPr>
          <p:cNvPr id="8" name="TextBox 7"/>
          <p:cNvSpPr txBox="1"/>
          <p:nvPr/>
        </p:nvSpPr>
        <p:spPr>
          <a:xfrm>
            <a:off x="4336474" y="140947"/>
            <a:ext cx="3622964" cy="721801"/>
          </a:xfrm>
          <a:prstGeom prst="rect">
            <a:avLst/>
          </a:prstGeom>
          <a:noFill/>
          <a:ln w="38100">
            <a:noFill/>
          </a:ln>
        </p:spPr>
        <p:txBody>
          <a:bodyPr wrap="square" rtlCol="0">
            <a:spAutoFit/>
          </a:bodyPr>
          <a:lstStyle/>
          <a:p>
            <a:r>
              <a:rPr lang="en-US" sz="4000" dirty="0" smtClean="0">
                <a:solidFill>
                  <a:srgbClr val="7030A0"/>
                </a:solidFill>
              </a:rPr>
              <a:t>A different view</a:t>
            </a:r>
            <a:endParaRPr lang="en-US" sz="4000" dirty="0">
              <a:solidFill>
                <a:srgbClr val="7030A0"/>
              </a:solidFill>
            </a:endParaRPr>
          </a:p>
        </p:txBody>
      </p:sp>
    </p:spTree>
    <p:extLst>
      <p:ext uri="{BB962C8B-B14F-4D97-AF65-F5344CB8AC3E}">
        <p14:creationId xmlns:p14="http://schemas.microsoft.com/office/powerpoint/2010/main" val="11781203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277979" y="1003694"/>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277979" y="1003694"/>
                <a:ext cx="1636042" cy="721801"/>
              </a:xfrm>
              <a:prstGeom prst="rect">
                <a:avLst/>
              </a:prstGeom>
              <a:blipFill>
                <a:blip r:embed="rId3"/>
                <a:stretch>
                  <a:fillRect l="-12044" t="-9677" r="-9124" b="-32258"/>
                </a:stretch>
              </a:blipFill>
              <a:ln w="38100">
                <a:solidFill>
                  <a:schemeClr val="accent1"/>
                </a:solidFill>
              </a:ln>
            </p:spPr>
            <p:txBody>
              <a:bodyPr/>
              <a:lstStyle/>
              <a:p>
                <a:r>
                  <a:rPr lang="en-US">
                    <a:noFill/>
                  </a:rPr>
                  <a:t> </a:t>
                </a:r>
              </a:p>
            </p:txBody>
          </p:sp>
        </mc:Fallback>
      </mc:AlternateContent>
      <p:sp>
        <p:nvSpPr>
          <p:cNvPr id="12" name="TextBox 11"/>
          <p:cNvSpPr txBox="1"/>
          <p:nvPr/>
        </p:nvSpPr>
        <p:spPr>
          <a:xfrm>
            <a:off x="4043272" y="2973007"/>
            <a:ext cx="1783609" cy="707886"/>
          </a:xfrm>
          <a:prstGeom prst="rect">
            <a:avLst/>
          </a:prstGeom>
          <a:solidFill>
            <a:schemeClr val="tx1">
              <a:alpha val="50000"/>
            </a:schemeClr>
          </a:solidFill>
          <a:ln w="38100">
            <a:solidFill>
              <a:schemeClr val="accent1"/>
            </a:solidFill>
          </a:ln>
        </p:spPr>
        <p:txBody>
          <a:bodyPr wrap="square" rtlCol="0">
            <a:spAutoFit/>
          </a:bodyPr>
          <a:lstStyle/>
          <a:p>
            <a:endParaRPr lang="en-US" sz="4000" dirty="0">
              <a:solidFill>
                <a:srgbClr val="FF0000"/>
              </a:solidFill>
            </a:endParaRPr>
          </a:p>
        </p:txBody>
      </p:sp>
      <p:sp>
        <p:nvSpPr>
          <p:cNvPr id="13" name="TextBox 12"/>
          <p:cNvSpPr txBox="1"/>
          <p:nvPr/>
        </p:nvSpPr>
        <p:spPr>
          <a:xfrm>
            <a:off x="5189551" y="4440403"/>
            <a:ext cx="1688150" cy="707886"/>
          </a:xfrm>
          <a:prstGeom prst="rect">
            <a:avLst/>
          </a:prstGeom>
          <a:solidFill>
            <a:schemeClr val="tx1">
              <a:alpha val="50000"/>
            </a:schemeClr>
          </a:solidFill>
          <a:ln w="38100">
            <a:solidFill>
              <a:schemeClr val="accent1"/>
            </a:solidFill>
          </a:ln>
        </p:spPr>
        <p:txBody>
          <a:bodyPr wrap="square" rtlCol="0">
            <a:spAutoFit/>
          </a:bodyPr>
          <a:lstStyle/>
          <a:p>
            <a:endParaRPr lang="en-US" sz="4000" dirty="0">
              <a:solidFill>
                <a:srgbClr val="FF0000"/>
              </a:solidFill>
            </a:endParaRPr>
          </a:p>
        </p:txBody>
      </p:sp>
      <p:sp>
        <p:nvSpPr>
          <p:cNvPr id="14" name="TextBox 13"/>
          <p:cNvSpPr txBox="1"/>
          <p:nvPr/>
        </p:nvSpPr>
        <p:spPr>
          <a:xfrm>
            <a:off x="6033626" y="2973007"/>
            <a:ext cx="1837552" cy="707886"/>
          </a:xfrm>
          <a:prstGeom prst="rect">
            <a:avLst/>
          </a:prstGeom>
          <a:solidFill>
            <a:schemeClr val="tx1">
              <a:alpha val="50000"/>
            </a:schemeClr>
          </a:solidFill>
          <a:ln w="38100">
            <a:solidFill>
              <a:schemeClr val="accent1"/>
            </a:solidFill>
          </a:ln>
        </p:spPr>
        <p:txBody>
          <a:bodyPr wrap="square" rtlCol="0">
            <a:spAutoFit/>
          </a:bodyPr>
          <a:lstStyle/>
          <a:p>
            <a:endParaRPr lang="en-US" sz="4000" dirty="0">
              <a:solidFill>
                <a:srgbClr val="FF0000"/>
              </a:solidFill>
            </a:endParaRPr>
          </a:p>
        </p:txBody>
      </p:sp>
      <p:sp>
        <p:nvSpPr>
          <p:cNvPr id="8" name="TextBox 7"/>
          <p:cNvSpPr txBox="1"/>
          <p:nvPr/>
        </p:nvSpPr>
        <p:spPr>
          <a:xfrm>
            <a:off x="4336474" y="140947"/>
            <a:ext cx="3622964" cy="721801"/>
          </a:xfrm>
          <a:prstGeom prst="rect">
            <a:avLst/>
          </a:prstGeom>
          <a:noFill/>
          <a:ln w="38100">
            <a:noFill/>
          </a:ln>
        </p:spPr>
        <p:txBody>
          <a:bodyPr wrap="square" rtlCol="0">
            <a:spAutoFit/>
          </a:bodyPr>
          <a:lstStyle/>
          <a:p>
            <a:r>
              <a:rPr lang="en-US" sz="4000" dirty="0" smtClean="0">
                <a:solidFill>
                  <a:srgbClr val="7030A0"/>
                </a:solidFill>
              </a:rPr>
              <a:t>A different view</a:t>
            </a:r>
            <a:endParaRPr lang="en-US" sz="4000" dirty="0">
              <a:solidFill>
                <a:srgbClr val="7030A0"/>
              </a:solidFill>
            </a:endParaRPr>
          </a:p>
        </p:txBody>
      </p:sp>
    </p:spTree>
    <p:extLst>
      <p:ext uri="{BB962C8B-B14F-4D97-AF65-F5344CB8AC3E}">
        <p14:creationId xmlns:p14="http://schemas.microsoft.com/office/powerpoint/2010/main" val="3743807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277979" y="1003694"/>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277979" y="1003694"/>
                <a:ext cx="1636042" cy="721801"/>
              </a:xfrm>
              <a:prstGeom prst="rect">
                <a:avLst/>
              </a:prstGeom>
              <a:blipFill>
                <a:blip r:embed="rId3"/>
                <a:stretch>
                  <a:fillRect l="-12044" t="-9677" r="-9124" b="-32258"/>
                </a:stretch>
              </a:blipFill>
              <a:ln w="38100">
                <a:solidFill>
                  <a:schemeClr val="accent1"/>
                </a:solidFill>
              </a:ln>
            </p:spPr>
            <p:txBody>
              <a:bodyPr/>
              <a:lstStyle/>
              <a:p>
                <a:r>
                  <a:rPr lang="en-US">
                    <a:noFill/>
                  </a:rPr>
                  <a:t> </a:t>
                </a:r>
              </a:p>
            </p:txBody>
          </p:sp>
        </mc:Fallback>
      </mc:AlternateContent>
      <p:sp>
        <p:nvSpPr>
          <p:cNvPr id="5" name="Oval Callout 4"/>
          <p:cNvSpPr/>
          <p:nvPr/>
        </p:nvSpPr>
        <p:spPr>
          <a:xfrm>
            <a:off x="7626914" y="4297852"/>
            <a:ext cx="3708823" cy="1263920"/>
          </a:xfrm>
          <a:prstGeom prst="wedgeEllipseCallout">
            <a:avLst>
              <a:gd name="adj1" fmla="val -67985"/>
              <a:gd name="adj2" fmla="val 4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What goes here?</a:t>
            </a:r>
            <a:endParaRPr lang="en-US" sz="4000" dirty="0"/>
          </a:p>
        </p:txBody>
      </p:sp>
      <p:sp>
        <p:nvSpPr>
          <p:cNvPr id="12" name="TextBox 11"/>
          <p:cNvSpPr txBox="1"/>
          <p:nvPr/>
        </p:nvSpPr>
        <p:spPr>
          <a:xfrm>
            <a:off x="4043272" y="2973007"/>
            <a:ext cx="1783609" cy="707886"/>
          </a:xfrm>
          <a:prstGeom prst="rect">
            <a:avLst/>
          </a:prstGeom>
          <a:solidFill>
            <a:schemeClr val="tx1">
              <a:alpha val="50000"/>
            </a:schemeClr>
          </a:solidFill>
          <a:ln w="38100">
            <a:solidFill>
              <a:schemeClr val="accent1"/>
            </a:solidFill>
          </a:ln>
        </p:spPr>
        <p:txBody>
          <a:bodyPr wrap="square" rtlCol="0">
            <a:spAutoFit/>
          </a:bodyPr>
          <a:lstStyle/>
          <a:p>
            <a:endParaRPr lang="en-US" sz="4000" dirty="0">
              <a:solidFill>
                <a:srgbClr val="FF0000"/>
              </a:solidFill>
            </a:endParaRPr>
          </a:p>
        </p:txBody>
      </p:sp>
      <p:sp>
        <p:nvSpPr>
          <p:cNvPr id="13" name="TextBox 12"/>
          <p:cNvSpPr txBox="1"/>
          <p:nvPr/>
        </p:nvSpPr>
        <p:spPr>
          <a:xfrm>
            <a:off x="5189551" y="4440403"/>
            <a:ext cx="1688150" cy="707886"/>
          </a:xfrm>
          <a:prstGeom prst="rect">
            <a:avLst/>
          </a:prstGeom>
          <a:solidFill>
            <a:schemeClr val="tx1">
              <a:alpha val="50000"/>
            </a:schemeClr>
          </a:solidFill>
          <a:ln w="38100">
            <a:solidFill>
              <a:schemeClr val="accent1"/>
            </a:solidFill>
          </a:ln>
        </p:spPr>
        <p:txBody>
          <a:bodyPr wrap="square" rtlCol="0">
            <a:spAutoFit/>
          </a:bodyPr>
          <a:lstStyle/>
          <a:p>
            <a:endParaRPr lang="en-US" sz="4000" dirty="0">
              <a:solidFill>
                <a:srgbClr val="FF0000"/>
              </a:solidFill>
            </a:endParaRPr>
          </a:p>
        </p:txBody>
      </p:sp>
      <p:sp>
        <p:nvSpPr>
          <p:cNvPr id="14" name="TextBox 13"/>
          <p:cNvSpPr txBox="1"/>
          <p:nvPr/>
        </p:nvSpPr>
        <p:spPr>
          <a:xfrm>
            <a:off x="6033626" y="2973007"/>
            <a:ext cx="1837552" cy="707886"/>
          </a:xfrm>
          <a:prstGeom prst="rect">
            <a:avLst/>
          </a:prstGeom>
          <a:solidFill>
            <a:schemeClr val="tx1">
              <a:alpha val="50000"/>
            </a:schemeClr>
          </a:solidFill>
          <a:ln w="38100">
            <a:solidFill>
              <a:schemeClr val="accent1"/>
            </a:solidFill>
          </a:ln>
        </p:spPr>
        <p:txBody>
          <a:bodyPr wrap="square" rtlCol="0">
            <a:spAutoFit/>
          </a:bodyPr>
          <a:lstStyle/>
          <a:p>
            <a:endParaRPr lang="en-US" sz="4000" dirty="0">
              <a:solidFill>
                <a:srgbClr val="FF0000"/>
              </a:solidFill>
            </a:endParaRPr>
          </a:p>
        </p:txBody>
      </p:sp>
      <p:sp>
        <p:nvSpPr>
          <p:cNvPr id="9" name="TextBox 8"/>
          <p:cNvSpPr txBox="1"/>
          <p:nvPr/>
        </p:nvSpPr>
        <p:spPr>
          <a:xfrm>
            <a:off x="4336474" y="140947"/>
            <a:ext cx="3622964" cy="721801"/>
          </a:xfrm>
          <a:prstGeom prst="rect">
            <a:avLst/>
          </a:prstGeom>
          <a:noFill/>
          <a:ln w="38100">
            <a:noFill/>
          </a:ln>
        </p:spPr>
        <p:txBody>
          <a:bodyPr wrap="square" rtlCol="0">
            <a:spAutoFit/>
          </a:bodyPr>
          <a:lstStyle/>
          <a:p>
            <a:r>
              <a:rPr lang="en-US" sz="4000" dirty="0" smtClean="0">
                <a:solidFill>
                  <a:srgbClr val="7030A0"/>
                </a:solidFill>
              </a:rPr>
              <a:t>A different view</a:t>
            </a:r>
            <a:endParaRPr lang="en-US" sz="4000" dirty="0">
              <a:solidFill>
                <a:srgbClr val="7030A0"/>
              </a:solidFill>
            </a:endParaRPr>
          </a:p>
        </p:txBody>
      </p:sp>
    </p:spTree>
    <p:extLst>
      <p:ext uri="{BB962C8B-B14F-4D97-AF65-F5344CB8AC3E}">
        <p14:creationId xmlns:p14="http://schemas.microsoft.com/office/powerpoint/2010/main" val="1425441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0510" y="148590"/>
            <a:ext cx="5303520" cy="6247864"/>
          </a:xfrm>
          <a:prstGeom prst="rect">
            <a:avLst/>
          </a:prstGeom>
          <a:noFill/>
        </p:spPr>
        <p:txBody>
          <a:bodyPr wrap="square" rtlCol="0">
            <a:spAutoFit/>
          </a:bodyPr>
          <a:lstStyle/>
          <a:p>
            <a:r>
              <a:rPr lang="en-US" sz="40000" dirty="0" smtClean="0">
                <a:latin typeface="Arial" panose="020B0604020202020204" pitchFamily="34" charset="0"/>
                <a:cs typeface="Arial" panose="020B0604020202020204" pitchFamily="34" charset="0"/>
              </a:rPr>
              <a:t>2</a:t>
            </a:r>
            <a:endParaRPr lang="en-US" sz="4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3819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lgn="ctr">
              <a:spcBef>
                <a:spcPts val="1050"/>
              </a:spcBef>
            </a:pPr>
            <a:r>
              <a:rPr lang="en-US" dirty="0" smtClean="0">
                <a:solidFill>
                  <a:schemeClr val="accent2"/>
                </a:solidFill>
                <a:latin typeface="Arial"/>
                <a:cs typeface="Arial"/>
              </a:rPr>
              <a:t>Frontier of P vs. NP</a:t>
            </a:r>
            <a:endParaRPr lang="en-US" spc="-8" dirty="0">
              <a:solidFill>
                <a:schemeClr val="accent2"/>
              </a:solidFill>
              <a:latin typeface="Arial"/>
              <a:cs typeface="Arial"/>
            </a:endParaRPr>
          </a:p>
        </p:txBody>
      </p:sp>
      <p:sp>
        <p:nvSpPr>
          <p:cNvPr id="4" name="TextBox 3"/>
          <p:cNvSpPr txBox="1"/>
          <p:nvPr/>
        </p:nvSpPr>
        <p:spPr>
          <a:xfrm>
            <a:off x="526774" y="1469985"/>
            <a:ext cx="2407533" cy="954107"/>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Circuit lower bounds</a:t>
            </a:r>
            <a:endParaRPr lang="en-US" sz="2800" dirty="0"/>
          </a:p>
        </p:txBody>
      </p:sp>
    </p:spTree>
    <p:extLst>
      <p:ext uri="{BB962C8B-B14F-4D97-AF65-F5344CB8AC3E}">
        <p14:creationId xmlns:p14="http://schemas.microsoft.com/office/powerpoint/2010/main" val="9296136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lgn="ctr">
              <a:spcBef>
                <a:spcPts val="1050"/>
              </a:spcBef>
            </a:pPr>
            <a:r>
              <a:rPr lang="en-US" dirty="0" smtClean="0">
                <a:solidFill>
                  <a:schemeClr val="accent2"/>
                </a:solidFill>
                <a:latin typeface="Arial"/>
                <a:cs typeface="Arial"/>
              </a:rPr>
              <a:t>Frontier of P vs. NP</a:t>
            </a:r>
            <a:endParaRPr lang="en-US" spc="-8" dirty="0">
              <a:solidFill>
                <a:schemeClr val="accent2"/>
              </a:solidFill>
              <a:latin typeface="Arial"/>
              <a:cs typeface="Arial"/>
            </a:endParaRPr>
          </a:p>
        </p:txBody>
      </p:sp>
      <p:sp>
        <p:nvSpPr>
          <p:cNvPr id="4" name="TextBox 3"/>
          <p:cNvSpPr txBox="1"/>
          <p:nvPr/>
        </p:nvSpPr>
        <p:spPr>
          <a:xfrm>
            <a:off x="526774" y="1469985"/>
            <a:ext cx="2407533" cy="954107"/>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Circuit lower bounds</a:t>
            </a:r>
            <a:endParaRPr lang="en-US" sz="2800" dirty="0"/>
          </a:p>
        </p:txBody>
      </p:sp>
      <p:sp>
        <p:nvSpPr>
          <p:cNvPr id="68" name="TextBox 67"/>
          <p:cNvSpPr txBox="1"/>
          <p:nvPr/>
        </p:nvSpPr>
        <p:spPr>
          <a:xfrm>
            <a:off x="7554535" y="1406023"/>
            <a:ext cx="2407533" cy="523220"/>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Matrix rigidity</a:t>
            </a:r>
            <a:endParaRPr lang="en-US" sz="2800" dirty="0"/>
          </a:p>
        </p:txBody>
      </p:sp>
    </p:spTree>
    <p:extLst>
      <p:ext uri="{BB962C8B-B14F-4D97-AF65-F5344CB8AC3E}">
        <p14:creationId xmlns:p14="http://schemas.microsoft.com/office/powerpoint/2010/main" val="3878873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lgn="ctr">
              <a:spcBef>
                <a:spcPts val="1050"/>
              </a:spcBef>
            </a:pPr>
            <a:r>
              <a:rPr lang="en-US" dirty="0" smtClean="0">
                <a:solidFill>
                  <a:schemeClr val="accent2"/>
                </a:solidFill>
                <a:latin typeface="Arial"/>
                <a:cs typeface="Arial"/>
              </a:rPr>
              <a:t>Frontier of P vs. NP</a:t>
            </a:r>
            <a:endParaRPr lang="en-US" spc="-8" dirty="0">
              <a:solidFill>
                <a:schemeClr val="accent2"/>
              </a:solidFill>
              <a:latin typeface="Arial"/>
              <a:cs typeface="Arial"/>
            </a:endParaRPr>
          </a:p>
        </p:txBody>
      </p:sp>
      <p:sp>
        <p:nvSpPr>
          <p:cNvPr id="4" name="TextBox 3"/>
          <p:cNvSpPr txBox="1"/>
          <p:nvPr/>
        </p:nvSpPr>
        <p:spPr>
          <a:xfrm>
            <a:off x="526774" y="1469985"/>
            <a:ext cx="2407533" cy="954107"/>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Circuit lower bounds</a:t>
            </a:r>
            <a:endParaRPr lang="en-US" sz="2800" dirty="0"/>
          </a:p>
        </p:txBody>
      </p:sp>
      <p:sp>
        <p:nvSpPr>
          <p:cNvPr id="68" name="TextBox 67"/>
          <p:cNvSpPr txBox="1"/>
          <p:nvPr/>
        </p:nvSpPr>
        <p:spPr>
          <a:xfrm>
            <a:off x="7554535" y="1406023"/>
            <a:ext cx="2407533" cy="523220"/>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Matrix rigidity</a:t>
            </a:r>
            <a:endParaRPr lang="en-US" sz="2800" dirty="0"/>
          </a:p>
        </p:txBody>
      </p:sp>
      <p:sp>
        <p:nvSpPr>
          <p:cNvPr id="71" name="TextBox 70"/>
          <p:cNvSpPr txBox="1"/>
          <p:nvPr/>
        </p:nvSpPr>
        <p:spPr>
          <a:xfrm>
            <a:off x="7554535" y="3417560"/>
            <a:ext cx="2191349"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Correlation bounds for polynomials</a:t>
            </a:r>
            <a:endParaRPr lang="en-US" sz="2800" dirty="0"/>
          </a:p>
        </p:txBody>
      </p:sp>
    </p:spTree>
    <p:extLst>
      <p:ext uri="{BB962C8B-B14F-4D97-AF65-F5344CB8AC3E}">
        <p14:creationId xmlns:p14="http://schemas.microsoft.com/office/powerpoint/2010/main" val="20259440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lgn="ctr">
              <a:spcBef>
                <a:spcPts val="1050"/>
              </a:spcBef>
            </a:pPr>
            <a:r>
              <a:rPr lang="en-US" dirty="0" smtClean="0">
                <a:solidFill>
                  <a:schemeClr val="accent2"/>
                </a:solidFill>
                <a:latin typeface="Arial"/>
                <a:cs typeface="Arial"/>
              </a:rPr>
              <a:t>Frontier of P vs. NP</a:t>
            </a:r>
            <a:endParaRPr lang="en-US" spc="-8" dirty="0">
              <a:solidFill>
                <a:schemeClr val="accent2"/>
              </a:solidFill>
              <a:latin typeface="Arial"/>
              <a:cs typeface="Arial"/>
            </a:endParaRPr>
          </a:p>
        </p:txBody>
      </p:sp>
      <p:sp>
        <p:nvSpPr>
          <p:cNvPr id="4" name="TextBox 3"/>
          <p:cNvSpPr txBox="1"/>
          <p:nvPr/>
        </p:nvSpPr>
        <p:spPr>
          <a:xfrm>
            <a:off x="526774" y="1469985"/>
            <a:ext cx="2407533" cy="954107"/>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Circuit lower bounds</a:t>
            </a:r>
            <a:endParaRPr lang="en-US" sz="2800" dirty="0"/>
          </a:p>
        </p:txBody>
      </p:sp>
      <p:sp>
        <p:nvSpPr>
          <p:cNvPr id="68" name="TextBox 67"/>
          <p:cNvSpPr txBox="1"/>
          <p:nvPr/>
        </p:nvSpPr>
        <p:spPr>
          <a:xfrm>
            <a:off x="7554535" y="1406023"/>
            <a:ext cx="2407533" cy="523220"/>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Matrix rigidity</a:t>
            </a:r>
            <a:endParaRPr lang="en-US" sz="2800" dirty="0"/>
          </a:p>
        </p:txBody>
      </p:sp>
      <p:sp>
        <p:nvSpPr>
          <p:cNvPr id="69" name="TextBox 68"/>
          <p:cNvSpPr txBox="1"/>
          <p:nvPr/>
        </p:nvSpPr>
        <p:spPr>
          <a:xfrm>
            <a:off x="604085" y="3293384"/>
            <a:ext cx="2480715"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Multi-party</a:t>
            </a:r>
          </a:p>
          <a:p>
            <a:r>
              <a:rPr lang="en-US" sz="2800" dirty="0" smtClean="0"/>
              <a:t>Communication complexity</a:t>
            </a:r>
            <a:endParaRPr lang="en-US" sz="2800" dirty="0"/>
          </a:p>
        </p:txBody>
      </p:sp>
      <p:sp>
        <p:nvSpPr>
          <p:cNvPr id="71" name="TextBox 70"/>
          <p:cNvSpPr txBox="1"/>
          <p:nvPr/>
        </p:nvSpPr>
        <p:spPr>
          <a:xfrm>
            <a:off x="7554535" y="3417560"/>
            <a:ext cx="2191349"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Correlation bounds for polynomials</a:t>
            </a:r>
            <a:endParaRPr lang="en-US" sz="2800" dirty="0"/>
          </a:p>
        </p:txBody>
      </p:sp>
    </p:spTree>
    <p:extLst>
      <p:ext uri="{BB962C8B-B14F-4D97-AF65-F5344CB8AC3E}">
        <p14:creationId xmlns:p14="http://schemas.microsoft.com/office/powerpoint/2010/main" val="24492399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lgn="ctr">
              <a:spcBef>
                <a:spcPts val="1050"/>
              </a:spcBef>
            </a:pPr>
            <a:r>
              <a:rPr lang="en-US" dirty="0" smtClean="0">
                <a:solidFill>
                  <a:schemeClr val="accent2"/>
                </a:solidFill>
                <a:latin typeface="Arial"/>
                <a:cs typeface="Arial"/>
              </a:rPr>
              <a:t>Frontier of P vs. NP</a:t>
            </a:r>
            <a:endParaRPr lang="en-US" spc="-8" dirty="0">
              <a:solidFill>
                <a:schemeClr val="accent2"/>
              </a:solidFill>
              <a:latin typeface="Arial"/>
              <a:cs typeface="Arial"/>
            </a:endParaRPr>
          </a:p>
        </p:txBody>
      </p:sp>
      <p:sp>
        <p:nvSpPr>
          <p:cNvPr id="4" name="TextBox 3"/>
          <p:cNvSpPr txBox="1"/>
          <p:nvPr/>
        </p:nvSpPr>
        <p:spPr>
          <a:xfrm>
            <a:off x="526774" y="1469985"/>
            <a:ext cx="2407533" cy="954107"/>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Circuit lower bounds</a:t>
            </a:r>
            <a:endParaRPr lang="en-US" sz="2800" dirty="0"/>
          </a:p>
        </p:txBody>
      </p:sp>
      <p:sp>
        <p:nvSpPr>
          <p:cNvPr id="68" name="TextBox 67"/>
          <p:cNvSpPr txBox="1"/>
          <p:nvPr/>
        </p:nvSpPr>
        <p:spPr>
          <a:xfrm>
            <a:off x="7554535" y="1406023"/>
            <a:ext cx="2407533" cy="523220"/>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Matrix rigidity</a:t>
            </a:r>
            <a:endParaRPr lang="en-US" sz="2800" dirty="0"/>
          </a:p>
        </p:txBody>
      </p:sp>
      <p:sp>
        <p:nvSpPr>
          <p:cNvPr id="69" name="TextBox 68"/>
          <p:cNvSpPr txBox="1"/>
          <p:nvPr/>
        </p:nvSpPr>
        <p:spPr>
          <a:xfrm>
            <a:off x="604085" y="3293384"/>
            <a:ext cx="2480715"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Multi-party</a:t>
            </a:r>
          </a:p>
          <a:p>
            <a:r>
              <a:rPr lang="en-US" sz="2800" dirty="0" smtClean="0"/>
              <a:t>Communication complexity</a:t>
            </a:r>
            <a:endParaRPr lang="en-US" sz="2800" dirty="0"/>
          </a:p>
        </p:txBody>
      </p:sp>
      <p:sp>
        <p:nvSpPr>
          <p:cNvPr id="71" name="TextBox 70"/>
          <p:cNvSpPr txBox="1"/>
          <p:nvPr/>
        </p:nvSpPr>
        <p:spPr>
          <a:xfrm>
            <a:off x="7554535" y="3417560"/>
            <a:ext cx="2191349"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Correlation bounds for polynomials</a:t>
            </a:r>
            <a:endParaRPr lang="en-US" sz="2800" dirty="0"/>
          </a:p>
        </p:txBody>
      </p:sp>
      <p:sp>
        <p:nvSpPr>
          <p:cNvPr id="5" name="Right Arrow 4"/>
          <p:cNvSpPr/>
          <p:nvPr/>
        </p:nvSpPr>
        <p:spPr>
          <a:xfrm rot="877921">
            <a:off x="2842622" y="2375224"/>
            <a:ext cx="4920293"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p:cNvSpPr/>
          <p:nvPr/>
        </p:nvSpPr>
        <p:spPr>
          <a:xfrm>
            <a:off x="877945" y="5788119"/>
            <a:ext cx="1940614"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7844" y="5998484"/>
            <a:ext cx="10717991" cy="584775"/>
          </a:xfrm>
          <a:prstGeom prst="rect">
            <a:avLst/>
          </a:prstGeom>
          <a:noFill/>
        </p:spPr>
        <p:txBody>
          <a:bodyPr wrap="square" rtlCol="0">
            <a:spAutoFit/>
          </a:bodyPr>
          <a:lstStyle/>
          <a:p>
            <a:r>
              <a:rPr lang="en-US" sz="3200" dirty="0" smtClean="0"/>
              <a:t>A                         B   means progress on A requires progress on B</a:t>
            </a:r>
            <a:endParaRPr lang="en-US" sz="3200" dirty="0"/>
          </a:p>
        </p:txBody>
      </p:sp>
    </p:spTree>
    <p:extLst>
      <p:ext uri="{BB962C8B-B14F-4D97-AF65-F5344CB8AC3E}">
        <p14:creationId xmlns:p14="http://schemas.microsoft.com/office/powerpoint/2010/main" val="2593556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lgn="ctr">
              <a:spcBef>
                <a:spcPts val="1050"/>
              </a:spcBef>
            </a:pPr>
            <a:r>
              <a:rPr lang="en-US" dirty="0" smtClean="0">
                <a:solidFill>
                  <a:schemeClr val="accent2"/>
                </a:solidFill>
                <a:latin typeface="Arial"/>
                <a:cs typeface="Arial"/>
              </a:rPr>
              <a:t>Frontier of P vs. NP</a:t>
            </a:r>
            <a:endParaRPr lang="en-US" spc="-8" dirty="0">
              <a:solidFill>
                <a:schemeClr val="accent2"/>
              </a:solidFill>
              <a:latin typeface="Arial"/>
              <a:cs typeface="Arial"/>
            </a:endParaRPr>
          </a:p>
        </p:txBody>
      </p:sp>
      <p:sp>
        <p:nvSpPr>
          <p:cNvPr id="4" name="TextBox 3"/>
          <p:cNvSpPr txBox="1"/>
          <p:nvPr/>
        </p:nvSpPr>
        <p:spPr>
          <a:xfrm>
            <a:off x="526774" y="1469985"/>
            <a:ext cx="2407533" cy="954107"/>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Circuit lower bounds</a:t>
            </a:r>
            <a:endParaRPr lang="en-US" sz="2800" dirty="0"/>
          </a:p>
        </p:txBody>
      </p:sp>
      <p:sp>
        <p:nvSpPr>
          <p:cNvPr id="68" name="TextBox 67"/>
          <p:cNvSpPr txBox="1"/>
          <p:nvPr/>
        </p:nvSpPr>
        <p:spPr>
          <a:xfrm>
            <a:off x="7554535" y="1406023"/>
            <a:ext cx="2407533" cy="523220"/>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Matrix rigidity</a:t>
            </a:r>
            <a:endParaRPr lang="en-US" sz="2800" dirty="0"/>
          </a:p>
        </p:txBody>
      </p:sp>
      <p:sp>
        <p:nvSpPr>
          <p:cNvPr id="69" name="TextBox 68"/>
          <p:cNvSpPr txBox="1"/>
          <p:nvPr/>
        </p:nvSpPr>
        <p:spPr>
          <a:xfrm>
            <a:off x="604085" y="3293384"/>
            <a:ext cx="2480715"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Multi-party</a:t>
            </a:r>
          </a:p>
          <a:p>
            <a:r>
              <a:rPr lang="en-US" sz="2800" dirty="0" smtClean="0"/>
              <a:t>Communication complexity</a:t>
            </a:r>
            <a:endParaRPr lang="en-US" sz="2800" dirty="0"/>
          </a:p>
        </p:txBody>
      </p:sp>
      <p:sp>
        <p:nvSpPr>
          <p:cNvPr id="71" name="TextBox 70"/>
          <p:cNvSpPr txBox="1"/>
          <p:nvPr/>
        </p:nvSpPr>
        <p:spPr>
          <a:xfrm>
            <a:off x="7554535" y="3417560"/>
            <a:ext cx="2191349"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Correlation bounds for polynomials</a:t>
            </a:r>
            <a:endParaRPr lang="en-US" sz="2800" dirty="0"/>
          </a:p>
        </p:txBody>
      </p:sp>
      <p:sp>
        <p:nvSpPr>
          <p:cNvPr id="5" name="Right Arrow 4"/>
          <p:cNvSpPr/>
          <p:nvPr/>
        </p:nvSpPr>
        <p:spPr>
          <a:xfrm rot="877921">
            <a:off x="2842622" y="2375224"/>
            <a:ext cx="4920293"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p:cNvSpPr/>
          <p:nvPr/>
        </p:nvSpPr>
        <p:spPr>
          <a:xfrm>
            <a:off x="877945" y="5788119"/>
            <a:ext cx="1940614"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7844" y="5998484"/>
            <a:ext cx="10717991" cy="584775"/>
          </a:xfrm>
          <a:prstGeom prst="rect">
            <a:avLst/>
          </a:prstGeom>
          <a:noFill/>
        </p:spPr>
        <p:txBody>
          <a:bodyPr wrap="square" rtlCol="0">
            <a:spAutoFit/>
          </a:bodyPr>
          <a:lstStyle/>
          <a:p>
            <a:r>
              <a:rPr lang="en-US" sz="3200" dirty="0" smtClean="0"/>
              <a:t>A                         B   means progress on A requires progress on B</a:t>
            </a:r>
            <a:endParaRPr lang="en-US" sz="3200" dirty="0"/>
          </a:p>
        </p:txBody>
      </p:sp>
      <p:sp>
        <p:nvSpPr>
          <p:cNvPr id="74" name="Right Arrow 73"/>
          <p:cNvSpPr/>
          <p:nvPr/>
        </p:nvSpPr>
        <p:spPr>
          <a:xfrm rot="5400000">
            <a:off x="7931071" y="2145629"/>
            <a:ext cx="1438273"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8842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lgn="ctr">
              <a:spcBef>
                <a:spcPts val="1050"/>
              </a:spcBef>
            </a:pPr>
            <a:r>
              <a:rPr lang="en-US" dirty="0" smtClean="0">
                <a:solidFill>
                  <a:schemeClr val="accent2"/>
                </a:solidFill>
                <a:latin typeface="Arial"/>
                <a:cs typeface="Arial"/>
              </a:rPr>
              <a:t>Frontier of P vs. NP</a:t>
            </a:r>
            <a:endParaRPr lang="en-US" spc="-8" dirty="0">
              <a:solidFill>
                <a:schemeClr val="accent2"/>
              </a:solidFill>
              <a:latin typeface="Arial"/>
              <a:cs typeface="Arial"/>
            </a:endParaRPr>
          </a:p>
        </p:txBody>
      </p:sp>
      <p:sp>
        <p:nvSpPr>
          <p:cNvPr id="4" name="TextBox 3"/>
          <p:cNvSpPr txBox="1"/>
          <p:nvPr/>
        </p:nvSpPr>
        <p:spPr>
          <a:xfrm>
            <a:off x="526774" y="1469985"/>
            <a:ext cx="2407533" cy="954107"/>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Circuit lower bounds</a:t>
            </a:r>
            <a:endParaRPr lang="en-US" sz="2800" dirty="0"/>
          </a:p>
        </p:txBody>
      </p:sp>
      <p:sp>
        <p:nvSpPr>
          <p:cNvPr id="68" name="TextBox 67"/>
          <p:cNvSpPr txBox="1"/>
          <p:nvPr/>
        </p:nvSpPr>
        <p:spPr>
          <a:xfrm>
            <a:off x="7554535" y="1406023"/>
            <a:ext cx="2407533" cy="523220"/>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Matrix rigidity</a:t>
            </a:r>
            <a:endParaRPr lang="en-US" sz="2800" dirty="0"/>
          </a:p>
        </p:txBody>
      </p:sp>
      <p:sp>
        <p:nvSpPr>
          <p:cNvPr id="69" name="TextBox 68"/>
          <p:cNvSpPr txBox="1"/>
          <p:nvPr/>
        </p:nvSpPr>
        <p:spPr>
          <a:xfrm>
            <a:off x="604085" y="3293384"/>
            <a:ext cx="2480715"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Multi-party</a:t>
            </a:r>
          </a:p>
          <a:p>
            <a:r>
              <a:rPr lang="en-US" sz="2800" dirty="0" smtClean="0"/>
              <a:t>Communication complexity</a:t>
            </a:r>
            <a:endParaRPr lang="en-US" sz="2800" dirty="0"/>
          </a:p>
        </p:txBody>
      </p:sp>
      <p:sp>
        <p:nvSpPr>
          <p:cNvPr id="71" name="TextBox 70"/>
          <p:cNvSpPr txBox="1"/>
          <p:nvPr/>
        </p:nvSpPr>
        <p:spPr>
          <a:xfrm>
            <a:off x="7554535" y="3417560"/>
            <a:ext cx="2191349"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Correlation bounds for polynomials</a:t>
            </a:r>
            <a:endParaRPr lang="en-US" sz="2800" dirty="0"/>
          </a:p>
        </p:txBody>
      </p:sp>
      <p:sp>
        <p:nvSpPr>
          <p:cNvPr id="5" name="Right Arrow 4"/>
          <p:cNvSpPr/>
          <p:nvPr/>
        </p:nvSpPr>
        <p:spPr>
          <a:xfrm rot="877921">
            <a:off x="2842622" y="2375224"/>
            <a:ext cx="4920293"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p:cNvSpPr/>
          <p:nvPr/>
        </p:nvSpPr>
        <p:spPr>
          <a:xfrm>
            <a:off x="877945" y="5788119"/>
            <a:ext cx="1940614"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7844" y="5998484"/>
            <a:ext cx="10717991" cy="584775"/>
          </a:xfrm>
          <a:prstGeom prst="rect">
            <a:avLst/>
          </a:prstGeom>
          <a:noFill/>
        </p:spPr>
        <p:txBody>
          <a:bodyPr wrap="square" rtlCol="0">
            <a:spAutoFit/>
          </a:bodyPr>
          <a:lstStyle/>
          <a:p>
            <a:r>
              <a:rPr lang="en-US" sz="3200" dirty="0" smtClean="0"/>
              <a:t>A                         B   means progress on A requires progress on B</a:t>
            </a:r>
            <a:endParaRPr lang="en-US" sz="3200" dirty="0"/>
          </a:p>
        </p:txBody>
      </p:sp>
      <p:sp>
        <p:nvSpPr>
          <p:cNvPr id="73" name="Right Arrow 72"/>
          <p:cNvSpPr/>
          <p:nvPr/>
        </p:nvSpPr>
        <p:spPr>
          <a:xfrm>
            <a:off x="3084800" y="3588310"/>
            <a:ext cx="4469735"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rot="5400000">
            <a:off x="7931071" y="2145629"/>
            <a:ext cx="1438273"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666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lgn="ctr">
              <a:spcBef>
                <a:spcPts val="1050"/>
              </a:spcBef>
            </a:pPr>
            <a:r>
              <a:rPr lang="en-US" dirty="0" smtClean="0">
                <a:solidFill>
                  <a:schemeClr val="accent2"/>
                </a:solidFill>
                <a:latin typeface="Arial"/>
                <a:cs typeface="Arial"/>
              </a:rPr>
              <a:t>Frontier of P vs. NP</a:t>
            </a:r>
            <a:endParaRPr lang="en-US" spc="-8" dirty="0">
              <a:solidFill>
                <a:schemeClr val="accent2"/>
              </a:solidFill>
              <a:latin typeface="Arial"/>
              <a:cs typeface="Arial"/>
            </a:endParaRPr>
          </a:p>
        </p:txBody>
      </p:sp>
      <p:sp>
        <p:nvSpPr>
          <p:cNvPr id="4" name="TextBox 3"/>
          <p:cNvSpPr txBox="1"/>
          <p:nvPr/>
        </p:nvSpPr>
        <p:spPr>
          <a:xfrm>
            <a:off x="526774" y="1469985"/>
            <a:ext cx="2407533" cy="954107"/>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Circuit lower bounds</a:t>
            </a:r>
            <a:endParaRPr lang="en-US" sz="2800" dirty="0"/>
          </a:p>
        </p:txBody>
      </p:sp>
      <p:sp>
        <p:nvSpPr>
          <p:cNvPr id="68" name="TextBox 67"/>
          <p:cNvSpPr txBox="1"/>
          <p:nvPr/>
        </p:nvSpPr>
        <p:spPr>
          <a:xfrm>
            <a:off x="7554535" y="1406023"/>
            <a:ext cx="2407533" cy="523220"/>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Matrix rigidity</a:t>
            </a:r>
            <a:endParaRPr lang="en-US" sz="2800" dirty="0"/>
          </a:p>
        </p:txBody>
      </p:sp>
      <p:sp>
        <p:nvSpPr>
          <p:cNvPr id="69" name="TextBox 68"/>
          <p:cNvSpPr txBox="1"/>
          <p:nvPr/>
        </p:nvSpPr>
        <p:spPr>
          <a:xfrm>
            <a:off x="604085" y="3293384"/>
            <a:ext cx="2480715"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Multi-party</a:t>
            </a:r>
          </a:p>
          <a:p>
            <a:r>
              <a:rPr lang="en-US" sz="2800" dirty="0" smtClean="0"/>
              <a:t>Communication complexity</a:t>
            </a:r>
            <a:endParaRPr lang="en-US" sz="2800" dirty="0"/>
          </a:p>
        </p:txBody>
      </p:sp>
      <p:sp>
        <p:nvSpPr>
          <p:cNvPr id="71" name="TextBox 70"/>
          <p:cNvSpPr txBox="1"/>
          <p:nvPr/>
        </p:nvSpPr>
        <p:spPr>
          <a:xfrm>
            <a:off x="7554535" y="3417560"/>
            <a:ext cx="2191349" cy="1384995"/>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Correlation bounds for polynomials</a:t>
            </a:r>
            <a:endParaRPr lang="en-US" sz="2800" dirty="0"/>
          </a:p>
        </p:txBody>
      </p:sp>
      <p:sp>
        <p:nvSpPr>
          <p:cNvPr id="5" name="Right Arrow 4"/>
          <p:cNvSpPr/>
          <p:nvPr/>
        </p:nvSpPr>
        <p:spPr>
          <a:xfrm rot="877921">
            <a:off x="2842622" y="2375224"/>
            <a:ext cx="4920293"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Arrow 72"/>
          <p:cNvSpPr/>
          <p:nvPr/>
        </p:nvSpPr>
        <p:spPr>
          <a:xfrm>
            <a:off x="3084800" y="3588310"/>
            <a:ext cx="4469735"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rot="5400000">
            <a:off x="7931071" y="2145629"/>
            <a:ext cx="1438273"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4085" y="5383339"/>
            <a:ext cx="2480715" cy="954107"/>
          </a:xfrm>
          <a:prstGeom prst="rect">
            <a:avLst/>
          </a:prstGeom>
          <a:solidFill>
            <a:schemeClr val="accent1">
              <a:lumMod val="40000"/>
              <a:lumOff val="60000"/>
            </a:schemeClr>
          </a:solidFill>
          <a:ln>
            <a:solidFill>
              <a:schemeClr val="accent1"/>
            </a:solidFill>
          </a:ln>
        </p:spPr>
        <p:txBody>
          <a:bodyPr wrap="square" rtlCol="0">
            <a:spAutoFit/>
          </a:bodyPr>
          <a:lstStyle/>
          <a:p>
            <a:r>
              <a:rPr lang="en-US" sz="2800" dirty="0" smtClean="0"/>
              <a:t>Fourier conjectures</a:t>
            </a:r>
            <a:endParaRPr lang="en-US" sz="2800" dirty="0"/>
          </a:p>
        </p:txBody>
      </p:sp>
      <p:sp>
        <p:nvSpPr>
          <p:cNvPr id="13" name="Right Arrow 12"/>
          <p:cNvSpPr/>
          <p:nvPr/>
        </p:nvSpPr>
        <p:spPr>
          <a:xfrm rot="20892075">
            <a:off x="3065838" y="4951493"/>
            <a:ext cx="4664879" cy="1005503"/>
          </a:xfrm>
          <a:prstGeom prst="rightArrow">
            <a:avLst>
              <a:gd name="adj1" fmla="val 50000"/>
              <a:gd name="adj2" fmla="val 47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Recent</a:t>
            </a:r>
            <a:endParaRPr lang="en-US" sz="4000" dirty="0"/>
          </a:p>
        </p:txBody>
      </p:sp>
    </p:spTree>
    <p:extLst>
      <p:ext uri="{BB962C8B-B14F-4D97-AF65-F5344CB8AC3E}">
        <p14:creationId xmlns:p14="http://schemas.microsoft.com/office/powerpoint/2010/main" val="6262337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277979" y="1003694"/>
                <a:ext cx="1636042" cy="721801"/>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a:t>
                </a:r>
                <a14:m>
                  <m:oMath xmlns:m="http://schemas.openxmlformats.org/officeDocument/2006/math">
                    <m:sSup>
                      <m:sSupPr>
                        <m:ctrlPr>
                          <a:rPr lang="en-US" sz="4000" b="0" i="1" smtClean="0">
                            <a:solidFill>
                              <a:srgbClr val="FF0000"/>
                            </a:solidFill>
                            <a:latin typeface="Cambria Math" panose="02040503050406030204" pitchFamily="18" charset="0"/>
                          </a:rPr>
                        </m:ctrlPr>
                      </m:sSupPr>
                      <m:e>
                        <m:r>
                          <a:rPr lang="en-US" sz="4000" b="0" i="1" smtClean="0">
                            <a:solidFill>
                              <a:srgbClr val="FF0000"/>
                            </a:solidFill>
                            <a:latin typeface="Cambria Math" panose="02040503050406030204" pitchFamily="18" charset="0"/>
                          </a:rPr>
                          <m:t>=</m:t>
                        </m:r>
                      </m:e>
                      <m:sup>
                        <m:r>
                          <a:rPr lang="en-US" sz="4000" b="0" i="1" smtClean="0">
                            <a:solidFill>
                              <a:srgbClr val="FF0000"/>
                            </a:solidFill>
                            <a:latin typeface="Cambria Math" panose="02040503050406030204" pitchFamily="18" charset="0"/>
                          </a:rPr>
                          <m:t>?</m:t>
                        </m:r>
                      </m:sup>
                    </m:sSup>
                  </m:oMath>
                </a14:m>
                <a:r>
                  <a:rPr lang="en-US" sz="4000" dirty="0">
                    <a:solidFill>
                      <a:srgbClr val="FF0000"/>
                    </a:solidFill>
                  </a:rPr>
                  <a:t>NP</a:t>
                </a:r>
              </a:p>
            </p:txBody>
          </p:sp>
        </mc:Choice>
        <mc:Fallback xmlns="">
          <p:sp>
            <p:nvSpPr>
              <p:cNvPr id="4" name="TextBox 3"/>
              <p:cNvSpPr txBox="1">
                <a:spLocks noRot="1" noChangeAspect="1" noMove="1" noResize="1" noEditPoints="1" noAdjustHandles="1" noChangeArrowheads="1" noChangeShapeType="1" noTextEdit="1"/>
              </p:cNvSpPr>
              <p:nvPr/>
            </p:nvSpPr>
            <p:spPr>
              <a:xfrm>
                <a:off x="5277979" y="1003694"/>
                <a:ext cx="1636042" cy="721801"/>
              </a:xfrm>
              <a:prstGeom prst="rect">
                <a:avLst/>
              </a:prstGeom>
              <a:blipFill>
                <a:blip r:embed="rId3"/>
                <a:stretch>
                  <a:fillRect l="-12044" t="-9677" r="-9124" b="-32258"/>
                </a:stretch>
              </a:blipFill>
              <a:ln w="38100">
                <a:solidFill>
                  <a:schemeClr val="accent1"/>
                </a:solidFill>
              </a:ln>
            </p:spPr>
            <p:txBody>
              <a:bodyPr/>
              <a:lstStyle/>
              <a:p>
                <a:r>
                  <a:rPr lang="en-US">
                    <a:noFill/>
                  </a:rPr>
                  <a:t> </a:t>
                </a:r>
              </a:p>
            </p:txBody>
          </p:sp>
        </mc:Fallback>
      </mc:AlternateContent>
      <p:sp>
        <p:nvSpPr>
          <p:cNvPr id="7" name="TextBox 6"/>
          <p:cNvSpPr txBox="1"/>
          <p:nvPr/>
        </p:nvSpPr>
        <p:spPr>
          <a:xfrm>
            <a:off x="4899247" y="108718"/>
            <a:ext cx="5052060" cy="721801"/>
          </a:xfrm>
          <a:prstGeom prst="rect">
            <a:avLst/>
          </a:prstGeom>
          <a:noFill/>
          <a:ln w="38100">
            <a:noFill/>
          </a:ln>
        </p:spPr>
        <p:txBody>
          <a:bodyPr wrap="square" rtlCol="0">
            <a:spAutoFit/>
          </a:bodyPr>
          <a:lstStyle/>
          <a:p>
            <a:r>
              <a:rPr lang="en-US" sz="4000" dirty="0" smtClean="0">
                <a:solidFill>
                  <a:srgbClr val="7030A0"/>
                </a:solidFill>
              </a:rPr>
              <a:t>My view</a:t>
            </a:r>
            <a:endParaRPr lang="en-US" sz="4000" dirty="0">
              <a:solidFill>
                <a:srgbClr val="7030A0"/>
              </a:solidFill>
            </a:endParaRPr>
          </a:p>
        </p:txBody>
      </p:sp>
      <p:sp>
        <p:nvSpPr>
          <p:cNvPr id="8" name="TextBox 7"/>
          <p:cNvSpPr txBox="1"/>
          <p:nvPr/>
        </p:nvSpPr>
        <p:spPr>
          <a:xfrm>
            <a:off x="2879371" y="2661923"/>
            <a:ext cx="1783609"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Circuits</a:t>
            </a:r>
            <a:endParaRPr lang="en-US" sz="4000" dirty="0">
              <a:solidFill>
                <a:srgbClr val="FF0000"/>
              </a:solidFill>
            </a:endParaRPr>
          </a:p>
        </p:txBody>
      </p:sp>
      <p:sp>
        <p:nvSpPr>
          <p:cNvPr id="9" name="TextBox 8"/>
          <p:cNvSpPr txBox="1"/>
          <p:nvPr/>
        </p:nvSpPr>
        <p:spPr>
          <a:xfrm>
            <a:off x="4662980" y="4759961"/>
            <a:ext cx="2677338"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Polynomials</a:t>
            </a:r>
            <a:endParaRPr lang="en-US" sz="4000" dirty="0">
              <a:solidFill>
                <a:srgbClr val="FF0000"/>
              </a:solidFill>
            </a:endParaRPr>
          </a:p>
        </p:txBody>
      </p:sp>
      <p:sp>
        <p:nvSpPr>
          <p:cNvPr id="10" name="TextBox 9"/>
          <p:cNvSpPr txBox="1"/>
          <p:nvPr/>
        </p:nvSpPr>
        <p:spPr>
          <a:xfrm>
            <a:off x="5114850" y="2661923"/>
            <a:ext cx="1837552" cy="707886"/>
          </a:xfrm>
          <a:prstGeom prst="rect">
            <a:avLst/>
          </a:prstGeom>
          <a:solidFill>
            <a:schemeClr val="tx1">
              <a:alpha val="50000"/>
            </a:schemeClr>
          </a:solidFill>
          <a:ln w="38100">
            <a:solidFill>
              <a:schemeClr val="accent1"/>
            </a:solidFill>
          </a:ln>
        </p:spPr>
        <p:txBody>
          <a:bodyPr wrap="square" rtlCol="0">
            <a:spAutoFit/>
          </a:bodyPr>
          <a:lstStyle/>
          <a:p>
            <a:r>
              <a:rPr lang="en-US" sz="4000" dirty="0" smtClean="0">
                <a:solidFill>
                  <a:srgbClr val="FF0000"/>
                </a:solidFill>
              </a:rPr>
              <a:t>Rigidity</a:t>
            </a:r>
            <a:endParaRPr lang="en-US" sz="4000" dirty="0">
              <a:solidFill>
                <a:srgbClr val="FF0000"/>
              </a:solidFill>
            </a:endParaRPr>
          </a:p>
        </p:txBody>
      </p:sp>
      <p:sp>
        <p:nvSpPr>
          <p:cNvPr id="11" name="TextBox 10"/>
          <p:cNvSpPr txBox="1"/>
          <p:nvPr/>
        </p:nvSpPr>
        <p:spPr>
          <a:xfrm>
            <a:off x="7334750" y="2661923"/>
            <a:ext cx="3518359" cy="707886"/>
          </a:xfrm>
          <a:prstGeom prst="rect">
            <a:avLst/>
          </a:prstGeom>
          <a:solidFill>
            <a:schemeClr val="tx1"/>
          </a:solidFill>
          <a:ln w="38100">
            <a:solidFill>
              <a:schemeClr val="accent1"/>
            </a:solidFill>
          </a:ln>
        </p:spPr>
        <p:txBody>
          <a:bodyPr wrap="square" rtlCol="0">
            <a:spAutoFit/>
          </a:bodyPr>
          <a:lstStyle/>
          <a:p>
            <a:r>
              <a:rPr lang="en-US" sz="4000" dirty="0" smtClean="0">
                <a:solidFill>
                  <a:srgbClr val="FF0000"/>
                </a:solidFill>
              </a:rPr>
              <a:t>Communication</a:t>
            </a:r>
            <a:endParaRPr lang="en-US" sz="4000" dirty="0">
              <a:solidFill>
                <a:srgbClr val="FF0000"/>
              </a:solidFill>
            </a:endParaRPr>
          </a:p>
        </p:txBody>
      </p:sp>
    </p:spTree>
    <p:extLst>
      <p:ext uri="{BB962C8B-B14F-4D97-AF65-F5344CB8AC3E}">
        <p14:creationId xmlns:p14="http://schemas.microsoft.com/office/powerpoint/2010/main" val="39962957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92959"/>
            <a:ext cx="10644809" cy="1007882"/>
          </a:xfrm>
          <a:prstGeom prst="rect">
            <a:avLst/>
          </a:prstGeom>
        </p:spPr>
        <p:txBody>
          <a:bodyPr vert="horz" wrap="square" lIns="0" tIns="10583" rIns="0" bIns="0" rtlCol="0" anchor="ctr">
            <a:spAutoFit/>
          </a:bodyPr>
          <a:lstStyle/>
          <a:p>
            <a:pPr algn="ctr"/>
            <a:r>
              <a:rPr lang="en-US" dirty="0">
                <a:solidFill>
                  <a:srgbClr val="7030A0"/>
                </a:solidFill>
              </a:rPr>
              <a:t>Correlation bounds for </a:t>
            </a:r>
            <a:r>
              <a:rPr lang="en-US" dirty="0" smtClean="0">
                <a:solidFill>
                  <a:srgbClr val="7030A0"/>
                </a:solidFill>
              </a:rPr>
              <a:t>polynomials</a:t>
            </a:r>
            <a:br>
              <a:rPr lang="en-US" dirty="0" smtClean="0">
                <a:solidFill>
                  <a:srgbClr val="7030A0"/>
                </a:solidFill>
              </a:rPr>
            </a:br>
            <a:r>
              <a:rPr lang="en-US" sz="2800" dirty="0" smtClean="0">
                <a:solidFill>
                  <a:srgbClr val="7030A0"/>
                </a:solidFill>
              </a:rPr>
              <a:t>Survey on my homepage 2008, updated 2022</a:t>
            </a:r>
            <a:endParaRPr lang="en-US" sz="2800" dirty="0">
              <a:solidFill>
                <a:srgbClr val="7030A0"/>
              </a:solidFill>
            </a:endParaRPr>
          </a:p>
        </p:txBody>
      </p:sp>
      <mc:AlternateContent xmlns:mc="http://schemas.openxmlformats.org/markup-compatibility/2006">
        <mc:Choice xmlns:a14="http://schemas.microsoft.com/office/drawing/2010/main" Requires="a14">
          <p:sp>
            <p:nvSpPr>
              <p:cNvPr id="12" name="object 2"/>
              <p:cNvSpPr txBox="1"/>
              <p:nvPr/>
            </p:nvSpPr>
            <p:spPr>
              <a:xfrm>
                <a:off x="262890" y="1234119"/>
                <a:ext cx="12127892" cy="5990913"/>
              </a:xfrm>
              <a:prstGeom prst="rect">
                <a:avLst/>
              </a:prstGeom>
            </p:spPr>
            <p:txBody>
              <a:bodyPr vert="horz" wrap="square" lIns="0" tIns="10583" rIns="0" bIns="0" rtlCol="0">
                <a:spAutoFit/>
              </a:bodyPr>
              <a:lstStyle/>
              <a:p>
                <a:pPr marL="296321" indent="-285739">
                  <a:spcBef>
                    <a:spcPts val="83"/>
                  </a:spcBef>
                  <a:buFontTx/>
                  <a:buChar char="•"/>
                  <a:tabLst>
                    <a:tab pos="295792" algn="l"/>
                    <a:tab pos="296321" algn="l"/>
                  </a:tabLst>
                </a:pPr>
                <a:endParaRPr lang="en-US" sz="2800" dirty="0" smtClean="0">
                  <a:solidFill>
                    <a:srgbClr val="FF0000"/>
                  </a:solidFill>
                </a:endParaRPr>
              </a:p>
              <a:p>
                <a:pPr marL="296321" indent="-285739">
                  <a:spcBef>
                    <a:spcPts val="83"/>
                  </a:spcBef>
                  <a:buFontTx/>
                  <a:buChar char="•"/>
                  <a:tabLst>
                    <a:tab pos="295792" algn="l"/>
                    <a:tab pos="296321" algn="l"/>
                  </a:tabLst>
                </a:pPr>
                <a:r>
                  <a:rPr lang="en-US" sz="2800" dirty="0" smtClean="0">
                    <a:solidFill>
                      <a:srgbClr val="FF0000"/>
                    </a:solidFill>
                  </a:rPr>
                  <a:t>Challenge</a:t>
                </a:r>
                <a:r>
                  <a:rPr lang="en-US" sz="2800" dirty="0" smtClean="0"/>
                  <a:t>: Find e</a:t>
                </a:r>
                <a14:m>
                  <m:oMath xmlns:m="http://schemas.openxmlformats.org/officeDocument/2006/math">
                    <m:r>
                      <m:rPr>
                        <m:sty m:val="p"/>
                      </m:rPr>
                      <a:rPr lang="en-US" sz="2800" b="0" i="0" smtClean="0">
                        <a:latin typeface="Cambria Math" panose="02040503050406030204" pitchFamily="18" charset="0"/>
                      </a:rPr>
                      <m:t>xplicit</m:t>
                    </m:r>
                    <m:r>
                      <a:rPr lang="en-US" sz="2800" b="0" i="0" smtClean="0">
                        <a:latin typeface="Cambria Math" panose="02040503050406030204" pitchFamily="18" charset="0"/>
                      </a:rPr>
                      <m:t> </m:t>
                    </m:r>
                    <m:r>
                      <a:rPr lang="en-US" sz="2800" b="0" i="1" smtClean="0">
                        <a:latin typeface="Cambria Math" panose="02040503050406030204" pitchFamily="18" charset="0"/>
                      </a:rPr>
                      <m:t>𝑓</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0,1</m:t>
                            </m:r>
                          </m:e>
                        </m:d>
                      </m:e>
                      <m:sup>
                        <m:r>
                          <a:rPr lang="en-US" sz="2800" b="0" i="1" smtClean="0">
                            <a:latin typeface="Cambria Math" panose="02040503050406030204" pitchFamily="18" charset="0"/>
                          </a:rPr>
                          <m:t>𝑛</m:t>
                        </m:r>
                      </m:sup>
                    </m:sSup>
                    <m:r>
                      <a:rPr lang="en-US" sz="2800" b="0" i="1" smtClean="0">
                        <a:latin typeface="Cambria Math" panose="02040503050406030204" pitchFamily="18" charset="0"/>
                      </a:rPr>
                      <m:t>→{0,1}</m:t>
                    </m:r>
                  </m:oMath>
                </a14:m>
                <a:r>
                  <a:rPr lang="en-US" sz="2800" dirty="0" smtClean="0"/>
                  <a:t> and distribution X such that</a:t>
                </a:r>
              </a:p>
              <a:p>
                <a:pPr marL="10582">
                  <a:spcBef>
                    <a:spcPts val="83"/>
                  </a:spcBef>
                  <a:tabLst>
                    <a:tab pos="295792" algn="l"/>
                    <a:tab pos="296321" algn="l"/>
                  </a:tabLst>
                </a:pPr>
                <a:r>
                  <a:rPr lang="en-US" sz="2800" dirty="0"/>
                  <a:t> </a:t>
                </a:r>
                <a:r>
                  <a:rPr lang="en-US" sz="2800" dirty="0" smtClean="0"/>
                  <a:t>   for every polynomial p</a:t>
                </a:r>
                <a14:m>
                  <m:oMath xmlns:m="http://schemas.openxmlformats.org/officeDocument/2006/math">
                    <m:r>
                      <a:rPr lang="en-US" sz="2800" b="0" i="1" smtClean="0">
                        <a:latin typeface="Cambria Math" panose="02040503050406030204" pitchFamily="18" charset="0"/>
                      </a:rPr>
                      <m:t> </m:t>
                    </m:r>
                  </m:oMath>
                </a14:m>
                <a:r>
                  <a:rPr lang="en-US" sz="2800" dirty="0" smtClean="0"/>
                  <a:t>of degree </a:t>
                </a:r>
                <a:r>
                  <a:rPr lang="en-US" sz="2800" dirty="0" smtClean="0"/>
                  <a:t>d </a:t>
                </a:r>
                <a:r>
                  <a:rPr lang="en-US" sz="2800" dirty="0" smtClean="0"/>
                  <a:t>over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𝐹</m:t>
                        </m:r>
                      </m:e>
                      <m:sub>
                        <m:r>
                          <a:rPr lang="en-US" sz="2800" i="1">
                            <a:latin typeface="Cambria Math" panose="02040503050406030204" pitchFamily="18" charset="0"/>
                          </a:rPr>
                          <m:t>2</m:t>
                        </m:r>
                      </m:sub>
                    </m:sSub>
                    <m:r>
                      <a:rPr lang="en-US" sz="2800" b="0" i="0">
                        <a:latin typeface="Cambria Math" panose="02040503050406030204" pitchFamily="18" charset="0"/>
                      </a:rPr>
                      <m:t> </m:t>
                    </m:r>
                  </m:oMath>
                </a14:m>
                <a:r>
                  <a:rPr lang="en-US" sz="2800" dirty="0"/>
                  <a:t> </a:t>
                </a:r>
                <a:r>
                  <a:rPr lang="en-US" sz="2800" dirty="0" smtClean="0"/>
                  <a:t>(or R)</a:t>
                </a:r>
              </a:p>
              <a:p>
                <a:pPr marL="10582">
                  <a:spcBef>
                    <a:spcPts val="83"/>
                  </a:spcBef>
                  <a:tabLst>
                    <a:tab pos="295792" algn="l"/>
                    <a:tab pos="296321" algn="l"/>
                  </a:tabLst>
                </a:pPr>
                <a:r>
                  <a:rPr lang="en-US" sz="2800" dirty="0" smtClean="0"/>
                  <a:t> </a:t>
                </a:r>
                <a:endParaRPr lang="en-US" sz="2800" dirty="0" smtClean="0"/>
              </a:p>
              <a:p>
                <a:pPr marL="467782" lvl="1">
                  <a:spcBef>
                    <a:spcPts val="83"/>
                  </a:spcBef>
                  <a:tabLst>
                    <a:tab pos="295792" algn="l"/>
                    <a:tab pos="296321" algn="l"/>
                  </a:tabLst>
                </a:pPr>
                <a:r>
                  <a:rPr lang="en-US" sz="2800" dirty="0" smtClean="0"/>
                  <a:t>            </a:t>
                </a:r>
                <a14:m>
                  <m:oMath xmlns:m="http://schemas.openxmlformats.org/officeDocument/2006/math">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a:rPr lang="en-US" sz="2800" b="0" i="1" smtClean="0">
                                <a:latin typeface="Cambria Math" panose="02040503050406030204" pitchFamily="18" charset="0"/>
                              </a:rPr>
                              <m:t>𝐶𝑜𝑟𝑟𝑒𝑙𝑎𝑡𝑖𝑜𝑛</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r>
                                  <a:rPr lang="en-US" sz="2800" b="0" i="1" smtClean="0">
                                    <a:latin typeface="Cambria Math" panose="02040503050406030204" pitchFamily="18" charset="0"/>
                                  </a:rPr>
                                  <m:t>,</m:t>
                                </m:r>
                                <m:r>
                                  <a:rPr lang="en-US" sz="2800" b="0" i="1" smtClean="0">
                                    <a:latin typeface="Cambria Math" panose="02040503050406030204" pitchFamily="18" charset="0"/>
                                  </a:rPr>
                                  <m:t>𝑝</m:t>
                                </m:r>
                              </m:e>
                            </m:d>
                            <m:r>
                              <a:rPr lang="en-US" sz="2800" b="0" i="1" smtClean="0">
                                <a:latin typeface="Cambria Math" panose="02040503050406030204" pitchFamily="18" charset="0"/>
                              </a:rPr>
                              <m:t>:=</m:t>
                            </m:r>
                            <m:r>
                              <a:rPr lang="en-US" sz="2800" b="0" i="1" smtClean="0">
                                <a:latin typeface="Cambria Math" panose="02040503050406030204" pitchFamily="18" charset="0"/>
                              </a:rPr>
                              <m:t>𝑃𝑟</m:t>
                            </m:r>
                          </m:e>
                          <m:lim/>
                        </m:limLow>
                      </m:fName>
                      <m:e>
                        <m:r>
                          <a:rPr lang="en-US" sz="2800" b="0" i="1" smtClean="0">
                            <a:latin typeface="Cambria Math" panose="02040503050406030204" pitchFamily="18" charset="0"/>
                          </a:rPr>
                          <m:t>[</m:t>
                        </m:r>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𝑋</m:t>
                            </m:r>
                          </m:e>
                        </m:d>
                      </m:e>
                    </m:func>
                    <m:r>
                      <a:rPr lang="en-US" sz="2800" b="0" i="1" smtClean="0">
                        <a:latin typeface="Cambria Math" panose="02040503050406030204" pitchFamily="18" charset="0"/>
                      </a:rPr>
                      <m:t>=</m:t>
                    </m:r>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𝑋</m:t>
                    </m:r>
                    <m:r>
                      <a:rPr lang="en-US" sz="2800" b="0" i="1" smtClean="0">
                        <a:latin typeface="Cambria Math" panose="02040503050406030204" pitchFamily="18" charset="0"/>
                      </a:rPr>
                      <m:t>)]≤1/2+</m:t>
                    </m:r>
                    <m:r>
                      <a:rPr lang="en-US" sz="2800" b="0" i="1" smtClean="0">
                        <a:latin typeface="Cambria Math" panose="02040503050406030204" pitchFamily="18" charset="0"/>
                      </a:rPr>
                      <m:t>𝜖</m:t>
                    </m:r>
                  </m:oMath>
                </a14:m>
                <a:endParaRPr lang="en-US" sz="2800" dirty="0"/>
              </a:p>
              <a:p>
                <a:pPr marL="467782" indent="-457200">
                  <a:spcBef>
                    <a:spcPts val="83"/>
                  </a:spcBef>
                  <a:buFont typeface="Arial" panose="020B0604020202020204" pitchFamily="34" charset="0"/>
                  <a:buChar char="•"/>
                  <a:tabLst>
                    <a:tab pos="295792" algn="l"/>
                    <a:tab pos="296321" algn="l"/>
                  </a:tabLst>
                </a:pPr>
                <a:endParaRPr lang="en-US" sz="2800" dirty="0"/>
              </a:p>
              <a:p>
                <a:pPr marL="467782" indent="-457200">
                  <a:spcBef>
                    <a:spcPts val="83"/>
                  </a:spcBef>
                  <a:buFont typeface="Arial" panose="020B0604020202020204" pitchFamily="34" charset="0"/>
                  <a:buChar char="•"/>
                  <a:tabLst>
                    <a:tab pos="295792" algn="l"/>
                    <a:tab pos="296321" algn="l"/>
                  </a:tabLst>
                </a:pPr>
                <a:r>
                  <a:rPr lang="en-US" sz="2800" dirty="0" err="1" smtClean="0"/>
                  <a:t>Razborov</a:t>
                </a:r>
                <a:r>
                  <a:rPr lang="en-US" sz="2800" dirty="0" smtClean="0"/>
                  <a:t>, </a:t>
                </a:r>
                <a:r>
                  <a:rPr lang="en-US" sz="2800" dirty="0" err="1" smtClean="0"/>
                  <a:t>Smolenky</a:t>
                </a:r>
                <a:r>
                  <a:rPr lang="en-US" sz="2800" dirty="0" smtClean="0"/>
                  <a:t>, 80’s: f = Majority, X = uniform, </a:t>
                </a:r>
                <a14:m>
                  <m:oMath xmlns:m="http://schemas.openxmlformats.org/officeDocument/2006/math">
                    <m:r>
                      <a:rPr lang="en-US" sz="2800" b="0" i="1" smtClean="0">
                        <a:latin typeface="Cambria Math" panose="02040503050406030204" pitchFamily="18" charset="0"/>
                      </a:rPr>
                      <m:t>𝜖</m:t>
                    </m:r>
                    <m:r>
                      <a:rPr lang="en-US" sz="2800" b="0" i="1" smtClean="0">
                        <a:latin typeface="Cambria Math" panose="02040503050406030204" pitchFamily="18" charset="0"/>
                      </a:rPr>
                      <m:t>=</m:t>
                    </m:r>
                    <m:r>
                      <a:rPr lang="en-US" sz="2800" b="0" i="1" smtClean="0">
                        <a:latin typeface="Cambria Math" panose="02040503050406030204" pitchFamily="18" charset="0"/>
                      </a:rPr>
                      <m:t>𝑂</m:t>
                    </m:r>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m:t>
                            </m:r>
                          </m:num>
                          <m:den>
                            <m:rad>
                              <m:radPr>
                                <m:degHide m:val="on"/>
                                <m:ctrlPr>
                                  <a:rPr lang="en-US" sz="2800" i="1" dirty="0">
                                    <a:latin typeface="Cambria Math" panose="02040503050406030204" pitchFamily="18" charset="0"/>
                                  </a:rPr>
                                </m:ctrlPr>
                              </m:radPr>
                              <m:deg/>
                              <m:e>
                                <m:r>
                                  <a:rPr lang="en-US" sz="2800" i="1" dirty="0">
                                    <a:latin typeface="Cambria Math" panose="02040503050406030204" pitchFamily="18" charset="0"/>
                                  </a:rPr>
                                  <m:t>𝑛</m:t>
                                </m:r>
                              </m:e>
                            </m:rad>
                          </m:den>
                        </m:f>
                      </m:e>
                    </m:d>
                  </m:oMath>
                </a14:m>
                <a:endParaRPr lang="en-US" sz="2800" b="0" dirty="0" smtClean="0"/>
              </a:p>
              <a:p>
                <a:pPr marL="467782" indent="-457200">
                  <a:spcBef>
                    <a:spcPts val="83"/>
                  </a:spcBef>
                  <a:buFont typeface="Arial" panose="020B0604020202020204" pitchFamily="34" charset="0"/>
                  <a:buChar char="•"/>
                  <a:tabLst>
                    <a:tab pos="295792" algn="l"/>
                    <a:tab pos="296321" algn="l"/>
                  </a:tabLst>
                </a:pPr>
                <a:r>
                  <a:rPr lang="en-US" sz="2800" dirty="0" err="1" smtClean="0"/>
                  <a:t>Babai</a:t>
                </a:r>
                <a:r>
                  <a:rPr lang="en-US" sz="2800" dirty="0"/>
                  <a:t> </a:t>
                </a:r>
                <a:r>
                  <a:rPr lang="en-US" sz="2800" dirty="0" smtClean="0"/>
                  <a:t>Nisan </a:t>
                </a:r>
                <a:r>
                  <a:rPr lang="en-US" sz="2800" dirty="0" err="1" smtClean="0"/>
                  <a:t>Szegedy</a:t>
                </a:r>
                <a:r>
                  <a:rPr lang="en-US" sz="2800" dirty="0" smtClean="0"/>
                  <a:t> 90’s: f = GIP/</a:t>
                </a:r>
                <a14:m>
                  <m:oMath xmlns:m="http://schemas.openxmlformats.org/officeDocument/2006/math">
                    <m:r>
                      <a:rPr lang="en-US" sz="2800" b="0" i="1" smtClean="0">
                        <a:latin typeface="Cambria Math" panose="02040503050406030204" pitchFamily="18" charset="0"/>
                      </a:rPr>
                      <m:t>𝑀𝑜</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3</m:t>
                        </m:r>
                      </m:sub>
                    </m:sSub>
                  </m:oMath>
                </a14:m>
                <a:r>
                  <a:rPr lang="en-US" sz="2800" dirty="0" smtClean="0"/>
                  <a:t>, </a:t>
                </a:r>
                <a14:m>
                  <m:oMath xmlns:m="http://schemas.openxmlformats.org/officeDocument/2006/math">
                    <m:r>
                      <a:rPr lang="en-US" sz="2800" i="1">
                        <a:latin typeface="Cambria Math" panose="02040503050406030204" pitchFamily="18" charset="0"/>
                      </a:rPr>
                      <m:t>𝜖</m:t>
                    </m:r>
                    <m:r>
                      <a:rPr lang="en-US" sz="2800" i="1">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2</m:t>
                        </m:r>
                      </m:e>
                      <m:sup>
                        <m:r>
                          <a:rPr lang="en-US" sz="2800" i="1">
                            <a:latin typeface="Cambria Math" panose="02040503050406030204" pitchFamily="18" charset="0"/>
                          </a:rPr>
                          <m:t>−</m:t>
                        </m:r>
                        <m:r>
                          <m:rPr>
                            <m:sty m:val="p"/>
                          </m:rPr>
                          <a:rPr lang="en-US" sz="2800">
                            <a:latin typeface="Cambria Math" panose="02040503050406030204" pitchFamily="18" charset="0"/>
                          </a:rPr>
                          <m:t>Ω</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𝑛</m:t>
                            </m:r>
                          </m:num>
                          <m:den>
                            <m:sSup>
                              <m:sSupPr>
                                <m:ctrlPr>
                                  <a:rPr lang="en-US" sz="2800" i="1">
                                    <a:latin typeface="Cambria Math" panose="02040503050406030204" pitchFamily="18" charset="0"/>
                                  </a:rPr>
                                </m:ctrlPr>
                              </m:sSupPr>
                              <m:e>
                                <m:r>
                                  <a:rPr lang="en-US" sz="2800" i="1">
                                    <a:latin typeface="Cambria Math" panose="02040503050406030204" pitchFamily="18" charset="0"/>
                                  </a:rPr>
                                  <m:t>2</m:t>
                                </m:r>
                              </m:e>
                              <m:sup>
                                <m:r>
                                  <a:rPr lang="en-US" sz="2800" i="1">
                                    <a:latin typeface="Cambria Math" panose="02040503050406030204" pitchFamily="18" charset="0"/>
                                  </a:rPr>
                                  <m:t>𝑑</m:t>
                                </m:r>
                              </m:sup>
                            </m:sSup>
                          </m:den>
                        </m:f>
                        <m:r>
                          <a:rPr lang="en-US" sz="2800" i="1">
                            <a:latin typeface="Cambria Math" panose="02040503050406030204" pitchFamily="18" charset="0"/>
                          </a:rPr>
                          <m:t>)</m:t>
                        </m:r>
                        <m:r>
                          <m:rPr>
                            <m:nor/>
                          </m:rPr>
                          <a:rPr lang="en-US" sz="2800" dirty="0"/>
                          <m:t> </m:t>
                        </m:r>
                      </m:sup>
                    </m:sSup>
                  </m:oMath>
                </a14:m>
                <a:endParaRPr lang="en-US" sz="2800" dirty="0" smtClean="0"/>
              </a:p>
              <a:p>
                <a:pPr marL="467782" indent="-457200">
                  <a:spcBef>
                    <a:spcPts val="83"/>
                  </a:spcBef>
                  <a:buFont typeface="Arial" panose="020B0604020202020204" pitchFamily="34" charset="0"/>
                  <a:buChar char="•"/>
                  <a:tabLst>
                    <a:tab pos="295792" algn="l"/>
                    <a:tab pos="296321" algn="l"/>
                  </a:tabLst>
                </a:pPr>
                <a:endParaRPr lang="en-US" sz="2800" dirty="0" smtClean="0"/>
              </a:p>
              <a:p>
                <a:pPr marL="467782" indent="-457200">
                  <a:spcBef>
                    <a:spcPts val="83"/>
                  </a:spcBef>
                  <a:buFont typeface="Arial" panose="020B0604020202020204" pitchFamily="34" charset="0"/>
                  <a:buChar char="•"/>
                  <a:tabLst>
                    <a:tab pos="295792" algn="l"/>
                    <a:tab pos="296321" algn="l"/>
                  </a:tabLst>
                </a:pPr>
                <a:r>
                  <a:rPr lang="en-US" sz="2800" dirty="0" smtClean="0"/>
                  <a:t>Open: </a:t>
                </a:r>
                <a14:m>
                  <m:oMath xmlns:m="http://schemas.openxmlformats.org/officeDocument/2006/math">
                    <m:r>
                      <a:rPr lang="en-US" sz="2800" i="1">
                        <a:latin typeface="Cambria Math" panose="02040503050406030204" pitchFamily="18" charset="0"/>
                      </a:rPr>
                      <m:t>𝜖</m:t>
                    </m:r>
                    <m:r>
                      <a:rPr lang="en-US" sz="2800" b="0" i="1" smtClean="0">
                        <a:latin typeface="Cambria Math" panose="02040503050406030204" pitchFamily="18" charset="0"/>
                      </a:rPr>
                      <m:t>=1/√</m:t>
                    </m:r>
                    <m:r>
                      <a:rPr lang="en-US" sz="2800" b="0" i="1" smtClean="0">
                        <a:latin typeface="Cambria Math" panose="02040503050406030204" pitchFamily="18" charset="0"/>
                      </a:rPr>
                      <m:t>𝑛</m:t>
                    </m:r>
                  </m:oMath>
                </a14:m>
                <a:r>
                  <a:rPr lang="en-US" sz="2800" dirty="0" smtClean="0"/>
                  <a:t> for </a:t>
                </a:r>
                <a14:m>
                  <m:oMath xmlns:m="http://schemas.openxmlformats.org/officeDocument/2006/math">
                    <m:r>
                      <a:rPr lang="en-US" sz="2800" b="0" i="1" smtClean="0">
                        <a:latin typeface="Cambria Math" panose="02040503050406030204" pitchFamily="18" charset="0"/>
                      </a:rPr>
                      <m:t>𝑑</m:t>
                    </m:r>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log</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𝑛</m:t>
                            </m:r>
                          </m:e>
                        </m:d>
                      </m:e>
                    </m:func>
                  </m:oMath>
                </a14:m>
                <a:r>
                  <a:rPr lang="en-US" sz="2800" dirty="0" smtClean="0"/>
                  <a:t>;</a:t>
                </a:r>
              </a:p>
              <a:p>
                <a:pPr marL="10582">
                  <a:spcBef>
                    <a:spcPts val="83"/>
                  </a:spcBef>
                  <a:tabLst>
                    <a:tab pos="295792" algn="l"/>
                    <a:tab pos="296321" algn="l"/>
                  </a:tabLst>
                </a:pPr>
                <a:r>
                  <a:rPr lang="en-US" sz="2800" dirty="0">
                    <a:solidFill>
                      <a:srgbClr val="FF0000"/>
                    </a:solidFill>
                  </a:rPr>
                  <a:t> </a:t>
                </a:r>
                <a:r>
                  <a:rPr lang="en-US" sz="2800" dirty="0" smtClean="0">
                    <a:solidFill>
                      <a:srgbClr val="FF0000"/>
                    </a:solidFill>
                  </a:rPr>
                  <a:t>     required to solve any problem on previous slide</a:t>
                </a:r>
              </a:p>
              <a:p>
                <a:pPr marL="10582">
                  <a:spcBef>
                    <a:spcPts val="83"/>
                  </a:spcBef>
                  <a:tabLst>
                    <a:tab pos="295792" algn="l"/>
                    <a:tab pos="296321" algn="l"/>
                  </a:tabLst>
                </a:pPr>
                <a:endParaRPr lang="en-US" sz="2800" dirty="0"/>
              </a:p>
            </p:txBody>
          </p:sp>
        </mc:Choice>
        <mc:Fallback>
          <p:sp>
            <p:nvSpPr>
              <p:cNvPr id="12" name="object 2"/>
              <p:cNvSpPr txBox="1">
                <a:spLocks noRot="1" noChangeAspect="1" noMove="1" noResize="1" noEditPoints="1" noAdjustHandles="1" noChangeArrowheads="1" noChangeShapeType="1" noTextEdit="1"/>
              </p:cNvSpPr>
              <p:nvPr/>
            </p:nvSpPr>
            <p:spPr>
              <a:xfrm>
                <a:off x="262890" y="1234119"/>
                <a:ext cx="12127892" cy="5990913"/>
              </a:xfrm>
              <a:prstGeom prst="rect">
                <a:avLst/>
              </a:prstGeom>
              <a:blipFill>
                <a:blip r:embed="rId2"/>
                <a:stretch>
                  <a:fillRect l="-1709"/>
                </a:stretch>
              </a:blipFill>
            </p:spPr>
            <p:txBody>
              <a:bodyPr/>
              <a:lstStyle/>
              <a:p>
                <a:r>
                  <a:rPr lang="en-US">
                    <a:noFill/>
                  </a:rPr>
                  <a:t> </a:t>
                </a:r>
              </a:p>
            </p:txBody>
          </p:sp>
        </mc:Fallback>
      </mc:AlternateContent>
      <p:sp>
        <p:nvSpPr>
          <p:cNvPr id="2" name="Rectangle 1"/>
          <p:cNvSpPr/>
          <p:nvPr/>
        </p:nvSpPr>
        <p:spPr>
          <a:xfrm>
            <a:off x="157018" y="1579419"/>
            <a:ext cx="10751127" cy="19581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7809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0510" y="148590"/>
            <a:ext cx="5303520" cy="6247864"/>
          </a:xfrm>
          <a:prstGeom prst="rect">
            <a:avLst/>
          </a:prstGeom>
          <a:noFill/>
        </p:spPr>
        <p:txBody>
          <a:bodyPr wrap="square" rtlCol="0">
            <a:spAutoFit/>
          </a:bodyPr>
          <a:lstStyle/>
          <a:p>
            <a:r>
              <a:rPr lang="en-US" sz="40000" dirty="0" smtClean="0">
                <a:latin typeface="Arial" panose="020B0604020202020204" pitchFamily="34" charset="0"/>
                <a:cs typeface="Arial" panose="020B0604020202020204" pitchFamily="34" charset="0"/>
              </a:rPr>
              <a:t>1</a:t>
            </a:r>
            <a:endParaRPr lang="en-US" sz="4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334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on polynomials</a:t>
            </a:r>
            <a:endParaRPr lang="en-US" dirty="0"/>
          </a:p>
        </p:txBody>
      </p:sp>
      <p:sp>
        <p:nvSpPr>
          <p:cNvPr id="3" name="Content Placeholder 2"/>
          <p:cNvSpPr>
            <a:spLocks noGrp="1"/>
          </p:cNvSpPr>
          <p:nvPr>
            <p:ph idx="1"/>
          </p:nvPr>
        </p:nvSpPr>
        <p:spPr/>
        <p:txBody>
          <a:bodyPr/>
          <a:lstStyle/>
          <a:p>
            <a:endParaRPr lang="en-US" dirty="0"/>
          </a:p>
          <a:p>
            <a:r>
              <a:rPr lang="en-US" dirty="0" smtClean="0">
                <a:solidFill>
                  <a:srgbClr val="00B050"/>
                </a:solidFill>
              </a:rPr>
              <a:t>Some recent </a:t>
            </a:r>
            <a:r>
              <a:rPr lang="en-US" dirty="0" smtClean="0">
                <a:solidFill>
                  <a:srgbClr val="00B050"/>
                </a:solidFill>
              </a:rPr>
              <a:t>results </a:t>
            </a:r>
            <a:r>
              <a:rPr lang="en-US" dirty="0" smtClean="0">
                <a:solidFill>
                  <a:srgbClr val="00B050"/>
                </a:solidFill>
              </a:rPr>
              <a:t>on correlation and </a:t>
            </a:r>
            <a:r>
              <a:rPr lang="en-US" dirty="0" smtClean="0">
                <a:solidFill>
                  <a:srgbClr val="0070C0"/>
                </a:solidFill>
              </a:rPr>
              <a:t>pseudorandom generators</a:t>
            </a:r>
            <a:endParaRPr lang="en-US" dirty="0" smtClean="0">
              <a:solidFill>
                <a:srgbClr val="0070C0"/>
              </a:solidFill>
            </a:endParaRPr>
          </a:p>
        </p:txBody>
      </p:sp>
    </p:spTree>
    <p:extLst>
      <p:ext uri="{BB962C8B-B14F-4D97-AF65-F5344CB8AC3E}">
        <p14:creationId xmlns:p14="http://schemas.microsoft.com/office/powerpoint/2010/main" val="13382392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t>
            </a:r>
            <a:r>
              <a:rPr lang="en-US" sz="2800" dirty="0" smtClean="0"/>
              <a:t>Chattopadhyay </a:t>
            </a:r>
            <a:r>
              <a:rPr lang="en-US" sz="2800" dirty="0" err="1" smtClean="0"/>
              <a:t>Hatami</a:t>
            </a:r>
            <a:r>
              <a:rPr lang="en-US" sz="2800" dirty="0" smtClean="0"/>
              <a:t> Hosseini Lovett Zuckerman ]     STOC 2020</a:t>
            </a:r>
            <a:br>
              <a:rPr lang="en-US" sz="2800" dirty="0" smtClean="0"/>
            </a:br>
            <a:endParaRPr lang="en-US" sz="2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solidFill>
                      <a:srgbClr val="C00000"/>
                    </a:solidFill>
                  </a:rPr>
                  <a:t>Def</a:t>
                </a:r>
                <a:r>
                  <a:rPr lang="en-US" dirty="0" smtClean="0"/>
                  <a:t>: Local correlation: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e>
                      <m:sub>
                        <m:r>
                          <a:rPr lang="en-US" b="0" i="1" smtClean="0">
                            <a:latin typeface="Cambria Math" panose="02040503050406030204" pitchFamily="18" charset="0"/>
                          </a:rPr>
                          <m:t>𝑆</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𝐹</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𝑬</m:t>
                            </m:r>
                          </m:e>
                          <m:sub>
                            <m:r>
                              <a:rPr lang="en-US" b="0" i="1" smtClean="0">
                                <a:latin typeface="Cambria Math" panose="02040503050406030204" pitchFamily="18" charset="0"/>
                              </a:rPr>
                              <m:t>𝑥</m:t>
                            </m:r>
                          </m:sub>
                        </m:sSub>
                      </m:e>
                      <m:sub>
                        <m:r>
                          <a:rPr lang="en-US" b="0" i="1" smtClean="0">
                            <a:latin typeface="Cambria Math" panose="02040503050406030204" pitchFamily="18" charset="0"/>
                          </a:rPr>
                          <m:t>−</m:t>
                        </m:r>
                        <m:r>
                          <a:rPr lang="en-US" b="0" i="1" smtClean="0">
                            <a:latin typeface="Cambria Math" panose="02040503050406030204" pitchFamily="18" charset="0"/>
                          </a:rPr>
                          <m:t>𝑆</m:t>
                        </m:r>
                      </m:sub>
                    </m:sSub>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𝑬</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𝑆</m:t>
                                    </m:r>
                                  </m:sub>
                                </m:sSub>
                              </m:sub>
                            </m:sSub>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r>
                              <a:rPr lang="en-US" b="0" i="1" smtClean="0">
                                <a:latin typeface="Cambria Math" panose="02040503050406030204" pitchFamily="18" charset="0"/>
                              </a:rPr>
                              <m:t> −</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𝐹</m:t>
                                </m:r>
                              </m:e>
                            </m:d>
                          </m:e>
                        </m:d>
                      </m:e>
                      <m:sup>
                        <m:r>
                          <a:rPr lang="en-US" b="0" i="1" smtClean="0">
                            <a:latin typeface="Cambria Math" panose="02040503050406030204" pitchFamily="18" charset="0"/>
                          </a:rPr>
                          <m:t>2</m:t>
                        </m:r>
                      </m:sup>
                    </m:sSup>
                  </m:oMath>
                </a14:m>
                <a:endParaRPr lang="en-US" dirty="0" smtClean="0"/>
              </a:p>
              <a:p>
                <a:endParaRPr lang="en-US" dirty="0" smtClean="0"/>
              </a:p>
              <a:p>
                <a:r>
                  <a:rPr lang="en-US" dirty="0" err="1" smtClean="0">
                    <a:solidFill>
                      <a:srgbClr val="C00000"/>
                    </a:solidFill>
                  </a:rPr>
                  <a:t>Thm</a:t>
                </a:r>
                <a:r>
                  <a:rPr lang="en-US" dirty="0" smtClean="0"/>
                  <a:t> :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𝑑𝑒𝑔𝑟𝑒𝑒</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  </m:t>
                    </m:r>
                    <m:r>
                      <a:rPr lang="en-US" b="0" i="1" smtClean="0">
                        <a:latin typeface="Cambria Math" panose="02040503050406030204" pitchFamily="18" charset="0"/>
                      </a:rPr>
                      <m:t>𝐹</m:t>
                    </m:r>
                    <m:r>
                      <a:rPr lang="en-US" b="0" i="1" smtClean="0">
                        <a:latin typeface="Cambria Math" panose="02040503050406030204" pitchFamily="18" charset="0"/>
                      </a:rPr>
                      <m:t>     ∃ </m:t>
                    </m:r>
                    <m:r>
                      <a:rPr lang="en-US" b="0" i="1" smtClean="0">
                        <a:latin typeface="Cambria Math" panose="02040503050406030204" pitchFamily="18" charset="0"/>
                      </a:rPr>
                      <m:t>𝑆</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m:t>
                        </m:r>
                      </m:e>
                    </m:d>
                    <m:r>
                      <a:rPr lang="en-US" b="0" i="1" smtClean="0">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2</m:t>
                        </m:r>
                      </m:e>
                      <m:sup>
                        <m:r>
                          <a:rPr lang="en-US" b="0" i="1" smtClean="0">
                            <a:solidFill>
                              <a:srgbClr val="C00000"/>
                            </a:solidFill>
                            <a:latin typeface="Cambria Math" panose="02040503050406030204" pitchFamily="18" charset="0"/>
                          </a:rPr>
                          <m:t>𝑝𝑜𝑙𝑦</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𝑑</m:t>
                            </m:r>
                          </m:e>
                        </m:d>
                      </m:sup>
                    </m:sSup>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e>
                      <m:sub>
                        <m:r>
                          <a:rPr lang="en-US" b="0" i="1" smtClean="0">
                            <a:latin typeface="Cambria Math" panose="02040503050406030204" pitchFamily="18" charset="0"/>
                          </a:rPr>
                          <m:t>𝑆</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𝐹</m:t>
                        </m:r>
                      </m:e>
                    </m:d>
                    <m:r>
                      <a:rPr lang="en-US" b="0" i="1" smtClean="0">
                        <a:latin typeface="Cambria Math" panose="02040503050406030204" pitchFamily="18" charset="0"/>
                      </a:rPr>
                      <m:t> </m:t>
                    </m:r>
                  </m:oMath>
                </a14:m>
                <a:r>
                  <a:rPr lang="en-US" dirty="0" smtClean="0"/>
                  <a:t>small </a:t>
                </a:r>
              </a:p>
              <a:p>
                <a:endParaRPr lang="en-US" dirty="0" smtClean="0"/>
              </a:p>
              <a:p>
                <a:pPr marL="0" indent="0">
                  <a:buNone/>
                </a:pPr>
                <a14:m>
                  <m:oMath xmlns:m="http://schemas.openxmlformats.org/officeDocument/2006/math">
                    <m:r>
                      <a:rPr lang="en-US" b="0" i="1" smtClean="0">
                        <a:latin typeface="Cambria Math" panose="02040503050406030204" pitchFamily="18" charset="0"/>
                      </a:rPr>
                      <m:t>       ⇒ </m:t>
                    </m:r>
                  </m:oMath>
                </a14:m>
                <a:r>
                  <a:rPr lang="en-US" dirty="0" smtClean="0"/>
                  <a:t>new correlation bounds for small degrees</a:t>
                </a:r>
              </a:p>
              <a:p>
                <a:endParaRPr lang="en-US" dirty="0"/>
              </a:p>
              <a:p>
                <a:r>
                  <a:rPr lang="en-US" dirty="0" smtClean="0">
                    <a:solidFill>
                      <a:srgbClr val="C00000"/>
                    </a:solidFill>
                  </a:rPr>
                  <a:t>Conjecture</a:t>
                </a:r>
                <a:r>
                  <a:rPr lang="en-US" dirty="0" smtClean="0"/>
                  <a:t> </a:t>
                </a:r>
                <a:r>
                  <a:rPr lang="en-US" dirty="0"/>
                  <a:t>: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𝑆</m:t>
                        </m:r>
                      </m:e>
                    </m:d>
                    <m:r>
                      <a:rPr lang="en-US" i="1">
                        <a:latin typeface="Cambria Math" panose="02040503050406030204" pitchFamily="18" charset="0"/>
                      </a:rPr>
                      <m:t>≤</m:t>
                    </m:r>
                    <m:r>
                      <a:rPr lang="en-US" b="0" i="1" smtClean="0">
                        <a:solidFill>
                          <a:srgbClr val="00B050"/>
                        </a:solidFill>
                        <a:latin typeface="Cambria Math" panose="02040503050406030204" pitchFamily="18" charset="0"/>
                      </a:rPr>
                      <m:t>𝑝𝑜𝑙𝑦</m:t>
                    </m:r>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𝑑</m:t>
                        </m:r>
                      </m:e>
                    </m:d>
                    <m:r>
                      <a:rPr lang="en-US" i="1">
                        <a:latin typeface="Cambria Math" panose="02040503050406030204" pitchFamily="18" charset="0"/>
                      </a:rPr>
                      <m:t> </m:t>
                    </m:r>
                    <m:r>
                      <a:rPr lang="en-US" b="0" i="1" smtClean="0">
                        <a:latin typeface="Cambria Math" panose="02040503050406030204" pitchFamily="18" charset="0"/>
                      </a:rPr>
                      <m:t> </m:t>
                    </m:r>
                  </m:oMath>
                </a14:m>
                <a:r>
                  <a:rPr lang="en-US" dirty="0" smtClean="0"/>
                  <a:t>suffices</a:t>
                </a:r>
              </a:p>
              <a:p>
                <a:endParaRPr lang="en-US" dirty="0"/>
              </a:p>
              <a:p>
                <a:pPr marL="457200" lvl="1" indent="0">
                  <a:buNone/>
                </a:pPr>
                <a:r>
                  <a:rPr lang="en-US" sz="2800" dirty="0" smtClean="0"/>
                  <a:t>  would imply dream correlation bounds for large degrees</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28" t="-140"/>
                </a:stretch>
              </a:blipFill>
            </p:spPr>
            <p:txBody>
              <a:bodyPr/>
              <a:lstStyle/>
              <a:p>
                <a:r>
                  <a:rPr lang="en-US">
                    <a:noFill/>
                  </a:rPr>
                  <a:t> </a:t>
                </a:r>
              </a:p>
            </p:txBody>
          </p:sp>
        </mc:Fallback>
      </mc:AlternateContent>
    </p:spTree>
    <p:extLst>
      <p:ext uri="{BB962C8B-B14F-4D97-AF65-F5344CB8AC3E}">
        <p14:creationId xmlns:p14="http://schemas.microsoft.com/office/powerpoint/2010/main" val="2808073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t>
            </a:r>
            <a:r>
              <a:rPr lang="en-US" sz="2800" dirty="0" smtClean="0"/>
              <a:t>Ivanov </a:t>
            </a:r>
            <a:r>
              <a:rPr lang="en-US" sz="2800" dirty="0" err="1" smtClean="0"/>
              <a:t>Pavlovic</a:t>
            </a:r>
            <a:r>
              <a:rPr lang="en-US" sz="2800" dirty="0" smtClean="0"/>
              <a:t> V]</a:t>
            </a:r>
            <a:br>
              <a:rPr lang="en-US" sz="2800" dirty="0" smtClean="0"/>
            </a:br>
            <a:endParaRPr lang="en-US" sz="2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solidFill>
                      <a:srgbClr val="C00000"/>
                    </a:solidFill>
                  </a:rPr>
                  <a:t>Counterexample to CHHLZ conjecture</a:t>
                </a:r>
              </a:p>
              <a:p>
                <a:endParaRPr lang="en-US" dirty="0"/>
              </a:p>
              <a:p>
                <a:r>
                  <a:rPr lang="en-US" dirty="0" smtClean="0"/>
                  <a:t>Rules out even weak form, shows what they prove is best possible</a:t>
                </a:r>
              </a:p>
              <a:p>
                <a:endParaRPr lang="en-US" dirty="0"/>
              </a:p>
              <a:p>
                <a:r>
                  <a:rPr lang="en-US" dirty="0" smtClean="0"/>
                  <a:t>Proof sketch:</a:t>
                </a:r>
              </a:p>
              <a:p>
                <a:pPr marL="0" indent="0">
                  <a:buNone/>
                </a:pPr>
                <a:r>
                  <a:rPr lang="en-US" dirty="0" smtClean="0"/>
                  <a:t>   Start with TRIBES DNF</a:t>
                </a:r>
              </a:p>
              <a:p>
                <a:pPr marL="0" indent="0">
                  <a:buNone/>
                </a:pPr>
                <a:r>
                  <a:rPr lang="en-US" dirty="0" smtClean="0"/>
                  <a:t>   For any S of size about </a:t>
                </a:r>
                <a14:m>
                  <m:oMath xmlns:m="http://schemas.openxmlformats.org/officeDocument/2006/math">
                    <m:r>
                      <a:rPr lang="en-US" b="0" i="1" smtClean="0">
                        <a:solidFill>
                          <a:srgbClr val="00B050"/>
                        </a:solidFill>
                        <a:latin typeface="Cambria Math" panose="02040503050406030204" pitchFamily="18" charset="0"/>
                      </a:rPr>
                      <m:t>𝑛</m:t>
                    </m:r>
                    <m:r>
                      <a:rPr lang="en-US" b="0" i="1" smtClean="0">
                        <a:solidFill>
                          <a:srgbClr val="00B050"/>
                        </a:solidFill>
                        <a:latin typeface="Cambria Math" panose="02040503050406030204" pitchFamily="18" charset="0"/>
                      </a:rPr>
                      <m:t>/</m:t>
                    </m:r>
                    <m:func>
                      <m:funcPr>
                        <m:ctrlPr>
                          <a:rPr lang="en-US" b="0" i="1" smtClean="0">
                            <a:solidFill>
                              <a:srgbClr val="00B050"/>
                            </a:solidFill>
                            <a:latin typeface="Cambria Math" panose="02040503050406030204" pitchFamily="18" charset="0"/>
                          </a:rPr>
                        </m:ctrlPr>
                      </m:funcPr>
                      <m:fName>
                        <m:r>
                          <m:rPr>
                            <m:sty m:val="p"/>
                          </m:rPr>
                          <a:rPr lang="en-US" b="0" i="0" smtClean="0">
                            <a:solidFill>
                              <a:srgbClr val="00B050"/>
                            </a:solidFill>
                            <a:latin typeface="Cambria Math" panose="02040503050406030204" pitchFamily="18" charset="0"/>
                          </a:rPr>
                          <m:t>log</m:t>
                        </m:r>
                      </m:fName>
                      <m:e>
                        <m:r>
                          <a:rPr lang="en-US" b="0" i="1" smtClean="0">
                            <a:solidFill>
                              <a:srgbClr val="00B050"/>
                            </a:solidFill>
                            <a:latin typeface="Cambria Math" panose="02040503050406030204" pitchFamily="18" charset="0"/>
                          </a:rPr>
                          <m:t>𝑛</m:t>
                        </m:r>
                      </m:e>
                    </m:func>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1" i="1" smtClean="0">
                            <a:latin typeface="Cambria Math" panose="02040503050406030204" pitchFamily="18" charset="0"/>
                          </a:rPr>
                          <m:t>𝑬</m:t>
                        </m:r>
                      </m:e>
                      <m:sub>
                        <m:r>
                          <a:rPr lang="en-US"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𝑆</m:t>
                        </m:r>
                      </m:sub>
                    </m:sSub>
                    <m:r>
                      <a:rPr lang="en-US" i="1">
                        <a:latin typeface="Cambria Math" panose="02040503050406030204" pitchFamily="18" charset="0"/>
                      </a:rPr>
                      <m:t> </m:t>
                    </m:r>
                  </m:oMath>
                </a14:m>
                <a:r>
                  <a:rPr lang="en-US" dirty="0" smtClean="0"/>
                  <a:t>[TRIBES = 1] </a:t>
                </a:r>
                <a14:m>
                  <m:oMath xmlns:m="http://schemas.openxmlformats.org/officeDocument/2006/math">
                    <m:r>
                      <a:rPr lang="en-US" b="0" i="1" smtClean="0">
                        <a:latin typeface="Cambria Math" panose="02040503050406030204" pitchFamily="18" charset="0"/>
                      </a:rPr>
                      <m:t>≥</m:t>
                    </m:r>
                    <m:r>
                      <m:rPr>
                        <m:sty m:val="p"/>
                      </m:rPr>
                      <a:rPr lang="en-US" b="0" i="0" smtClean="0">
                        <a:latin typeface="Cambria Math" panose="02040503050406030204" pitchFamily="18" charset="0"/>
                      </a:rPr>
                      <m:t>Ω</m:t>
                    </m:r>
                    <m:r>
                      <a:rPr lang="en-US" b="0" i="1" smtClean="0">
                        <a:latin typeface="Cambria Math" panose="02040503050406030204" pitchFamily="18" charset="0"/>
                      </a:rPr>
                      <m:t>(1)</m:t>
                    </m:r>
                  </m:oMath>
                </a14:m>
                <a:endParaRPr lang="en-US" dirty="0" smtClean="0"/>
              </a:p>
              <a:p>
                <a:pPr marL="0" indent="0">
                  <a:buNone/>
                </a:pPr>
                <a:r>
                  <a:rPr lang="en-US" b="0" dirty="0" smtClean="0"/>
                  <a:t>            </a:t>
                </a:r>
                <a14:m>
                  <m:oMath xmlns:m="http://schemas.openxmlformats.org/officeDocument/2006/math">
                    <m:r>
                      <a:rPr lang="en-US" b="0" i="1" smtClean="0">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  </m:t>
                            </m:r>
                            <m:sSub>
                              <m:sSubPr>
                                <m:ctrlPr>
                                  <a:rPr lang="en-US" i="1">
                                    <a:latin typeface="Cambria Math" panose="02040503050406030204" pitchFamily="18" charset="0"/>
                                  </a:rPr>
                                </m:ctrlPr>
                              </m:sSubPr>
                              <m:e>
                                <m:r>
                                  <a:rPr lang="en-US" b="1" i="1">
                                    <a:latin typeface="Cambria Math" panose="02040503050406030204" pitchFamily="18" charset="0"/>
                                  </a:rPr>
                                  <m:t>𝑬</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𝑆</m:t>
                                    </m:r>
                                  </m:sub>
                                </m:sSub>
                              </m:sub>
                            </m:sSub>
                            <m:r>
                              <a:rPr lang="en-US" i="1">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𝑥</m:t>
                                    </m:r>
                                  </m:e>
                                </m:d>
                              </m:e>
                            </m:d>
                            <m:r>
                              <a:rPr lang="en-US" i="1">
                                <a:latin typeface="Cambria Math" panose="02040503050406030204" pitchFamily="18" charset="0"/>
                              </a:rPr>
                              <m:t> −</m:t>
                            </m:r>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𝐹</m:t>
                                </m:r>
                              </m:e>
                            </m:d>
                          </m:e>
                        </m:d>
                      </m:e>
                      <m:sup>
                        <m:r>
                          <a:rPr lang="en-US" i="1">
                            <a:latin typeface="Cambria Math" panose="02040503050406030204" pitchFamily="18" charset="0"/>
                          </a:rPr>
                          <m:t>2</m:t>
                        </m:r>
                      </m:sup>
                    </m:sSup>
                  </m:oMath>
                </a14:m>
                <a:r>
                  <a:rPr lang="en-US" dirty="0" smtClean="0"/>
                  <a:t>  large</a:t>
                </a:r>
              </a:p>
              <a:p>
                <a:pPr marL="0" indent="0">
                  <a:buNone/>
                </a:pPr>
                <a:r>
                  <a:rPr lang="en-US" dirty="0" smtClean="0"/>
                  <a:t>   Approximate TRIBES by </a:t>
                </a:r>
                <a:r>
                  <a:rPr lang="en-US" dirty="0" smtClean="0">
                    <a:solidFill>
                      <a:srgbClr val="00B050"/>
                    </a:solidFill>
                  </a:rPr>
                  <a:t>log(n)</a:t>
                </a:r>
                <a:r>
                  <a:rPr lang="en-US" dirty="0" smtClean="0"/>
                  <a:t>-degree polynomial F                             </a:t>
                </a:r>
                <a:r>
                  <a:rPr lang="en-US" dirty="0" err="1" smtClean="0"/>
                  <a:t>Qed</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28" t="-2801"/>
                </a:stretch>
              </a:blipFill>
            </p:spPr>
            <p:txBody>
              <a:bodyPr/>
              <a:lstStyle/>
              <a:p>
                <a:r>
                  <a:rPr lang="en-US">
                    <a:noFill/>
                  </a:rPr>
                  <a:t> </a:t>
                </a:r>
              </a:p>
            </p:txBody>
          </p:sp>
        </mc:Fallback>
      </mc:AlternateContent>
    </p:spTree>
    <p:extLst>
      <p:ext uri="{BB962C8B-B14F-4D97-AF65-F5344CB8AC3E}">
        <p14:creationId xmlns:p14="http://schemas.microsoft.com/office/powerpoint/2010/main" val="23770797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t>
            </a:r>
            <a:r>
              <a:rPr lang="en-US" sz="2800" dirty="0" smtClean="0"/>
              <a:t>Ivanov </a:t>
            </a:r>
            <a:r>
              <a:rPr lang="en-US" sz="2800" dirty="0" err="1" smtClean="0"/>
              <a:t>Pavlovic</a:t>
            </a:r>
            <a:r>
              <a:rPr lang="en-US" sz="2800" dirty="0" smtClean="0"/>
              <a:t> V]</a:t>
            </a:r>
            <a:br>
              <a:rPr lang="en-US" sz="2800" dirty="0" smtClean="0"/>
            </a:br>
            <a:endParaRPr lang="en-US" sz="2800" dirty="0"/>
          </a:p>
        </p:txBody>
      </p:sp>
      <p:sp>
        <p:nvSpPr>
          <p:cNvPr id="3" name="Content Placeholder 2"/>
          <p:cNvSpPr>
            <a:spLocks noGrp="1"/>
          </p:cNvSpPr>
          <p:nvPr>
            <p:ph idx="1"/>
          </p:nvPr>
        </p:nvSpPr>
        <p:spPr/>
        <p:txBody>
          <a:bodyPr>
            <a:normAutofit/>
          </a:bodyPr>
          <a:lstStyle/>
          <a:p>
            <a:r>
              <a:rPr lang="en-US" dirty="0" smtClean="0">
                <a:solidFill>
                  <a:srgbClr val="C00000"/>
                </a:solidFill>
              </a:rPr>
              <a:t>Conjecture</a:t>
            </a:r>
            <a:r>
              <a:rPr lang="en-US" dirty="0"/>
              <a:t>: Symmetric </a:t>
            </a:r>
            <a:r>
              <a:rPr lang="en-US" dirty="0" smtClean="0"/>
              <a:t>polynomials </a:t>
            </a:r>
            <a:r>
              <a:rPr lang="en-US" dirty="0"/>
              <a:t>maximize </a:t>
            </a:r>
            <a:r>
              <a:rPr lang="en-US" dirty="0" smtClean="0"/>
              <a:t>correlation with mod 3;</a:t>
            </a:r>
          </a:p>
          <a:p>
            <a:pPr marL="0" indent="0">
              <a:buNone/>
            </a:pPr>
            <a:r>
              <a:rPr lang="en-US" dirty="0"/>
              <a:t> </a:t>
            </a:r>
            <a:r>
              <a:rPr lang="en-US" dirty="0" smtClean="0"/>
              <a:t>                        would imply dream correlation bounds</a:t>
            </a:r>
            <a:endParaRPr lang="en-US" dirty="0"/>
          </a:p>
          <a:p>
            <a:endParaRPr lang="en-US" dirty="0"/>
          </a:p>
          <a:p>
            <a:r>
              <a:rPr lang="en-US" dirty="0" smtClean="0"/>
              <a:t>Prove the conjecture for degree 2 by “slowly opening directions”</a:t>
            </a:r>
          </a:p>
          <a:p>
            <a:endParaRPr lang="en-US" dirty="0"/>
          </a:p>
          <a:p>
            <a:r>
              <a:rPr lang="en-US" dirty="0" smtClean="0"/>
              <a:t>Prove the conjecture for special classes of degree 3</a:t>
            </a:r>
          </a:p>
          <a:p>
            <a:endParaRPr lang="en-US" dirty="0"/>
          </a:p>
        </p:txBody>
      </p:sp>
    </p:spTree>
    <p:extLst>
      <p:ext uri="{BB962C8B-B14F-4D97-AF65-F5344CB8AC3E}">
        <p14:creationId xmlns:p14="http://schemas.microsoft.com/office/powerpoint/2010/main" val="31913910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algn="ctr"/>
            <a:r>
              <a:rPr lang="en-US" dirty="0" smtClean="0">
                <a:solidFill>
                  <a:srgbClr val="7030A0"/>
                </a:solidFill>
              </a:rPr>
              <a:t>Pseudorandom generators</a:t>
            </a:r>
            <a:endParaRPr lang="en-US" dirty="0">
              <a:solidFill>
                <a:srgbClr val="7030A0"/>
              </a:solidFill>
            </a:endParaRPr>
          </a:p>
        </p:txBody>
      </p:sp>
      <p:sp>
        <p:nvSpPr>
          <p:cNvPr id="12" name="object 2"/>
          <p:cNvSpPr txBox="1"/>
          <p:nvPr/>
        </p:nvSpPr>
        <p:spPr>
          <a:xfrm>
            <a:off x="262890" y="1234119"/>
            <a:ext cx="11737199" cy="4878686"/>
          </a:xfrm>
          <a:prstGeom prst="rect">
            <a:avLst/>
          </a:prstGeom>
        </p:spPr>
        <p:txBody>
          <a:bodyPr vert="horz" wrap="square" lIns="0" tIns="10583" rIns="0" bIns="0" rtlCol="0">
            <a:spAutoFit/>
          </a:bodyPr>
          <a:lstStyle/>
          <a:p>
            <a:pPr marL="296321" indent="-285739">
              <a:spcBef>
                <a:spcPts val="83"/>
              </a:spcBef>
              <a:buFontTx/>
              <a:buChar char="•"/>
              <a:tabLst>
                <a:tab pos="295792" algn="l"/>
                <a:tab pos="296321" algn="l"/>
              </a:tabLst>
            </a:pPr>
            <a:r>
              <a:rPr lang="en-US" sz="2800" dirty="0" smtClean="0">
                <a:solidFill>
                  <a:srgbClr val="FF0000"/>
                </a:solidFill>
              </a:rPr>
              <a:t>Explicit, low-entropy distributions that “look random” to polynomials</a:t>
            </a:r>
          </a:p>
          <a:p>
            <a:pPr marL="296321" indent="-285739">
              <a:spcBef>
                <a:spcPts val="83"/>
              </a:spcBef>
              <a:buFontTx/>
              <a:buChar char="•"/>
              <a:tabLst>
                <a:tab pos="295792" algn="l"/>
                <a:tab pos="296321" algn="l"/>
              </a:tabLst>
            </a:pPr>
            <a:endParaRPr lang="en-US" sz="2800" dirty="0">
              <a:solidFill>
                <a:srgbClr val="FF0000"/>
              </a:solidFill>
            </a:endParaRPr>
          </a:p>
          <a:p>
            <a:pPr marL="296321" indent="-285739">
              <a:spcBef>
                <a:spcPts val="83"/>
              </a:spcBef>
              <a:buFontTx/>
              <a:buChar char="•"/>
              <a:tabLst>
                <a:tab pos="295792" algn="l"/>
                <a:tab pos="296321" algn="l"/>
              </a:tabLst>
            </a:pPr>
            <a:r>
              <a:rPr lang="en-US" sz="2800" dirty="0" smtClean="0">
                <a:solidFill>
                  <a:srgbClr val="FF0000"/>
                </a:solidFill>
              </a:rPr>
              <a:t>Equivalent to correlation bounds for small error</a:t>
            </a:r>
          </a:p>
          <a:p>
            <a:pPr marL="296321" indent="-285739">
              <a:spcBef>
                <a:spcPts val="83"/>
              </a:spcBef>
              <a:buFontTx/>
              <a:buChar char="•"/>
              <a:tabLst>
                <a:tab pos="295792" algn="l"/>
                <a:tab pos="296321" algn="l"/>
              </a:tabLst>
            </a:pPr>
            <a:endParaRPr lang="en-US" sz="2800" dirty="0">
              <a:solidFill>
                <a:srgbClr val="FF0000"/>
              </a:solidFill>
            </a:endParaRPr>
          </a:p>
          <a:p>
            <a:pPr marL="296321" indent="-285739">
              <a:spcBef>
                <a:spcPts val="83"/>
              </a:spcBef>
              <a:buFontTx/>
              <a:buChar char="•"/>
              <a:tabLst>
                <a:tab pos="295792" algn="l"/>
                <a:tab pos="296321" algn="l"/>
              </a:tabLst>
            </a:pPr>
            <a:r>
              <a:rPr lang="en-US" sz="2800" dirty="0" smtClean="0">
                <a:solidFill>
                  <a:srgbClr val="FF0000"/>
                </a:solidFill>
              </a:rPr>
              <a:t>Case of large error remains unclear</a:t>
            </a:r>
          </a:p>
          <a:p>
            <a:pPr marL="296321" indent="-285739">
              <a:spcBef>
                <a:spcPts val="83"/>
              </a:spcBef>
              <a:buFontTx/>
              <a:buChar char="•"/>
              <a:tabLst>
                <a:tab pos="295792" algn="l"/>
                <a:tab pos="296321" algn="l"/>
              </a:tabLst>
            </a:pPr>
            <a:endParaRPr lang="en-US" sz="2800" dirty="0">
              <a:solidFill>
                <a:srgbClr val="FF0000"/>
              </a:solidFill>
            </a:endParaRPr>
          </a:p>
          <a:p>
            <a:pPr marL="296321" indent="-285739">
              <a:spcBef>
                <a:spcPts val="83"/>
              </a:spcBef>
              <a:buFontTx/>
              <a:buChar char="•"/>
              <a:tabLst>
                <a:tab pos="295792" algn="l"/>
                <a:tab pos="296321" algn="l"/>
              </a:tabLst>
            </a:pPr>
            <a:r>
              <a:rPr lang="en-US" sz="2800" dirty="0" smtClean="0"/>
              <a:t>State-of-the-art [</a:t>
            </a:r>
            <a:r>
              <a:rPr lang="en-US" sz="2800" dirty="0" err="1" smtClean="0"/>
              <a:t>Bogdanov</a:t>
            </a:r>
            <a:r>
              <a:rPr lang="en-US" sz="2800" dirty="0" smtClean="0"/>
              <a:t> V 2007, Lovett, V]:</a:t>
            </a:r>
          </a:p>
          <a:p>
            <a:pPr marL="10582">
              <a:spcBef>
                <a:spcPts val="83"/>
              </a:spcBef>
              <a:tabLst>
                <a:tab pos="295792" algn="l"/>
                <a:tab pos="296321" algn="l"/>
              </a:tabLst>
            </a:pPr>
            <a:r>
              <a:rPr lang="en-US" sz="2800" dirty="0"/>
              <a:t> </a:t>
            </a:r>
            <a:r>
              <a:rPr lang="en-US" sz="2800" dirty="0" smtClean="0"/>
              <a:t>  To fool degree-d polynomials sum d independent generators for degree 1</a:t>
            </a:r>
          </a:p>
          <a:p>
            <a:pPr marL="296321" indent="-285739">
              <a:spcBef>
                <a:spcPts val="83"/>
              </a:spcBef>
              <a:buFontTx/>
              <a:buChar char="•"/>
              <a:tabLst>
                <a:tab pos="295792" algn="l"/>
                <a:tab pos="296321" algn="l"/>
              </a:tabLst>
            </a:pPr>
            <a:endParaRPr lang="en-US" sz="2800" dirty="0"/>
          </a:p>
          <a:p>
            <a:pPr marL="296321" indent="-285739">
              <a:spcBef>
                <a:spcPts val="83"/>
              </a:spcBef>
              <a:buFontTx/>
              <a:buChar char="•"/>
              <a:tabLst>
                <a:tab pos="295792" algn="l"/>
                <a:tab pos="296321" algn="l"/>
              </a:tabLst>
            </a:pPr>
            <a:r>
              <a:rPr lang="en-US" sz="2800" dirty="0" smtClean="0"/>
              <a:t>Can analyze up to d </a:t>
            </a:r>
            <a:r>
              <a:rPr lang="en-US" sz="2800" dirty="0"/>
              <a:t>&lt;</a:t>
            </a:r>
            <a:r>
              <a:rPr lang="en-US" sz="2800" dirty="0" smtClean="0"/>
              <a:t> 0.01 log n.  Beyond that is </a:t>
            </a:r>
            <a:r>
              <a:rPr lang="en-US" sz="2800" dirty="0" smtClean="0">
                <a:solidFill>
                  <a:srgbClr val="7030A0"/>
                </a:solidFill>
              </a:rPr>
              <a:t>unknown…??</a:t>
            </a:r>
          </a:p>
          <a:p>
            <a:pPr marL="296321" indent="-285739">
              <a:spcBef>
                <a:spcPts val="83"/>
              </a:spcBef>
              <a:buFontTx/>
              <a:buChar char="•"/>
              <a:tabLst>
                <a:tab pos="295792" algn="l"/>
                <a:tab pos="296321" algn="l"/>
              </a:tabLst>
            </a:pPr>
            <a:endParaRPr lang="en-US" sz="2800" dirty="0"/>
          </a:p>
        </p:txBody>
      </p:sp>
    </p:spTree>
    <p:extLst>
      <p:ext uri="{BB962C8B-B14F-4D97-AF65-F5344CB8AC3E}">
        <p14:creationId xmlns:p14="http://schemas.microsoft.com/office/powerpoint/2010/main" val="38225354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algn="ctr"/>
            <a:r>
              <a:rPr lang="en-US" dirty="0" smtClean="0">
                <a:solidFill>
                  <a:srgbClr val="7030A0"/>
                </a:solidFill>
              </a:rPr>
              <a:t>Pseudorandom generators</a:t>
            </a:r>
            <a:endParaRPr lang="en-US" dirty="0">
              <a:solidFill>
                <a:srgbClr val="7030A0"/>
              </a:solidFill>
            </a:endParaRPr>
          </a:p>
        </p:txBody>
      </p:sp>
      <mc:AlternateContent xmlns:mc="http://schemas.openxmlformats.org/markup-compatibility/2006">
        <mc:Choice xmlns:a14="http://schemas.microsoft.com/office/drawing/2010/main" Requires="a14">
          <p:sp>
            <p:nvSpPr>
              <p:cNvPr id="12" name="object 2"/>
              <p:cNvSpPr txBox="1"/>
              <p:nvPr/>
            </p:nvSpPr>
            <p:spPr>
              <a:xfrm>
                <a:off x="262890" y="1234119"/>
                <a:ext cx="11737199" cy="5322397"/>
              </a:xfrm>
              <a:prstGeom prst="rect">
                <a:avLst/>
              </a:prstGeom>
            </p:spPr>
            <p:txBody>
              <a:bodyPr vert="horz" wrap="square" lIns="0" tIns="10583" rIns="0" bIns="0" rtlCol="0">
                <a:spAutoFit/>
              </a:bodyPr>
              <a:lstStyle/>
              <a:p>
                <a:pPr marL="296321" indent="-285739">
                  <a:spcBef>
                    <a:spcPts val="83"/>
                  </a:spcBef>
                  <a:buFontTx/>
                  <a:buChar char="•"/>
                  <a:tabLst>
                    <a:tab pos="295792" algn="l"/>
                    <a:tab pos="296321" algn="l"/>
                  </a:tabLst>
                </a:pPr>
                <a:r>
                  <a:rPr lang="en-US" sz="2800" dirty="0" smtClean="0">
                    <a:solidFill>
                      <a:srgbClr val="FF0000"/>
                    </a:solidFill>
                  </a:rPr>
                  <a:t>Explicit, low-entropy distributions that “look random” to polynomials</a:t>
                </a:r>
              </a:p>
              <a:p>
                <a:pPr marL="296321" indent="-285739">
                  <a:spcBef>
                    <a:spcPts val="83"/>
                  </a:spcBef>
                  <a:buFontTx/>
                  <a:buChar char="•"/>
                  <a:tabLst>
                    <a:tab pos="295792" algn="l"/>
                    <a:tab pos="296321" algn="l"/>
                  </a:tabLst>
                </a:pPr>
                <a:endParaRPr lang="en-US" sz="2800" dirty="0">
                  <a:solidFill>
                    <a:srgbClr val="FF0000"/>
                  </a:solidFill>
                </a:endParaRPr>
              </a:p>
              <a:p>
                <a:pPr marL="296321" indent="-285739">
                  <a:spcBef>
                    <a:spcPts val="83"/>
                  </a:spcBef>
                  <a:buFontTx/>
                  <a:buChar char="•"/>
                  <a:tabLst>
                    <a:tab pos="295792" algn="l"/>
                    <a:tab pos="296321" algn="l"/>
                  </a:tabLst>
                </a:pPr>
                <a:r>
                  <a:rPr lang="en-US" sz="2800" dirty="0" smtClean="0">
                    <a:solidFill>
                      <a:srgbClr val="FF0000"/>
                    </a:solidFill>
                  </a:rPr>
                  <a:t>Equivalent to correlation bounds for small error</a:t>
                </a:r>
              </a:p>
              <a:p>
                <a:pPr marL="296321" indent="-285739">
                  <a:spcBef>
                    <a:spcPts val="83"/>
                  </a:spcBef>
                  <a:buFontTx/>
                  <a:buChar char="•"/>
                  <a:tabLst>
                    <a:tab pos="295792" algn="l"/>
                    <a:tab pos="296321" algn="l"/>
                  </a:tabLst>
                </a:pPr>
                <a:endParaRPr lang="en-US" sz="2800" dirty="0">
                  <a:solidFill>
                    <a:srgbClr val="FF0000"/>
                  </a:solidFill>
                </a:endParaRPr>
              </a:p>
              <a:p>
                <a:pPr marL="296321" indent="-285739">
                  <a:spcBef>
                    <a:spcPts val="83"/>
                  </a:spcBef>
                  <a:buFontTx/>
                  <a:buChar char="•"/>
                  <a:tabLst>
                    <a:tab pos="295792" algn="l"/>
                    <a:tab pos="296321" algn="l"/>
                  </a:tabLst>
                </a:pPr>
                <a:r>
                  <a:rPr lang="en-US" sz="2800" dirty="0" smtClean="0">
                    <a:solidFill>
                      <a:srgbClr val="FF0000"/>
                    </a:solidFill>
                  </a:rPr>
                  <a:t>Case of large error remains unclear</a:t>
                </a:r>
              </a:p>
              <a:p>
                <a:pPr marL="296321" indent="-285739">
                  <a:spcBef>
                    <a:spcPts val="83"/>
                  </a:spcBef>
                  <a:buFontTx/>
                  <a:buChar char="•"/>
                  <a:tabLst>
                    <a:tab pos="295792" algn="l"/>
                    <a:tab pos="296321" algn="l"/>
                  </a:tabLst>
                </a:pPr>
                <a:endParaRPr lang="en-US" sz="2800" dirty="0">
                  <a:solidFill>
                    <a:srgbClr val="FF0000"/>
                  </a:solidFill>
                </a:endParaRPr>
              </a:p>
              <a:p>
                <a:pPr marL="296321" indent="-285739">
                  <a:spcBef>
                    <a:spcPts val="83"/>
                  </a:spcBef>
                  <a:buFontTx/>
                  <a:buChar char="•"/>
                  <a:tabLst>
                    <a:tab pos="295792" algn="l"/>
                    <a:tab pos="296321" algn="l"/>
                  </a:tabLst>
                </a:pPr>
                <a:r>
                  <a:rPr lang="en-US" sz="2800" dirty="0" smtClean="0"/>
                  <a:t>State-of-the-art [</a:t>
                </a:r>
                <a:r>
                  <a:rPr lang="en-US" sz="2800" dirty="0" err="1" smtClean="0"/>
                  <a:t>Bogdanov</a:t>
                </a:r>
                <a:r>
                  <a:rPr lang="en-US" sz="2800" dirty="0" smtClean="0"/>
                  <a:t> V 2007, Lovett, V]:</a:t>
                </a:r>
              </a:p>
              <a:p>
                <a:pPr marL="10582">
                  <a:spcBef>
                    <a:spcPts val="83"/>
                  </a:spcBef>
                  <a:tabLst>
                    <a:tab pos="295792" algn="l"/>
                    <a:tab pos="296321" algn="l"/>
                  </a:tabLst>
                </a:pPr>
                <a:r>
                  <a:rPr lang="en-US" sz="2800" dirty="0"/>
                  <a:t> </a:t>
                </a:r>
                <a:r>
                  <a:rPr lang="en-US" sz="2800" dirty="0" smtClean="0"/>
                  <a:t>  To fool degree-d polynomials sum d independent generators for degree 1</a:t>
                </a:r>
              </a:p>
              <a:p>
                <a:pPr marL="296321" indent="-285739">
                  <a:spcBef>
                    <a:spcPts val="83"/>
                  </a:spcBef>
                  <a:buFontTx/>
                  <a:buChar char="•"/>
                  <a:tabLst>
                    <a:tab pos="295792" algn="l"/>
                    <a:tab pos="296321" algn="l"/>
                  </a:tabLst>
                </a:pPr>
                <a:endParaRPr lang="en-US" sz="2800" dirty="0"/>
              </a:p>
              <a:p>
                <a:pPr marL="296321" indent="-285739">
                  <a:spcBef>
                    <a:spcPts val="83"/>
                  </a:spcBef>
                  <a:buFontTx/>
                  <a:buChar char="•"/>
                  <a:tabLst>
                    <a:tab pos="295792" algn="l"/>
                    <a:tab pos="296321" algn="l"/>
                  </a:tabLst>
                </a:pPr>
                <a:r>
                  <a:rPr lang="en-US" sz="2800" dirty="0" smtClean="0"/>
                  <a:t>Can analyze up to </a:t>
                </a:r>
                <a:r>
                  <a:rPr lang="en-US" sz="2800" dirty="0" smtClean="0"/>
                  <a:t>d </a:t>
                </a:r>
                <a:r>
                  <a:rPr lang="en-US" sz="2800" dirty="0"/>
                  <a:t>&lt;</a:t>
                </a:r>
                <a:r>
                  <a:rPr lang="en-US" sz="2800" dirty="0" smtClean="0"/>
                  <a:t> 0.01 log n.  Beyond that is </a:t>
                </a:r>
                <a:r>
                  <a:rPr lang="en-US" sz="2800" dirty="0" smtClean="0"/>
                  <a:t>unknown…</a:t>
                </a:r>
              </a:p>
              <a:p>
                <a:pPr marL="924982" lvl="2">
                  <a:spcBef>
                    <a:spcPts val="83"/>
                  </a:spcBef>
                  <a:tabLst>
                    <a:tab pos="295792" algn="l"/>
                    <a:tab pos="296321" algn="l"/>
                  </a:tabLst>
                </a:pPr>
                <a:r>
                  <a:rPr lang="en-US" sz="2800" dirty="0" smtClean="0"/>
                  <a:t>…over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2</m:t>
                        </m:r>
                      </m:sub>
                    </m:sSub>
                    <m:r>
                      <a:rPr lang="en-US" sz="2800" b="0" i="0" smtClean="0">
                        <a:latin typeface="Cambria Math" panose="02040503050406030204" pitchFamily="18" charset="0"/>
                      </a:rPr>
                      <m:t>,</m:t>
                    </m:r>
                  </m:oMath>
                </a14:m>
                <a:r>
                  <a:rPr lang="en-US" sz="2800" dirty="0" smtClean="0"/>
                  <a:t> but recent work covers </a:t>
                </a:r>
                <a:r>
                  <a:rPr lang="en-US" sz="2800" dirty="0" smtClean="0">
                    <a:solidFill>
                      <a:srgbClr val="00B050"/>
                    </a:solidFill>
                  </a:rPr>
                  <a:t>any d</a:t>
                </a:r>
                <a:r>
                  <a:rPr lang="en-US" sz="2800" dirty="0" smtClean="0"/>
                  <a:t> for </a:t>
                </a:r>
                <a:r>
                  <a:rPr lang="en-US" sz="2800" dirty="0" smtClean="0">
                    <a:solidFill>
                      <a:srgbClr val="C00000"/>
                    </a:solidFill>
                  </a:rPr>
                  <a:t>large fields</a:t>
                </a:r>
                <a:r>
                  <a:rPr lang="en-US" sz="2800" dirty="0" smtClean="0"/>
                  <a:t> [</a:t>
                </a:r>
                <a:r>
                  <a:rPr lang="en-US" sz="2800" dirty="0" err="1" smtClean="0"/>
                  <a:t>Derksen</a:t>
                </a:r>
                <a:r>
                  <a:rPr lang="en-US" sz="2800" dirty="0" smtClean="0"/>
                  <a:t> V 2022] </a:t>
                </a:r>
              </a:p>
              <a:p>
                <a:pPr marL="296321" indent="-285739">
                  <a:spcBef>
                    <a:spcPts val="83"/>
                  </a:spcBef>
                  <a:buFontTx/>
                  <a:buChar char="•"/>
                  <a:tabLst>
                    <a:tab pos="295792" algn="l"/>
                    <a:tab pos="296321" algn="l"/>
                  </a:tabLst>
                </a:pPr>
                <a:endParaRPr lang="en-US" sz="2800" dirty="0"/>
              </a:p>
            </p:txBody>
          </p:sp>
        </mc:Choice>
        <mc:Fallback>
          <p:sp>
            <p:nvSpPr>
              <p:cNvPr id="12" name="object 2"/>
              <p:cNvSpPr txBox="1">
                <a:spLocks noRot="1" noChangeAspect="1" noMove="1" noResize="1" noEditPoints="1" noAdjustHandles="1" noChangeArrowheads="1" noChangeShapeType="1" noTextEdit="1"/>
              </p:cNvSpPr>
              <p:nvPr/>
            </p:nvSpPr>
            <p:spPr>
              <a:xfrm>
                <a:off x="262890" y="1234119"/>
                <a:ext cx="11737199" cy="5322397"/>
              </a:xfrm>
              <a:prstGeom prst="rect">
                <a:avLst/>
              </a:prstGeom>
              <a:blipFill>
                <a:blip r:embed="rId2"/>
                <a:stretch>
                  <a:fillRect l="-1765" t="-1831"/>
                </a:stretch>
              </a:blipFill>
            </p:spPr>
            <p:txBody>
              <a:bodyPr/>
              <a:lstStyle/>
              <a:p>
                <a:r>
                  <a:rPr lang="en-US">
                    <a:noFill/>
                  </a:rPr>
                  <a:t> </a:t>
                </a:r>
              </a:p>
            </p:txBody>
          </p:sp>
        </mc:Fallback>
      </mc:AlternateContent>
    </p:spTree>
    <p:extLst>
      <p:ext uri="{BB962C8B-B14F-4D97-AF65-F5344CB8AC3E}">
        <p14:creationId xmlns:p14="http://schemas.microsoft.com/office/powerpoint/2010/main" val="21732169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algn="ctr"/>
            <a:r>
              <a:rPr lang="en-US" dirty="0" smtClean="0">
                <a:solidFill>
                  <a:srgbClr val="7030A0"/>
                </a:solidFill>
              </a:rPr>
              <a:t>Outline</a:t>
            </a:r>
            <a:endParaRPr lang="en-US" dirty="0">
              <a:solidFill>
                <a:srgbClr val="7030A0"/>
              </a:solidFill>
            </a:endParaRPr>
          </a:p>
        </p:txBody>
      </p:sp>
      <p:sp>
        <p:nvSpPr>
          <p:cNvPr id="12" name="object 2"/>
          <p:cNvSpPr txBox="1"/>
          <p:nvPr/>
        </p:nvSpPr>
        <p:spPr>
          <a:xfrm>
            <a:off x="262890" y="1234119"/>
            <a:ext cx="12127892" cy="4976148"/>
          </a:xfrm>
          <a:prstGeom prst="rect">
            <a:avLst/>
          </a:prstGeom>
        </p:spPr>
        <p:txBody>
          <a:bodyPr vert="horz" wrap="square" lIns="0" tIns="10583" rIns="0" bIns="0" rtlCol="0">
            <a:spAutoFit/>
          </a:bodyPr>
          <a:lstStyle/>
          <a:p>
            <a:pPr marL="10582">
              <a:spcBef>
                <a:spcPts val="83"/>
              </a:spcBef>
              <a:tabLst>
                <a:tab pos="295792" algn="l"/>
                <a:tab pos="296321" algn="l"/>
              </a:tabLst>
            </a:pPr>
            <a:endParaRPr lang="en-US" sz="2800" dirty="0" smtClean="0"/>
          </a:p>
          <a:p>
            <a:pPr marL="296321" indent="-285739">
              <a:spcBef>
                <a:spcPts val="83"/>
              </a:spcBef>
              <a:buFontTx/>
              <a:buChar char="•"/>
              <a:tabLst>
                <a:tab pos="295792" algn="l"/>
                <a:tab pos="296321" algn="l"/>
              </a:tabLst>
            </a:pPr>
            <a:r>
              <a:rPr lang="en-US" sz="3600" dirty="0" smtClean="0"/>
              <a:t>The </a:t>
            </a:r>
            <a:r>
              <a:rPr lang="en-US" sz="3600" dirty="0" smtClean="0"/>
              <a:t>grand challenge, some historical highlights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dirty="0" smtClean="0"/>
              <a:t>Correlation </a:t>
            </a:r>
            <a:r>
              <a:rPr lang="en-US" sz="3600" dirty="0"/>
              <a:t>bounds against </a:t>
            </a:r>
            <a:r>
              <a:rPr lang="en-US" sz="3600" dirty="0" smtClean="0"/>
              <a:t>polynomials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b="1" dirty="0" smtClean="0">
                <a:solidFill>
                  <a:srgbClr val="00B050"/>
                </a:solidFill>
              </a:rPr>
              <a:t>Why do known bounds stop “right before” major results?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dirty="0" smtClean="0"/>
              <a:t>A case study: data structures and circuits</a:t>
            </a:r>
          </a:p>
          <a:p>
            <a:pPr marL="10582">
              <a:spcBef>
                <a:spcPts val="83"/>
              </a:spcBef>
              <a:tabLst>
                <a:tab pos="295792" algn="l"/>
                <a:tab pos="296321" algn="l"/>
              </a:tabLst>
            </a:pPr>
            <a:endParaRPr lang="en-US" sz="3600" dirty="0"/>
          </a:p>
        </p:txBody>
      </p:sp>
    </p:spTree>
    <p:extLst>
      <p:ext uri="{BB962C8B-B14F-4D97-AF65-F5344CB8AC3E}">
        <p14:creationId xmlns:p14="http://schemas.microsoft.com/office/powerpoint/2010/main" val="1002631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294198" y="1554159"/>
                <a:ext cx="11456504" cy="3874757"/>
              </a:xfrm>
              <a:prstGeom prst="rect">
                <a:avLst/>
              </a:prstGeom>
            </p:spPr>
            <p:txBody>
              <a:bodyPr vert="horz" wrap="square" lIns="0" tIns="10583" rIns="0" bIns="0" rtlCol="0">
                <a:spAutoFit/>
              </a:bodyPr>
              <a:lstStyle/>
              <a:p>
                <a:pPr marL="296321" indent="-285739">
                  <a:spcBef>
                    <a:spcPts val="83"/>
                  </a:spcBef>
                  <a:buChar char="•"/>
                  <a:tabLst>
                    <a:tab pos="295792" algn="l"/>
                    <a:tab pos="296321" algn="l"/>
                  </a:tabLst>
                </a:pPr>
                <a:r>
                  <a:rPr lang="en-US" sz="2800" spc="-4" dirty="0" smtClean="0">
                    <a:latin typeface="Arial"/>
                    <a:cs typeface="Arial"/>
                  </a:rPr>
                  <a:t>Depth-d, And-Or-Not circuits </a:t>
                </a:r>
                <a14:m>
                  <m:oMath xmlns:m="http://schemas.openxmlformats.org/officeDocument/2006/math">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𝐴</m:t>
                    </m:r>
                    <m:sSup>
                      <m:sSupPr>
                        <m:ctrlPr>
                          <a:rPr lang="en-US" sz="2800" b="0" i="1" spc="-4" smtClean="0">
                            <a:latin typeface="Cambria Math" panose="02040503050406030204" pitchFamily="18" charset="0"/>
                            <a:cs typeface="Arial"/>
                          </a:rPr>
                        </m:ctrlPr>
                      </m:sSupPr>
                      <m:e>
                        <m:r>
                          <a:rPr lang="en-US" sz="2800" b="0" i="1" spc="-4" smtClean="0">
                            <a:latin typeface="Cambria Math" panose="02040503050406030204" pitchFamily="18" charset="0"/>
                            <a:cs typeface="Arial"/>
                          </a:rPr>
                          <m:t>𝐶</m:t>
                        </m:r>
                      </m:e>
                      <m:sup>
                        <m:r>
                          <a:rPr lang="en-US" sz="2800" b="0" i="1" spc="-4" smtClean="0">
                            <a:latin typeface="Cambria Math" panose="02040503050406030204" pitchFamily="18" charset="0"/>
                            <a:cs typeface="Arial"/>
                          </a:rPr>
                          <m:t>0</m:t>
                        </m:r>
                      </m:sup>
                    </m:sSup>
                    <m:r>
                      <a:rPr lang="en-US" sz="2800" b="0" i="1" spc="-4" smtClean="0">
                        <a:latin typeface="Cambria Math" panose="02040503050406030204" pitchFamily="18" charset="0"/>
                        <a:cs typeface="Arial"/>
                      </a:rPr>
                      <m:t>)</m:t>
                    </m:r>
                  </m:oMath>
                </a14:m>
                <a:endParaRPr lang="en-US" sz="2800" spc="-4" dirty="0" smtClean="0">
                  <a:latin typeface="Arial"/>
                  <a:cs typeface="Arial"/>
                </a:endParaRPr>
              </a:p>
              <a:p>
                <a:pPr marL="10582">
                  <a:spcBef>
                    <a:spcPts val="83"/>
                  </a:spcBef>
                  <a:tabLst>
                    <a:tab pos="295792" algn="l"/>
                    <a:tab pos="296321" algn="l"/>
                  </a:tabLst>
                </a:pPr>
                <a:r>
                  <a:rPr lang="en-US" sz="2800" spc="-4" dirty="0" smtClean="0">
                    <a:latin typeface="Arial"/>
                    <a:cs typeface="Arial"/>
                  </a:rPr>
                  <a:t>             </a:t>
                </a:r>
                <a:endParaRPr lang="en-US" sz="2800" spc="-4" dirty="0">
                  <a:latin typeface="Arial"/>
                  <a:cs typeface="Arial"/>
                </a:endParaRPr>
              </a:p>
              <a:p>
                <a:pPr marL="296321" indent="-285739">
                  <a:spcBef>
                    <a:spcPts val="83"/>
                  </a:spcBef>
                  <a:buChar char="•"/>
                  <a:tabLst>
                    <a:tab pos="295792" algn="l"/>
                    <a:tab pos="296321" algn="l"/>
                  </a:tabLst>
                </a:pPr>
                <a:endParaRPr lang="en-US" sz="2800" spc="-4" dirty="0" smtClean="0">
                  <a:latin typeface="Arial"/>
                  <a:cs typeface="Arial"/>
                </a:endParaRPr>
              </a:p>
              <a:p>
                <a:pPr marL="296321" indent="-285739">
                  <a:spcBef>
                    <a:spcPts val="83"/>
                  </a:spcBef>
                  <a:buFontTx/>
                  <a:buChar char="•"/>
                  <a:tabLst>
                    <a:tab pos="295792" algn="l"/>
                    <a:tab pos="296321" algn="l"/>
                  </a:tabLst>
                </a:pPr>
                <a14:m>
                  <m:oMath xmlns:m="http://schemas.openxmlformats.org/officeDocument/2006/math">
                    <m:sSup>
                      <m:sSupPr>
                        <m:ctrlPr>
                          <a:rPr lang="en-US" sz="3200" i="1" spc="-4">
                            <a:latin typeface="Cambria Math" panose="02040503050406030204" pitchFamily="18" charset="0"/>
                            <a:cs typeface="Arial"/>
                          </a:rPr>
                        </m:ctrlPr>
                      </m:sSupPr>
                      <m:e>
                        <m:r>
                          <a:rPr lang="en-US" sz="3200" i="1" spc="-4">
                            <a:latin typeface="Cambria Math" panose="02040503050406030204" pitchFamily="18" charset="0"/>
                            <a:cs typeface="Arial"/>
                          </a:rPr>
                          <m:t>2</m:t>
                        </m:r>
                      </m:e>
                      <m:sup>
                        <m:sSup>
                          <m:sSupPr>
                            <m:ctrlPr>
                              <a:rPr lang="en-US" sz="3200" i="1" spc="-4">
                                <a:latin typeface="Cambria Math" panose="02040503050406030204" pitchFamily="18" charset="0"/>
                                <a:cs typeface="Arial"/>
                              </a:rPr>
                            </m:ctrlPr>
                          </m:sSupPr>
                          <m:e>
                            <m:r>
                              <a:rPr lang="en-US" sz="3200" i="1" spc="-4">
                                <a:latin typeface="Cambria Math" panose="02040503050406030204" pitchFamily="18" charset="0"/>
                                <a:cs typeface="Arial"/>
                              </a:rPr>
                              <m:t>𝑛</m:t>
                            </m:r>
                          </m:e>
                          <m:sup>
                            <m:r>
                              <m:rPr>
                                <m:sty m:val="p"/>
                              </m:rPr>
                              <a:rPr lang="en-US" sz="3200" spc="-4">
                                <a:latin typeface="Cambria Math" panose="02040503050406030204" pitchFamily="18" charset="0"/>
                                <a:cs typeface="Arial"/>
                              </a:rPr>
                              <m:t>Ω</m:t>
                            </m:r>
                            <m:r>
                              <a:rPr lang="en-US" sz="3200" i="1" spc="-4">
                                <a:latin typeface="Cambria Math" panose="02040503050406030204" pitchFamily="18" charset="0"/>
                                <a:cs typeface="Arial"/>
                              </a:rPr>
                              <m:t>(</m:t>
                            </m:r>
                            <m:f>
                              <m:fPr>
                                <m:ctrlPr>
                                  <a:rPr lang="en-US" sz="3200" i="1" spc="-4">
                                    <a:latin typeface="Cambria Math" panose="02040503050406030204" pitchFamily="18" charset="0"/>
                                    <a:cs typeface="Arial"/>
                                  </a:rPr>
                                </m:ctrlPr>
                              </m:fPr>
                              <m:num>
                                <m:r>
                                  <a:rPr lang="en-US" sz="3200" i="1" spc="-4">
                                    <a:latin typeface="Cambria Math" panose="02040503050406030204" pitchFamily="18" charset="0"/>
                                    <a:cs typeface="Arial"/>
                                  </a:rPr>
                                  <m:t>1</m:t>
                                </m:r>
                              </m:num>
                              <m:den>
                                <m:r>
                                  <a:rPr lang="en-US" sz="3200" i="1" spc="-4">
                                    <a:latin typeface="Cambria Math" panose="02040503050406030204" pitchFamily="18" charset="0"/>
                                    <a:cs typeface="Arial"/>
                                  </a:rPr>
                                  <m:t>𝑑</m:t>
                                </m:r>
                              </m:den>
                            </m:f>
                            <m:r>
                              <a:rPr lang="en-US" sz="3200" i="1" spc="-4">
                                <a:latin typeface="Cambria Math" panose="02040503050406030204" pitchFamily="18" charset="0"/>
                                <a:cs typeface="Arial"/>
                              </a:rPr>
                              <m:t>)</m:t>
                            </m:r>
                          </m:sup>
                        </m:sSup>
                      </m:sup>
                    </m:sSup>
                    <m:r>
                      <a:rPr lang="en-US" sz="3200" i="1" spc="-4">
                        <a:latin typeface="Cambria Math" panose="02040503050406030204" pitchFamily="18" charset="0"/>
                        <a:cs typeface="Arial"/>
                      </a:rPr>
                      <m:t> </m:t>
                    </m:r>
                  </m:oMath>
                </a14:m>
                <a:r>
                  <a:rPr lang="en-US" sz="2800" dirty="0"/>
                  <a:t>lower </a:t>
                </a:r>
                <a:r>
                  <a:rPr lang="en-US" sz="2800" dirty="0" smtClean="0"/>
                  <a:t>bounds     </a:t>
                </a:r>
                <a:r>
                  <a:rPr lang="en-US" sz="2800" spc="-4" dirty="0" smtClean="0">
                    <a:latin typeface="Arial"/>
                    <a:cs typeface="Arial"/>
                  </a:rPr>
                  <a:t>[80’s: </a:t>
                </a:r>
                <a:r>
                  <a:rPr lang="en-US" sz="2800" spc="-4" dirty="0" err="1" smtClean="0">
                    <a:latin typeface="Arial"/>
                    <a:cs typeface="Arial"/>
                  </a:rPr>
                  <a:t>Furst</a:t>
                </a:r>
                <a:r>
                  <a:rPr lang="en-US" sz="2800" spc="-4" dirty="0" smtClean="0">
                    <a:latin typeface="Arial"/>
                    <a:cs typeface="Arial"/>
                  </a:rPr>
                  <a:t> Saxe </a:t>
                </a:r>
                <a:r>
                  <a:rPr lang="en-US" sz="2800" spc="-4" dirty="0" err="1" smtClean="0">
                    <a:latin typeface="Arial"/>
                    <a:cs typeface="Arial"/>
                  </a:rPr>
                  <a:t>Sipser</a:t>
                </a:r>
                <a:r>
                  <a:rPr lang="en-US" sz="2800" spc="-4" dirty="0" smtClean="0">
                    <a:latin typeface="Arial"/>
                    <a:cs typeface="Arial"/>
                  </a:rPr>
                  <a:t>, </a:t>
                </a:r>
                <a:r>
                  <a:rPr lang="en-US" sz="2800" spc="-4" dirty="0" err="1" smtClean="0">
                    <a:latin typeface="Arial"/>
                    <a:cs typeface="Arial"/>
                  </a:rPr>
                  <a:t>Ajtai</a:t>
                </a:r>
                <a:r>
                  <a:rPr lang="en-US" sz="2800" spc="-4" dirty="0" smtClean="0">
                    <a:latin typeface="Arial"/>
                    <a:cs typeface="Arial"/>
                  </a:rPr>
                  <a:t>, Yao, </a:t>
                </a:r>
                <a:r>
                  <a:rPr lang="en-US" sz="2800" spc="-4" dirty="0" err="1" smtClean="0">
                    <a:latin typeface="Arial"/>
                    <a:cs typeface="Arial"/>
                  </a:rPr>
                  <a:t>Hastad</a:t>
                </a:r>
                <a:r>
                  <a:rPr lang="en-US" sz="2800" spc="-4" dirty="0" smtClean="0">
                    <a:latin typeface="Arial"/>
                    <a:cs typeface="Arial"/>
                  </a:rPr>
                  <a:t>,…]</a:t>
                </a:r>
                <a:endParaRPr lang="en-US" sz="2800" dirty="0" smtClean="0"/>
              </a:p>
              <a:p>
                <a:pPr marL="296321" indent="-285739">
                  <a:spcBef>
                    <a:spcPts val="83"/>
                  </a:spcBef>
                  <a:buChar char="•"/>
                  <a:tabLst>
                    <a:tab pos="295792" algn="l"/>
                    <a:tab pos="296321" algn="l"/>
                  </a:tabLst>
                </a:pPr>
                <a:endParaRPr lang="en-US" sz="2800" dirty="0" smtClean="0"/>
              </a:p>
              <a:p>
                <a:pPr marL="296321" indent="-285739">
                  <a:spcBef>
                    <a:spcPts val="83"/>
                  </a:spcBef>
                  <a:buChar char="•"/>
                  <a:tabLst>
                    <a:tab pos="295792" algn="l"/>
                    <a:tab pos="296321" algn="l"/>
                  </a:tabLst>
                </a:pPr>
                <a:r>
                  <a:rPr lang="en-US" sz="2800" dirty="0" smtClean="0"/>
                  <a:t>Why not stronger bounds?</a:t>
                </a:r>
              </a:p>
              <a:p>
                <a:pPr marL="10582">
                  <a:spcBef>
                    <a:spcPts val="83"/>
                  </a:spcBef>
                  <a:tabLst>
                    <a:tab pos="295792" algn="l"/>
                    <a:tab pos="296321" algn="l"/>
                  </a:tabLst>
                </a:pPr>
                <a:endParaRPr lang="en-US" sz="2800" spc="-4" dirty="0" smtClean="0">
                  <a:cs typeface="Arial"/>
                </a:endParaRPr>
              </a:p>
              <a:p>
                <a:pPr marL="296321" indent="-285739">
                  <a:spcBef>
                    <a:spcPts val="83"/>
                  </a:spcBef>
                  <a:buChar char="•"/>
                  <a:tabLst>
                    <a:tab pos="295792" algn="l"/>
                    <a:tab pos="296321" algn="l"/>
                  </a:tabLst>
                </a:pPr>
                <a:endParaRPr lang="en-US" sz="2800" dirty="0" smtClean="0"/>
              </a:p>
            </p:txBody>
          </p:sp>
        </mc:Choice>
        <mc:Fallback xmlns="">
          <p:sp>
            <p:nvSpPr>
              <p:cNvPr id="2" name="object 2"/>
              <p:cNvSpPr txBox="1">
                <a:spLocks noRot="1" noChangeAspect="1" noMove="1" noResize="1" noEditPoints="1" noAdjustHandles="1" noChangeArrowheads="1" noChangeShapeType="1" noTextEdit="1"/>
              </p:cNvSpPr>
              <p:nvPr/>
            </p:nvSpPr>
            <p:spPr>
              <a:xfrm>
                <a:off x="294198" y="1554159"/>
                <a:ext cx="11456504" cy="3874757"/>
              </a:xfrm>
              <a:prstGeom prst="rect">
                <a:avLst/>
              </a:prstGeom>
              <a:blipFill>
                <a:blip r:embed="rId2"/>
                <a:stretch>
                  <a:fillRect l="-1809" t="-2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spcBef>
                    <a:spcPts val="1050"/>
                  </a:spcBef>
                </a:pPr>
                <a14:m>
                  <m:oMath xmlns:m="http://schemas.openxmlformats.org/officeDocument/2006/math">
                    <m:r>
                      <a:rPr lang="en-US" b="0" i="1" smtClean="0">
                        <a:solidFill>
                          <a:schemeClr val="accent2"/>
                        </a:solidFill>
                        <a:latin typeface="Cambria Math" panose="02040503050406030204" pitchFamily="18" charset="0"/>
                        <a:cs typeface="Arial"/>
                      </a:rPr>
                      <m:t>𝐴</m:t>
                    </m:r>
                    <m:sSup>
                      <m:sSupPr>
                        <m:ctrlPr>
                          <a:rPr lang="en-US" b="0" i="1" smtClean="0">
                            <a:solidFill>
                              <a:schemeClr val="accent2"/>
                            </a:solidFill>
                            <a:latin typeface="Cambria Math" panose="02040503050406030204" pitchFamily="18" charset="0"/>
                            <a:cs typeface="Arial"/>
                          </a:rPr>
                        </m:ctrlPr>
                      </m:sSupPr>
                      <m:e>
                        <m:r>
                          <a:rPr lang="en-US" b="0" i="1" smtClean="0">
                            <a:solidFill>
                              <a:schemeClr val="accent2"/>
                            </a:solidFill>
                            <a:latin typeface="Cambria Math" panose="02040503050406030204" pitchFamily="18" charset="0"/>
                            <a:cs typeface="Arial"/>
                          </a:rPr>
                          <m:t>𝐶</m:t>
                        </m:r>
                      </m:e>
                      <m:sup>
                        <m:r>
                          <a:rPr lang="en-US" b="0" i="1" smtClean="0">
                            <a:solidFill>
                              <a:schemeClr val="accent2"/>
                            </a:solidFill>
                            <a:latin typeface="Cambria Math" panose="02040503050406030204" pitchFamily="18" charset="0"/>
                            <a:cs typeface="Arial"/>
                          </a:rPr>
                          <m:t>0</m:t>
                        </m:r>
                      </m:sup>
                    </m:sSup>
                    <m:r>
                      <a:rPr lang="en-US" b="0" i="1" smtClean="0">
                        <a:solidFill>
                          <a:schemeClr val="accent2"/>
                        </a:solidFill>
                        <a:latin typeface="Cambria Math" panose="02040503050406030204" pitchFamily="18" charset="0"/>
                        <a:cs typeface="Arial"/>
                      </a:rPr>
                      <m:t> </m:t>
                    </m:r>
                  </m:oMath>
                </a14:m>
                <a:r>
                  <a:rPr lang="en-US" dirty="0" smtClean="0">
                    <a:solidFill>
                      <a:schemeClr val="accent2"/>
                    </a:solidFill>
                    <a:latin typeface="Arial"/>
                    <a:cs typeface="Arial"/>
                  </a:rPr>
                  <a:t>circuits</a:t>
                </a:r>
                <a:endParaRPr lang="en-US" spc="-8" dirty="0">
                  <a:solidFill>
                    <a:schemeClr val="accent2"/>
                  </a:solidFill>
                  <a:latin typeface="Arial"/>
                  <a:cs typeface="Arial"/>
                </a:endParaRPr>
              </a:p>
            </p:txBody>
          </p:sp>
        </mc:Choice>
        <mc:Fallback xmlns="">
          <p:sp>
            <p:nvSpPr>
              <p:cNvPr id="3" name="object 3"/>
              <p:cNvSpPr txBox="1">
                <a:spLocks noGrp="1" noRot="1" noChangeAspect="1" noMove="1" noResize="1" noEditPoints="1" noAdjustHandles="1" noChangeArrowheads="1" noChangeShapeType="1" noTextEdit="1"/>
              </p:cNvSpPr>
              <p:nvPr>
                <p:ph type="title"/>
              </p:nvPr>
            </p:nvSpPr>
            <p:spPr>
              <a:xfrm>
                <a:off x="526774" y="286858"/>
                <a:ext cx="10644809" cy="620084"/>
              </a:xfrm>
              <a:prstGeom prst="rect">
                <a:avLst/>
              </a:prstGeom>
              <a:blipFill>
                <a:blip r:embed="rId3"/>
                <a:stretch>
                  <a:fillRect t="-37255" b="-52941"/>
                </a:stretch>
              </a:blipFill>
            </p:spPr>
            <p:txBody>
              <a:bodyPr/>
              <a:lstStyle/>
              <a:p>
                <a:r>
                  <a:rPr lang="en-US">
                    <a:noFill/>
                  </a:rPr>
                  <a:t> </a:t>
                </a:r>
              </a:p>
            </p:txBody>
          </p:sp>
        </mc:Fallback>
      </mc:AlternateContent>
      <p:sp>
        <p:nvSpPr>
          <p:cNvPr id="4" name="Straight Connector 3"/>
          <p:cNvSpPr/>
          <p:nvPr/>
        </p:nvSpPr>
        <p:spPr>
          <a:xfrm flipH="1" flipV="1">
            <a:off x="10052943" y="726418"/>
            <a:ext cx="100800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5" name="Straight Connector 4"/>
          <p:cNvSpPr/>
          <p:nvPr/>
        </p:nvSpPr>
        <p:spPr>
          <a:xfrm flipH="1" flipV="1">
            <a:off x="10640463" y="726058"/>
            <a:ext cx="42012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6" name="Straight Connector 5"/>
          <p:cNvSpPr/>
          <p:nvPr/>
        </p:nvSpPr>
        <p:spPr>
          <a:xfrm flipV="1">
            <a:off x="11060943" y="726058"/>
            <a:ext cx="16776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7" name="Straight Connector 6"/>
          <p:cNvSpPr/>
          <p:nvPr/>
        </p:nvSpPr>
        <p:spPr>
          <a:xfrm flipH="1" flipV="1">
            <a:off x="11060943" y="726058"/>
            <a:ext cx="41976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8" name="Straight Connector 7"/>
          <p:cNvSpPr/>
          <p:nvPr/>
        </p:nvSpPr>
        <p:spPr>
          <a:xfrm flipV="1">
            <a:off x="9464702" y="726058"/>
            <a:ext cx="167761"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9" name="Straight Connector 8"/>
          <p:cNvSpPr/>
          <p:nvPr/>
        </p:nvSpPr>
        <p:spPr>
          <a:xfrm flipH="1" flipV="1">
            <a:off x="9632463" y="726058"/>
            <a:ext cx="420119"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0" name="Straight Connector 9"/>
          <p:cNvSpPr/>
          <p:nvPr/>
        </p:nvSpPr>
        <p:spPr>
          <a:xfrm flipV="1">
            <a:off x="10052943" y="726058"/>
            <a:ext cx="167759"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1" name="Straight Connector 10"/>
          <p:cNvSpPr/>
          <p:nvPr/>
        </p:nvSpPr>
        <p:spPr>
          <a:xfrm flipV="1">
            <a:off x="10052943" y="726418"/>
            <a:ext cx="100800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2" name="Straight Connector 11"/>
          <p:cNvSpPr/>
          <p:nvPr/>
        </p:nvSpPr>
        <p:spPr>
          <a:xfrm flipV="1">
            <a:off x="10556943" y="726418"/>
            <a:ext cx="100800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3" name="Straight Connector 12"/>
          <p:cNvSpPr/>
          <p:nvPr/>
        </p:nvSpPr>
        <p:spPr>
          <a:xfrm flipH="1" flipV="1">
            <a:off x="10052943" y="1366858"/>
            <a:ext cx="923760"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4" name="Straight Connector 13"/>
          <p:cNvSpPr/>
          <p:nvPr/>
        </p:nvSpPr>
        <p:spPr>
          <a:xfrm flipH="1" flipV="1">
            <a:off x="10473063" y="1366858"/>
            <a:ext cx="503999"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5" name="Straight Connector 14"/>
          <p:cNvSpPr/>
          <p:nvPr/>
        </p:nvSpPr>
        <p:spPr>
          <a:xfrm flipV="1">
            <a:off x="10977062" y="1366498"/>
            <a:ext cx="0"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6" name="Straight Connector 15"/>
          <p:cNvSpPr/>
          <p:nvPr/>
        </p:nvSpPr>
        <p:spPr>
          <a:xfrm flipH="1" flipV="1">
            <a:off x="10473063" y="1352098"/>
            <a:ext cx="503999" cy="2977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7" name="Straight Connector 16"/>
          <p:cNvSpPr/>
          <p:nvPr/>
        </p:nvSpPr>
        <p:spPr>
          <a:xfrm flipH="1" flipV="1">
            <a:off x="9548943" y="1366498"/>
            <a:ext cx="419760"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8" name="Straight Connector 17"/>
          <p:cNvSpPr/>
          <p:nvPr/>
        </p:nvSpPr>
        <p:spPr>
          <a:xfrm flipV="1">
            <a:off x="9968703" y="1366858"/>
            <a:ext cx="84240"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9" name="Straight Connector 18"/>
          <p:cNvSpPr/>
          <p:nvPr/>
        </p:nvSpPr>
        <p:spPr>
          <a:xfrm flipV="1">
            <a:off x="10473063" y="1366858"/>
            <a:ext cx="503999"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20" name="Straight Connector 19"/>
          <p:cNvSpPr/>
          <p:nvPr/>
        </p:nvSpPr>
        <p:spPr>
          <a:xfrm flipH="1" flipV="1">
            <a:off x="10494303" y="2005497"/>
            <a:ext cx="48240" cy="246241"/>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21" name="Straight Connector 20"/>
          <p:cNvSpPr/>
          <p:nvPr/>
        </p:nvSpPr>
        <p:spPr>
          <a:xfrm flipH="1" flipV="1">
            <a:off x="9969063" y="2005497"/>
            <a:ext cx="573480" cy="246241"/>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22" name="Freeform 21"/>
          <p:cNvSpPr/>
          <p:nvPr/>
        </p:nvSpPr>
        <p:spPr>
          <a:xfrm>
            <a:off x="9296943" y="100937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800" b="1" i="0" u="none" strike="noStrike" baseline="0">
                <a:ln>
                  <a:noFill/>
                </a:ln>
                <a:solidFill>
                  <a:srgbClr val="000000"/>
                </a:solidFill>
                <a:latin typeface="Symbol" pitchFamily="18"/>
                <a:ea typeface="Times New Roman" pitchFamily="2"/>
                <a:cs typeface="Times New Roman" pitchFamily="2"/>
              </a:rPr>
              <a:t></a:t>
            </a:r>
          </a:p>
        </p:txBody>
      </p:sp>
      <p:sp>
        <p:nvSpPr>
          <p:cNvPr id="23" name="Freeform 22"/>
          <p:cNvSpPr/>
          <p:nvPr/>
        </p:nvSpPr>
        <p:spPr>
          <a:xfrm flipV="1">
            <a:off x="9800943" y="98921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000000"/>
                </a:solidFill>
                <a:latin typeface="Arial" pitchFamily="34"/>
                <a:ea typeface="Times New Roman" pitchFamily="2"/>
                <a:cs typeface="Times New Roman" pitchFamily="2"/>
              </a:rPr>
              <a:t>V</a:t>
            </a:r>
          </a:p>
        </p:txBody>
      </p:sp>
      <p:sp>
        <p:nvSpPr>
          <p:cNvPr id="24" name="Freeform 23"/>
          <p:cNvSpPr/>
          <p:nvPr/>
        </p:nvSpPr>
        <p:spPr>
          <a:xfrm flipV="1">
            <a:off x="10304943" y="98921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000000"/>
                </a:solidFill>
                <a:latin typeface="Arial" pitchFamily="34"/>
                <a:ea typeface="Times New Roman" pitchFamily="2"/>
                <a:cs typeface="Times New Roman" pitchFamily="2"/>
              </a:rPr>
              <a:t>V</a:t>
            </a:r>
          </a:p>
        </p:txBody>
      </p:sp>
      <p:sp>
        <p:nvSpPr>
          <p:cNvPr id="25" name="Freeform 24"/>
          <p:cNvSpPr/>
          <p:nvPr/>
        </p:nvSpPr>
        <p:spPr>
          <a:xfrm flipV="1">
            <a:off x="10808943" y="98921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000000"/>
                </a:solidFill>
                <a:latin typeface="Arial" pitchFamily="34"/>
                <a:ea typeface="Times New Roman" pitchFamily="2"/>
                <a:cs typeface="Times New Roman" pitchFamily="2"/>
              </a:rPr>
              <a:t>V</a:t>
            </a:r>
          </a:p>
        </p:txBody>
      </p:sp>
      <p:sp>
        <p:nvSpPr>
          <p:cNvPr id="26" name="Freeform 25"/>
          <p:cNvSpPr/>
          <p:nvPr/>
        </p:nvSpPr>
        <p:spPr>
          <a:xfrm flipV="1">
            <a:off x="9800943" y="1649818"/>
            <a:ext cx="420120" cy="3556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650" b="0" i="0" u="none" strike="noStrike" baseline="0">
                <a:ln>
                  <a:noFill/>
                </a:ln>
                <a:solidFill>
                  <a:srgbClr val="000000"/>
                </a:solidFill>
                <a:latin typeface="Arial" pitchFamily="34"/>
                <a:ea typeface="Arial" pitchFamily="34"/>
                <a:cs typeface="Arial" pitchFamily="34"/>
              </a:rPr>
              <a:t>/\</a:t>
            </a:r>
          </a:p>
        </p:txBody>
      </p:sp>
      <p:sp>
        <p:nvSpPr>
          <p:cNvPr id="27" name="Freeform 26"/>
          <p:cNvSpPr/>
          <p:nvPr/>
        </p:nvSpPr>
        <p:spPr>
          <a:xfrm flipV="1">
            <a:off x="10304943" y="1649818"/>
            <a:ext cx="420120" cy="3556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650" b="0" i="0" u="none" strike="noStrike" baseline="0">
                <a:ln>
                  <a:noFill/>
                </a:ln>
                <a:solidFill>
                  <a:srgbClr val="000000"/>
                </a:solidFill>
                <a:latin typeface="Arial" pitchFamily="34"/>
                <a:ea typeface="Arial" pitchFamily="34"/>
                <a:cs typeface="Arial" pitchFamily="34"/>
              </a:rPr>
              <a:t>/\</a:t>
            </a:r>
          </a:p>
        </p:txBody>
      </p:sp>
      <p:sp>
        <p:nvSpPr>
          <p:cNvPr id="28" name="Freeform 27"/>
          <p:cNvSpPr/>
          <p:nvPr/>
        </p:nvSpPr>
        <p:spPr>
          <a:xfrm flipV="1">
            <a:off x="10808943" y="1649818"/>
            <a:ext cx="420120" cy="3556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650" b="0" i="0" u="none" strike="noStrike" baseline="0">
                <a:ln>
                  <a:noFill/>
                </a:ln>
                <a:solidFill>
                  <a:srgbClr val="000000"/>
                </a:solidFill>
                <a:latin typeface="Arial" pitchFamily="34"/>
                <a:ea typeface="Arial" pitchFamily="34"/>
                <a:cs typeface="Arial" pitchFamily="34"/>
              </a:rPr>
              <a:t>/\</a:t>
            </a:r>
          </a:p>
        </p:txBody>
      </p:sp>
      <p:sp>
        <p:nvSpPr>
          <p:cNvPr id="29" name="Freeform 28"/>
          <p:cNvSpPr/>
          <p:nvPr/>
        </p:nvSpPr>
        <p:spPr>
          <a:xfrm>
            <a:off x="9464702" y="286858"/>
            <a:ext cx="2286000" cy="43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alpha val="50000"/>
            </a:srgbClr>
          </a:solidFill>
          <a:ln w="25560">
            <a:solidFill>
              <a:srgbClr val="000000"/>
            </a:solidFill>
            <a:prstDash val="solid"/>
            <a:miter/>
          </a:ln>
        </p:spPr>
        <p:txBody>
          <a:bodyPr vert="horz" wrap="square" lIns="90000" tIns="0" rIns="90000" bIns="0" anchor="t" anchorCtr="0" compatLnSpc="1">
            <a:spAutoFit/>
          </a:bodyPr>
          <a:lstStyle/>
          <a:p>
            <a:pPr marL="0" marR="0" lvl="0" indent="0" algn="ctr" rtl="0" hangingPunct="1">
              <a:lnSpc>
                <a:spcPct val="120000"/>
              </a:lnSpc>
              <a:spcBef>
                <a:spcPts val="1247"/>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000000"/>
                </a:solidFill>
                <a:latin typeface="Arial" pitchFamily="34"/>
                <a:ea typeface="SimSun" pitchFamily="2"/>
                <a:cs typeface="Mangal" pitchFamily="2"/>
              </a:rPr>
              <a:t>Input x</a:t>
            </a:r>
          </a:p>
        </p:txBody>
      </p:sp>
      <p:sp>
        <p:nvSpPr>
          <p:cNvPr id="30" name="Freeform 29"/>
          <p:cNvSpPr/>
          <p:nvPr/>
        </p:nvSpPr>
        <p:spPr>
          <a:xfrm>
            <a:off x="8934783" y="779698"/>
            <a:ext cx="228600" cy="1828800"/>
          </a:xfrm>
          <a:custGeom>
            <a:avLst>
              <a:gd name="f0" fmla="val 1800"/>
              <a:gd name="f1" fmla="val 10800"/>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6200"/>
              <a:gd name="f13" fmla="val 108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7 f15 1"/>
              <a:gd name="f28" fmla="*/ f18 f16 1"/>
              <a:gd name="f29" fmla="*/ 13800 f15 1"/>
              <a:gd name="f30" fmla="*/ 21600 f15 1"/>
              <a:gd name="f31" fmla="*/ 0 f16 1"/>
              <a:gd name="f32" fmla="*/ f19 1 f4"/>
              <a:gd name="f33" fmla="*/ 0 f15 1"/>
              <a:gd name="f34" fmla="*/ 10800 f16 1"/>
              <a:gd name="f35" fmla="*/ 216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30" y="f31"/>
              </a:cxn>
              <a:cxn ang="f42">
                <a:pos x="f33" y="f34"/>
              </a:cxn>
              <a:cxn ang="f42">
                <a:pos x="f30" y="f35"/>
              </a:cxn>
            </a:cxnLst>
            <a:rect l="f29" t="f44" r="f30" b="f45"/>
            <a:pathLst>
              <a:path w="21600" h="21600">
                <a:moveTo>
                  <a:pt x="f8" y="f7"/>
                </a:moveTo>
                <a:cubicBezTo>
                  <a:pt x="f12" y="f7"/>
                  <a:pt x="f13" y="f20"/>
                  <a:pt x="f13" y="f21"/>
                </a:cubicBezTo>
                <a:lnTo>
                  <a:pt x="f13" y="f36"/>
                </a:lnTo>
                <a:cubicBezTo>
                  <a:pt x="f13" y="f37"/>
                  <a:pt x="f11" y="f22"/>
                  <a:pt x="f7" y="f22"/>
                </a:cubicBezTo>
                <a:cubicBezTo>
                  <a:pt x="f11" y="f22"/>
                  <a:pt x="f13" y="f38"/>
                  <a:pt x="f13" y="f39"/>
                </a:cubicBezTo>
                <a:lnTo>
                  <a:pt x="f13" y="f23"/>
                </a:lnTo>
                <a:cubicBezTo>
                  <a:pt x="f13" y="f40"/>
                  <a:pt x="f12" y="f8"/>
                  <a:pt x="f8" y="f8"/>
                </a:cubicBezTo>
              </a:path>
            </a:pathLst>
          </a:custGeom>
          <a:noFill/>
          <a:ln w="1908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31" name="Freeform 30"/>
          <p:cNvSpPr/>
          <p:nvPr/>
        </p:nvSpPr>
        <p:spPr>
          <a:xfrm flipV="1">
            <a:off x="10343463" y="224561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000000"/>
                </a:solidFill>
                <a:latin typeface="Arial" pitchFamily="34"/>
                <a:ea typeface="Times New Roman" pitchFamily="2"/>
                <a:cs typeface="Times New Roman" pitchFamily="2"/>
              </a:rPr>
              <a:t>V</a:t>
            </a:r>
          </a:p>
        </p:txBody>
      </p:sp>
      <p:sp>
        <p:nvSpPr>
          <p:cNvPr id="32" name="Straight Connector 31"/>
          <p:cNvSpPr/>
          <p:nvPr/>
        </p:nvSpPr>
        <p:spPr>
          <a:xfrm flipV="1">
            <a:off x="10542543" y="2005497"/>
            <a:ext cx="449640" cy="246241"/>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33" name="Straight Connector 32"/>
          <p:cNvSpPr/>
          <p:nvPr/>
        </p:nvSpPr>
        <p:spPr>
          <a:xfrm flipV="1">
            <a:off x="10977062" y="1357498"/>
            <a:ext cx="518041" cy="292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34" name="Freeform 33"/>
          <p:cNvSpPr/>
          <p:nvPr/>
        </p:nvSpPr>
        <p:spPr>
          <a:xfrm>
            <a:off x="11296023" y="100073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800" b="1" i="0" u="none" strike="noStrike" baseline="0">
                <a:ln>
                  <a:noFill/>
                </a:ln>
                <a:solidFill>
                  <a:srgbClr val="000000"/>
                </a:solidFill>
                <a:latin typeface="Symbol" pitchFamily="18"/>
                <a:ea typeface="Times New Roman" pitchFamily="2"/>
                <a:cs typeface="Times New Roman" pitchFamily="2"/>
              </a:rPr>
              <a:t></a:t>
            </a:r>
          </a:p>
        </p:txBody>
      </p:sp>
      <p:sp>
        <p:nvSpPr>
          <p:cNvPr id="35" name="TextBox 34"/>
          <p:cNvSpPr txBox="1"/>
          <p:nvPr/>
        </p:nvSpPr>
        <p:spPr>
          <a:xfrm>
            <a:off x="7842903" y="1223578"/>
            <a:ext cx="1206360" cy="821880"/>
          </a:xfrm>
          <a:prstGeom prst="rect">
            <a:avLst/>
          </a:prstGeom>
          <a:noFill/>
          <a:ln>
            <a:noFill/>
          </a:ln>
        </p:spPr>
        <p:txBody>
          <a:bodyPr vert="horz" wrap="squar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dirty="0">
                <a:ln>
                  <a:noFill/>
                </a:ln>
                <a:solidFill>
                  <a:srgbClr val="000000"/>
                </a:solidFill>
                <a:latin typeface="Arial" pitchFamily="34"/>
                <a:ea typeface="SimSun" pitchFamily="2"/>
                <a:cs typeface="Mangal" pitchFamily="2"/>
              </a:rPr>
              <a:t>Depth</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dirty="0">
                <a:ln>
                  <a:noFill/>
                </a:ln>
                <a:solidFill>
                  <a:srgbClr val="000000"/>
                </a:solidFill>
                <a:latin typeface="Arial" pitchFamily="34"/>
                <a:ea typeface="SimSun" pitchFamily="2"/>
                <a:cs typeface="Mangal" pitchFamily="2"/>
              </a:rPr>
              <a:t>d=3</a:t>
            </a:r>
          </a:p>
        </p:txBody>
      </p:sp>
    </p:spTree>
    <p:extLst>
      <p:ext uri="{BB962C8B-B14F-4D97-AF65-F5344CB8AC3E}">
        <p14:creationId xmlns:p14="http://schemas.microsoft.com/office/powerpoint/2010/main" val="777623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294198" y="1554159"/>
                <a:ext cx="11456504" cy="5089384"/>
              </a:xfrm>
              <a:prstGeom prst="rect">
                <a:avLst/>
              </a:prstGeom>
            </p:spPr>
            <p:txBody>
              <a:bodyPr vert="horz" wrap="square" lIns="0" tIns="10583" rIns="0" bIns="0" rtlCol="0">
                <a:spAutoFit/>
              </a:bodyPr>
              <a:lstStyle/>
              <a:p>
                <a:pPr marL="296321" indent="-285739">
                  <a:spcBef>
                    <a:spcPts val="83"/>
                  </a:spcBef>
                  <a:buChar char="•"/>
                  <a:tabLst>
                    <a:tab pos="295792" algn="l"/>
                    <a:tab pos="296321" algn="l"/>
                  </a:tabLst>
                </a:pPr>
                <a:r>
                  <a:rPr lang="en-US" sz="2800" spc="-4" dirty="0" smtClean="0">
                    <a:latin typeface="Arial"/>
                    <a:cs typeface="Arial"/>
                  </a:rPr>
                  <a:t>Depth-d, And-Or-Not circuits </a:t>
                </a:r>
                <a14:m>
                  <m:oMath xmlns:m="http://schemas.openxmlformats.org/officeDocument/2006/math">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𝐴</m:t>
                    </m:r>
                    <m:sSup>
                      <m:sSupPr>
                        <m:ctrlPr>
                          <a:rPr lang="en-US" sz="2800" b="0" i="1" spc="-4" smtClean="0">
                            <a:latin typeface="Cambria Math" panose="02040503050406030204" pitchFamily="18" charset="0"/>
                            <a:cs typeface="Arial"/>
                          </a:rPr>
                        </m:ctrlPr>
                      </m:sSupPr>
                      <m:e>
                        <m:r>
                          <a:rPr lang="en-US" sz="2800" b="0" i="1" spc="-4" smtClean="0">
                            <a:latin typeface="Cambria Math" panose="02040503050406030204" pitchFamily="18" charset="0"/>
                            <a:cs typeface="Arial"/>
                          </a:rPr>
                          <m:t>𝐶</m:t>
                        </m:r>
                      </m:e>
                      <m:sup>
                        <m:r>
                          <a:rPr lang="en-US" sz="2800" b="0" i="1" spc="-4" smtClean="0">
                            <a:latin typeface="Cambria Math" panose="02040503050406030204" pitchFamily="18" charset="0"/>
                            <a:cs typeface="Arial"/>
                          </a:rPr>
                          <m:t>0</m:t>
                        </m:r>
                      </m:sup>
                    </m:sSup>
                    <m:r>
                      <a:rPr lang="en-US" sz="2800" b="0" i="1" spc="-4" smtClean="0">
                        <a:latin typeface="Cambria Math" panose="02040503050406030204" pitchFamily="18" charset="0"/>
                        <a:cs typeface="Arial"/>
                      </a:rPr>
                      <m:t>)</m:t>
                    </m:r>
                  </m:oMath>
                </a14:m>
                <a:endParaRPr lang="en-US" sz="2800" spc="-4" dirty="0" smtClean="0">
                  <a:latin typeface="Arial"/>
                  <a:cs typeface="Arial"/>
                </a:endParaRPr>
              </a:p>
              <a:p>
                <a:pPr marL="10582">
                  <a:spcBef>
                    <a:spcPts val="83"/>
                  </a:spcBef>
                  <a:tabLst>
                    <a:tab pos="295792" algn="l"/>
                    <a:tab pos="296321" algn="l"/>
                  </a:tabLst>
                </a:pPr>
                <a:r>
                  <a:rPr lang="en-US" sz="2800" spc="-4" dirty="0" smtClean="0">
                    <a:latin typeface="Arial"/>
                    <a:cs typeface="Arial"/>
                  </a:rPr>
                  <a:t>             </a:t>
                </a:r>
                <a:endParaRPr lang="en-US" sz="2800" spc="-4" dirty="0">
                  <a:latin typeface="Arial"/>
                  <a:cs typeface="Arial"/>
                </a:endParaRPr>
              </a:p>
              <a:p>
                <a:pPr marL="296321" indent="-285739">
                  <a:spcBef>
                    <a:spcPts val="83"/>
                  </a:spcBef>
                  <a:buChar char="•"/>
                  <a:tabLst>
                    <a:tab pos="295792" algn="l"/>
                    <a:tab pos="296321" algn="l"/>
                  </a:tabLst>
                </a:pPr>
                <a:endParaRPr lang="en-US" sz="2800" spc="-4" dirty="0" smtClean="0">
                  <a:latin typeface="Arial"/>
                  <a:cs typeface="Arial"/>
                </a:endParaRPr>
              </a:p>
              <a:p>
                <a:pPr marL="296321" indent="-285739">
                  <a:spcBef>
                    <a:spcPts val="83"/>
                  </a:spcBef>
                  <a:buFontTx/>
                  <a:buChar char="•"/>
                  <a:tabLst>
                    <a:tab pos="295792" algn="l"/>
                    <a:tab pos="296321" algn="l"/>
                  </a:tabLst>
                </a:pPr>
                <a14:m>
                  <m:oMath xmlns:m="http://schemas.openxmlformats.org/officeDocument/2006/math">
                    <m:sSup>
                      <m:sSupPr>
                        <m:ctrlPr>
                          <a:rPr lang="en-US" sz="3200" i="1" spc="-4">
                            <a:latin typeface="Cambria Math" panose="02040503050406030204" pitchFamily="18" charset="0"/>
                            <a:cs typeface="Arial"/>
                          </a:rPr>
                        </m:ctrlPr>
                      </m:sSupPr>
                      <m:e>
                        <m:r>
                          <a:rPr lang="en-US" sz="3200" i="1" spc="-4">
                            <a:latin typeface="Cambria Math" panose="02040503050406030204" pitchFamily="18" charset="0"/>
                            <a:cs typeface="Arial"/>
                          </a:rPr>
                          <m:t>2</m:t>
                        </m:r>
                      </m:e>
                      <m:sup>
                        <m:sSup>
                          <m:sSupPr>
                            <m:ctrlPr>
                              <a:rPr lang="en-US" sz="3200" i="1" spc="-4">
                                <a:latin typeface="Cambria Math" panose="02040503050406030204" pitchFamily="18" charset="0"/>
                                <a:cs typeface="Arial"/>
                              </a:rPr>
                            </m:ctrlPr>
                          </m:sSupPr>
                          <m:e>
                            <m:r>
                              <a:rPr lang="en-US" sz="3200" i="1" spc="-4">
                                <a:latin typeface="Cambria Math" panose="02040503050406030204" pitchFamily="18" charset="0"/>
                                <a:cs typeface="Arial"/>
                              </a:rPr>
                              <m:t>𝑛</m:t>
                            </m:r>
                          </m:e>
                          <m:sup>
                            <m:r>
                              <m:rPr>
                                <m:sty m:val="p"/>
                              </m:rPr>
                              <a:rPr lang="en-US" sz="3200" spc="-4">
                                <a:latin typeface="Cambria Math" panose="02040503050406030204" pitchFamily="18" charset="0"/>
                                <a:cs typeface="Arial"/>
                              </a:rPr>
                              <m:t>Ω</m:t>
                            </m:r>
                            <m:r>
                              <a:rPr lang="en-US" sz="3200" i="1" spc="-4">
                                <a:latin typeface="Cambria Math" panose="02040503050406030204" pitchFamily="18" charset="0"/>
                                <a:cs typeface="Arial"/>
                              </a:rPr>
                              <m:t>(</m:t>
                            </m:r>
                            <m:f>
                              <m:fPr>
                                <m:ctrlPr>
                                  <a:rPr lang="en-US" sz="3200" i="1" spc="-4">
                                    <a:latin typeface="Cambria Math" panose="02040503050406030204" pitchFamily="18" charset="0"/>
                                    <a:cs typeface="Arial"/>
                                  </a:rPr>
                                </m:ctrlPr>
                              </m:fPr>
                              <m:num>
                                <m:r>
                                  <a:rPr lang="en-US" sz="3200" i="1" spc="-4">
                                    <a:latin typeface="Cambria Math" panose="02040503050406030204" pitchFamily="18" charset="0"/>
                                    <a:cs typeface="Arial"/>
                                  </a:rPr>
                                  <m:t>1</m:t>
                                </m:r>
                              </m:num>
                              <m:den>
                                <m:r>
                                  <a:rPr lang="en-US" sz="3200" i="1" spc="-4">
                                    <a:latin typeface="Cambria Math" panose="02040503050406030204" pitchFamily="18" charset="0"/>
                                    <a:cs typeface="Arial"/>
                                  </a:rPr>
                                  <m:t>𝑑</m:t>
                                </m:r>
                              </m:den>
                            </m:f>
                            <m:r>
                              <a:rPr lang="en-US" sz="3200" i="1" spc="-4">
                                <a:latin typeface="Cambria Math" panose="02040503050406030204" pitchFamily="18" charset="0"/>
                                <a:cs typeface="Arial"/>
                              </a:rPr>
                              <m:t>)</m:t>
                            </m:r>
                          </m:sup>
                        </m:sSup>
                      </m:sup>
                    </m:sSup>
                    <m:r>
                      <a:rPr lang="en-US" sz="3200" i="1" spc="-4">
                        <a:latin typeface="Cambria Math" panose="02040503050406030204" pitchFamily="18" charset="0"/>
                        <a:cs typeface="Arial"/>
                      </a:rPr>
                      <m:t> </m:t>
                    </m:r>
                  </m:oMath>
                </a14:m>
                <a:r>
                  <a:rPr lang="en-US" sz="2800" dirty="0"/>
                  <a:t>lower </a:t>
                </a:r>
                <a:r>
                  <a:rPr lang="en-US" sz="2800" dirty="0" smtClean="0"/>
                  <a:t>bounds     </a:t>
                </a:r>
                <a:r>
                  <a:rPr lang="en-US" sz="2800" spc="-4" dirty="0" smtClean="0">
                    <a:latin typeface="Arial"/>
                    <a:cs typeface="Arial"/>
                  </a:rPr>
                  <a:t>[80’s: </a:t>
                </a:r>
                <a:r>
                  <a:rPr lang="en-US" sz="2800" spc="-4" dirty="0" err="1" smtClean="0">
                    <a:latin typeface="Arial"/>
                    <a:cs typeface="Arial"/>
                  </a:rPr>
                  <a:t>Furst</a:t>
                </a:r>
                <a:r>
                  <a:rPr lang="en-US" sz="2800" spc="-4" dirty="0" smtClean="0">
                    <a:latin typeface="Arial"/>
                    <a:cs typeface="Arial"/>
                  </a:rPr>
                  <a:t> Saxe </a:t>
                </a:r>
                <a:r>
                  <a:rPr lang="en-US" sz="2800" spc="-4" dirty="0" err="1" smtClean="0">
                    <a:latin typeface="Arial"/>
                    <a:cs typeface="Arial"/>
                  </a:rPr>
                  <a:t>Sipser</a:t>
                </a:r>
                <a:r>
                  <a:rPr lang="en-US" sz="2800" spc="-4" dirty="0" smtClean="0">
                    <a:latin typeface="Arial"/>
                    <a:cs typeface="Arial"/>
                  </a:rPr>
                  <a:t>, </a:t>
                </a:r>
                <a:r>
                  <a:rPr lang="en-US" sz="2800" spc="-4" dirty="0" err="1" smtClean="0">
                    <a:latin typeface="Arial"/>
                    <a:cs typeface="Arial"/>
                  </a:rPr>
                  <a:t>Ajtai</a:t>
                </a:r>
                <a:r>
                  <a:rPr lang="en-US" sz="2800" spc="-4" dirty="0" smtClean="0">
                    <a:latin typeface="Arial"/>
                    <a:cs typeface="Arial"/>
                  </a:rPr>
                  <a:t>, Yao, </a:t>
                </a:r>
                <a:r>
                  <a:rPr lang="en-US" sz="2800" spc="-4" dirty="0" err="1" smtClean="0">
                    <a:latin typeface="Arial"/>
                    <a:cs typeface="Arial"/>
                  </a:rPr>
                  <a:t>Hastad</a:t>
                </a:r>
                <a:r>
                  <a:rPr lang="en-US" sz="2800" spc="-4" dirty="0" smtClean="0">
                    <a:latin typeface="Arial"/>
                    <a:cs typeface="Arial"/>
                  </a:rPr>
                  <a:t>,…]</a:t>
                </a:r>
                <a:endParaRPr lang="en-US" sz="2800" dirty="0" smtClean="0"/>
              </a:p>
              <a:p>
                <a:pPr marL="296321" indent="-285739">
                  <a:spcBef>
                    <a:spcPts val="83"/>
                  </a:spcBef>
                  <a:buChar char="•"/>
                  <a:tabLst>
                    <a:tab pos="295792" algn="l"/>
                    <a:tab pos="296321" algn="l"/>
                  </a:tabLst>
                </a:pPr>
                <a:endParaRPr lang="en-US" sz="2800" dirty="0" smtClean="0"/>
              </a:p>
              <a:p>
                <a:pPr marL="296321" indent="-285739">
                  <a:spcBef>
                    <a:spcPts val="83"/>
                  </a:spcBef>
                  <a:buChar char="•"/>
                  <a:tabLst>
                    <a:tab pos="295792" algn="l"/>
                    <a:tab pos="296321" algn="l"/>
                  </a:tabLst>
                </a:pPr>
                <a:r>
                  <a:rPr lang="en-US" sz="2800" dirty="0" smtClean="0"/>
                  <a:t>Why not stronger bounds?</a:t>
                </a:r>
              </a:p>
              <a:p>
                <a:pPr marL="296321" indent="-285739">
                  <a:spcBef>
                    <a:spcPts val="83"/>
                  </a:spcBef>
                  <a:buChar char="•"/>
                  <a:tabLst>
                    <a:tab pos="295792" algn="l"/>
                    <a:tab pos="296321" algn="l"/>
                  </a:tabLst>
                </a:pPr>
                <a:r>
                  <a:rPr lang="en-US" sz="2800" dirty="0" smtClean="0"/>
                  <a:t>Logarithmic space (L) has circuits of size </a:t>
                </a:r>
                <a14:m>
                  <m:oMath xmlns:m="http://schemas.openxmlformats.org/officeDocument/2006/math">
                    <m:sSup>
                      <m:sSupPr>
                        <m:ctrlPr>
                          <a:rPr lang="en-US" sz="3200" i="1" spc="-4">
                            <a:latin typeface="Cambria Math" panose="02040503050406030204" pitchFamily="18" charset="0"/>
                            <a:cs typeface="Arial"/>
                          </a:rPr>
                        </m:ctrlPr>
                      </m:sSupPr>
                      <m:e>
                        <m:r>
                          <a:rPr lang="en-US" sz="3200" i="1" spc="-4">
                            <a:latin typeface="Cambria Math" panose="02040503050406030204" pitchFamily="18" charset="0"/>
                            <a:cs typeface="Arial"/>
                          </a:rPr>
                          <m:t>2</m:t>
                        </m:r>
                      </m:e>
                      <m:sup>
                        <m:sSup>
                          <m:sSupPr>
                            <m:ctrlPr>
                              <a:rPr lang="en-US" sz="3200" i="1" spc="-4">
                                <a:latin typeface="Cambria Math" panose="02040503050406030204" pitchFamily="18" charset="0"/>
                                <a:cs typeface="Arial"/>
                              </a:rPr>
                            </m:ctrlPr>
                          </m:sSupPr>
                          <m:e>
                            <m:r>
                              <a:rPr lang="en-US" sz="3200" i="1" spc="-4">
                                <a:latin typeface="Cambria Math" panose="02040503050406030204" pitchFamily="18" charset="0"/>
                                <a:cs typeface="Arial"/>
                              </a:rPr>
                              <m:t>𝑛</m:t>
                            </m:r>
                          </m:e>
                          <m:sup>
                            <m:r>
                              <m:rPr>
                                <m:sty m:val="p"/>
                              </m:rPr>
                              <a:rPr lang="en-US" sz="3200" b="0" i="0" spc="-4" smtClean="0">
                                <a:latin typeface="Cambria Math" panose="02040503050406030204" pitchFamily="18" charset="0"/>
                                <a:cs typeface="Arial"/>
                              </a:rPr>
                              <m:t>O</m:t>
                            </m:r>
                            <m:r>
                              <a:rPr lang="en-US" sz="3200" i="1" spc="-4">
                                <a:latin typeface="Cambria Math" panose="02040503050406030204" pitchFamily="18" charset="0"/>
                                <a:cs typeface="Arial"/>
                              </a:rPr>
                              <m:t>(</m:t>
                            </m:r>
                            <m:f>
                              <m:fPr>
                                <m:ctrlPr>
                                  <a:rPr lang="en-US" sz="3200" i="1" spc="-4">
                                    <a:latin typeface="Cambria Math" panose="02040503050406030204" pitchFamily="18" charset="0"/>
                                    <a:cs typeface="Arial"/>
                                  </a:rPr>
                                </m:ctrlPr>
                              </m:fPr>
                              <m:num>
                                <m:r>
                                  <a:rPr lang="en-US" sz="3200" i="1" spc="-4">
                                    <a:latin typeface="Cambria Math" panose="02040503050406030204" pitchFamily="18" charset="0"/>
                                    <a:cs typeface="Arial"/>
                                  </a:rPr>
                                  <m:t>1</m:t>
                                </m:r>
                              </m:num>
                              <m:den>
                                <m:r>
                                  <a:rPr lang="en-US" sz="3200" i="1" spc="-4">
                                    <a:latin typeface="Cambria Math" panose="02040503050406030204" pitchFamily="18" charset="0"/>
                                    <a:cs typeface="Arial"/>
                                  </a:rPr>
                                  <m:t>𝑑</m:t>
                                </m:r>
                              </m:den>
                            </m:f>
                            <m:r>
                              <a:rPr lang="en-US" sz="3200" i="1" spc="-4">
                                <a:latin typeface="Cambria Math" panose="02040503050406030204" pitchFamily="18" charset="0"/>
                                <a:cs typeface="Arial"/>
                              </a:rPr>
                              <m:t>)</m:t>
                            </m:r>
                          </m:sup>
                        </m:sSup>
                      </m:sup>
                    </m:sSup>
                  </m:oMath>
                </a14:m>
                <a:endParaRPr lang="en-US" sz="3200" spc="-4" dirty="0" smtClean="0">
                  <a:cs typeface="Arial"/>
                </a:endParaRPr>
              </a:p>
              <a:p>
                <a:pPr marL="10582">
                  <a:spcBef>
                    <a:spcPts val="83"/>
                  </a:spcBef>
                  <a:tabLst>
                    <a:tab pos="295792" algn="l"/>
                    <a:tab pos="296321" algn="l"/>
                  </a:tabLst>
                </a:pPr>
                <a:r>
                  <a:rPr lang="en-US" sz="2800" spc="-4" dirty="0" smtClean="0">
                    <a:cs typeface="Arial"/>
                  </a:rPr>
                  <a:t>                         </a:t>
                </a:r>
                <a14:m>
                  <m:oMath xmlns:m="http://schemas.openxmlformats.org/officeDocument/2006/math">
                    <m:r>
                      <a:rPr lang="en-US" sz="2800" b="0" i="1" spc="-4" smtClean="0">
                        <a:latin typeface="Cambria Math" panose="02040503050406030204" pitchFamily="18" charset="0"/>
                        <a:cs typeface="Arial"/>
                      </a:rPr>
                      <m:t>⇒ </m:t>
                    </m:r>
                  </m:oMath>
                </a14:m>
                <a:r>
                  <a:rPr lang="en-US" sz="2800" spc="-4" dirty="0" smtClean="0">
                    <a:cs typeface="Arial"/>
                  </a:rPr>
                  <a:t>80’s bounds are best without proving </a:t>
                </a:r>
                <a:r>
                  <a:rPr lang="en-US" sz="2800" b="1" spc="-4" dirty="0" smtClean="0">
                    <a:cs typeface="Arial"/>
                  </a:rPr>
                  <a:t>major result</a:t>
                </a:r>
                <a:r>
                  <a:rPr lang="en-US" sz="2800" spc="-4" dirty="0" smtClean="0">
                    <a:cs typeface="Arial"/>
                  </a:rPr>
                  <a:t> (</a:t>
                </a:r>
                <a14:m>
                  <m:oMath xmlns:m="http://schemas.openxmlformats.org/officeDocument/2006/math">
                    <m:r>
                      <a:rPr lang="en-US" sz="2800" b="0" i="1" spc="-4" smtClean="0">
                        <a:latin typeface="Cambria Math" panose="02040503050406030204" pitchFamily="18" charset="0"/>
                        <a:cs typeface="Arial"/>
                      </a:rPr>
                      <m:t>𝑃</m:t>
                    </m:r>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𝐿</m:t>
                    </m:r>
                    <m:r>
                      <a:rPr lang="en-US" sz="2800" b="0" i="1" spc="-4" smtClean="0">
                        <a:latin typeface="Cambria Math" panose="02040503050406030204" pitchFamily="18" charset="0"/>
                        <a:cs typeface="Arial"/>
                      </a:rPr>
                      <m:t>)</m:t>
                    </m:r>
                  </m:oMath>
                </a14:m>
                <a:endParaRPr lang="en-US" sz="2800" spc="-4" dirty="0" smtClean="0">
                  <a:cs typeface="Arial"/>
                </a:endParaRPr>
              </a:p>
              <a:p>
                <a:pPr marL="296321" indent="-285739">
                  <a:spcBef>
                    <a:spcPts val="83"/>
                  </a:spcBef>
                  <a:buChar char="•"/>
                  <a:tabLst>
                    <a:tab pos="295792" algn="l"/>
                    <a:tab pos="296321" algn="l"/>
                  </a:tabLst>
                </a:pPr>
                <a:endParaRPr lang="en-US" sz="2800" dirty="0" smtClean="0"/>
              </a:p>
              <a:p>
                <a:pPr marL="296321" indent="-285739">
                  <a:spcBef>
                    <a:spcPts val="83"/>
                  </a:spcBef>
                  <a:buChar char="•"/>
                  <a:tabLst>
                    <a:tab pos="295792" algn="l"/>
                    <a:tab pos="296321" algn="l"/>
                  </a:tabLst>
                </a:pPr>
                <a:r>
                  <a:rPr lang="en-US" sz="2800" dirty="0" smtClean="0"/>
                  <a:t>Improvement for </a:t>
                </a:r>
                <a14:m>
                  <m:oMath xmlns:m="http://schemas.openxmlformats.org/officeDocument/2006/math">
                    <m:r>
                      <a:rPr lang="en-US" sz="2800" b="0" i="1" smtClean="0">
                        <a:latin typeface="Cambria Math" panose="02040503050406030204" pitchFamily="18" charset="0"/>
                      </a:rPr>
                      <m:t>𝑑</m:t>
                    </m:r>
                    <m:r>
                      <a:rPr lang="en-US" sz="2800" b="0" i="1" smtClean="0">
                        <a:latin typeface="Cambria Math" panose="02040503050406030204" pitchFamily="18" charset="0"/>
                      </a:rPr>
                      <m:t>=3</m:t>
                    </m:r>
                  </m:oMath>
                </a14:m>
                <a:r>
                  <a:rPr lang="en-US" sz="2800" dirty="0" smtClean="0"/>
                  <a:t> already implies new results for space</a:t>
                </a:r>
              </a:p>
            </p:txBody>
          </p:sp>
        </mc:Choice>
        <mc:Fallback xmlns="">
          <p:sp>
            <p:nvSpPr>
              <p:cNvPr id="2" name="object 2"/>
              <p:cNvSpPr txBox="1">
                <a:spLocks noRot="1" noChangeAspect="1" noMove="1" noResize="1" noEditPoints="1" noAdjustHandles="1" noChangeArrowheads="1" noChangeShapeType="1" noTextEdit="1"/>
              </p:cNvSpPr>
              <p:nvPr/>
            </p:nvSpPr>
            <p:spPr>
              <a:xfrm>
                <a:off x="294198" y="1554159"/>
                <a:ext cx="11456504" cy="5089384"/>
              </a:xfrm>
              <a:prstGeom prst="rect">
                <a:avLst/>
              </a:prstGeom>
              <a:blipFill>
                <a:blip r:embed="rId2"/>
                <a:stretch>
                  <a:fillRect l="-1809" t="-1916" b="-34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spcBef>
                    <a:spcPts val="1050"/>
                  </a:spcBef>
                </a:pPr>
                <a14:m>
                  <m:oMath xmlns:m="http://schemas.openxmlformats.org/officeDocument/2006/math">
                    <m:r>
                      <a:rPr lang="en-US" b="0" i="1" smtClean="0">
                        <a:solidFill>
                          <a:schemeClr val="accent2"/>
                        </a:solidFill>
                        <a:latin typeface="Cambria Math" panose="02040503050406030204" pitchFamily="18" charset="0"/>
                        <a:cs typeface="Arial"/>
                      </a:rPr>
                      <m:t>𝐴</m:t>
                    </m:r>
                    <m:sSup>
                      <m:sSupPr>
                        <m:ctrlPr>
                          <a:rPr lang="en-US" b="0" i="1" smtClean="0">
                            <a:solidFill>
                              <a:schemeClr val="accent2"/>
                            </a:solidFill>
                            <a:latin typeface="Cambria Math" panose="02040503050406030204" pitchFamily="18" charset="0"/>
                            <a:cs typeface="Arial"/>
                          </a:rPr>
                        </m:ctrlPr>
                      </m:sSupPr>
                      <m:e>
                        <m:r>
                          <a:rPr lang="en-US" b="0" i="1" smtClean="0">
                            <a:solidFill>
                              <a:schemeClr val="accent2"/>
                            </a:solidFill>
                            <a:latin typeface="Cambria Math" panose="02040503050406030204" pitchFamily="18" charset="0"/>
                            <a:cs typeface="Arial"/>
                          </a:rPr>
                          <m:t>𝐶</m:t>
                        </m:r>
                      </m:e>
                      <m:sup>
                        <m:r>
                          <a:rPr lang="en-US" b="0" i="1" smtClean="0">
                            <a:solidFill>
                              <a:schemeClr val="accent2"/>
                            </a:solidFill>
                            <a:latin typeface="Cambria Math" panose="02040503050406030204" pitchFamily="18" charset="0"/>
                            <a:cs typeface="Arial"/>
                          </a:rPr>
                          <m:t>0</m:t>
                        </m:r>
                      </m:sup>
                    </m:sSup>
                    <m:r>
                      <a:rPr lang="en-US" b="0" i="1" smtClean="0">
                        <a:solidFill>
                          <a:schemeClr val="accent2"/>
                        </a:solidFill>
                        <a:latin typeface="Cambria Math" panose="02040503050406030204" pitchFamily="18" charset="0"/>
                        <a:cs typeface="Arial"/>
                      </a:rPr>
                      <m:t> </m:t>
                    </m:r>
                  </m:oMath>
                </a14:m>
                <a:r>
                  <a:rPr lang="en-US" dirty="0" smtClean="0">
                    <a:solidFill>
                      <a:schemeClr val="accent2"/>
                    </a:solidFill>
                    <a:latin typeface="Arial"/>
                    <a:cs typeface="Arial"/>
                  </a:rPr>
                  <a:t>circuits</a:t>
                </a:r>
                <a:endParaRPr lang="en-US" spc="-8" dirty="0">
                  <a:solidFill>
                    <a:schemeClr val="accent2"/>
                  </a:solidFill>
                  <a:latin typeface="Arial"/>
                  <a:cs typeface="Arial"/>
                </a:endParaRPr>
              </a:p>
            </p:txBody>
          </p:sp>
        </mc:Choice>
        <mc:Fallback xmlns="">
          <p:sp>
            <p:nvSpPr>
              <p:cNvPr id="3" name="object 3"/>
              <p:cNvSpPr txBox="1">
                <a:spLocks noGrp="1" noRot="1" noChangeAspect="1" noMove="1" noResize="1" noEditPoints="1" noAdjustHandles="1" noChangeArrowheads="1" noChangeShapeType="1" noTextEdit="1"/>
              </p:cNvSpPr>
              <p:nvPr>
                <p:ph type="title"/>
              </p:nvPr>
            </p:nvSpPr>
            <p:spPr>
              <a:xfrm>
                <a:off x="526774" y="286858"/>
                <a:ext cx="10644809" cy="620084"/>
              </a:xfrm>
              <a:prstGeom prst="rect">
                <a:avLst/>
              </a:prstGeom>
              <a:blipFill>
                <a:blip r:embed="rId3"/>
                <a:stretch>
                  <a:fillRect t="-37255" b="-52941"/>
                </a:stretch>
              </a:blipFill>
            </p:spPr>
            <p:txBody>
              <a:bodyPr/>
              <a:lstStyle/>
              <a:p>
                <a:r>
                  <a:rPr lang="en-US">
                    <a:noFill/>
                  </a:rPr>
                  <a:t> </a:t>
                </a:r>
              </a:p>
            </p:txBody>
          </p:sp>
        </mc:Fallback>
      </mc:AlternateContent>
      <p:sp>
        <p:nvSpPr>
          <p:cNvPr id="4" name="Straight Connector 3"/>
          <p:cNvSpPr/>
          <p:nvPr/>
        </p:nvSpPr>
        <p:spPr>
          <a:xfrm flipH="1" flipV="1">
            <a:off x="10052943" y="726418"/>
            <a:ext cx="100800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5" name="Straight Connector 4"/>
          <p:cNvSpPr/>
          <p:nvPr/>
        </p:nvSpPr>
        <p:spPr>
          <a:xfrm flipH="1" flipV="1">
            <a:off x="10640463" y="726058"/>
            <a:ext cx="42012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6" name="Straight Connector 5"/>
          <p:cNvSpPr/>
          <p:nvPr/>
        </p:nvSpPr>
        <p:spPr>
          <a:xfrm flipV="1">
            <a:off x="11060943" y="726058"/>
            <a:ext cx="16776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7" name="Straight Connector 6"/>
          <p:cNvSpPr/>
          <p:nvPr/>
        </p:nvSpPr>
        <p:spPr>
          <a:xfrm flipH="1" flipV="1">
            <a:off x="11060943" y="726058"/>
            <a:ext cx="41976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8" name="Straight Connector 7"/>
          <p:cNvSpPr/>
          <p:nvPr/>
        </p:nvSpPr>
        <p:spPr>
          <a:xfrm flipV="1">
            <a:off x="9464702" y="726058"/>
            <a:ext cx="167761"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9" name="Straight Connector 8"/>
          <p:cNvSpPr/>
          <p:nvPr/>
        </p:nvSpPr>
        <p:spPr>
          <a:xfrm flipH="1" flipV="1">
            <a:off x="9632463" y="726058"/>
            <a:ext cx="420119"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0" name="Straight Connector 9"/>
          <p:cNvSpPr/>
          <p:nvPr/>
        </p:nvSpPr>
        <p:spPr>
          <a:xfrm flipV="1">
            <a:off x="10052943" y="726058"/>
            <a:ext cx="167759"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1" name="Straight Connector 10"/>
          <p:cNvSpPr/>
          <p:nvPr/>
        </p:nvSpPr>
        <p:spPr>
          <a:xfrm flipV="1">
            <a:off x="10052943" y="726418"/>
            <a:ext cx="100800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2" name="Straight Connector 11"/>
          <p:cNvSpPr/>
          <p:nvPr/>
        </p:nvSpPr>
        <p:spPr>
          <a:xfrm flipV="1">
            <a:off x="10556943" y="726418"/>
            <a:ext cx="1008000" cy="28368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3" name="Straight Connector 12"/>
          <p:cNvSpPr/>
          <p:nvPr/>
        </p:nvSpPr>
        <p:spPr>
          <a:xfrm flipH="1" flipV="1">
            <a:off x="10052943" y="1366858"/>
            <a:ext cx="923760"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4" name="Straight Connector 13"/>
          <p:cNvSpPr/>
          <p:nvPr/>
        </p:nvSpPr>
        <p:spPr>
          <a:xfrm flipH="1" flipV="1">
            <a:off x="10473063" y="1366858"/>
            <a:ext cx="503999"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5" name="Straight Connector 14"/>
          <p:cNvSpPr/>
          <p:nvPr/>
        </p:nvSpPr>
        <p:spPr>
          <a:xfrm flipV="1">
            <a:off x="10977062" y="1366498"/>
            <a:ext cx="0"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6" name="Straight Connector 15"/>
          <p:cNvSpPr/>
          <p:nvPr/>
        </p:nvSpPr>
        <p:spPr>
          <a:xfrm flipH="1" flipV="1">
            <a:off x="10473063" y="1352098"/>
            <a:ext cx="503999" cy="2977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7" name="Straight Connector 16"/>
          <p:cNvSpPr/>
          <p:nvPr/>
        </p:nvSpPr>
        <p:spPr>
          <a:xfrm flipH="1" flipV="1">
            <a:off x="9548943" y="1366498"/>
            <a:ext cx="419760"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8" name="Straight Connector 17"/>
          <p:cNvSpPr/>
          <p:nvPr/>
        </p:nvSpPr>
        <p:spPr>
          <a:xfrm flipV="1">
            <a:off x="9968703" y="1366858"/>
            <a:ext cx="84240"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19" name="Straight Connector 18"/>
          <p:cNvSpPr/>
          <p:nvPr/>
        </p:nvSpPr>
        <p:spPr>
          <a:xfrm flipV="1">
            <a:off x="10473063" y="1366858"/>
            <a:ext cx="503999" cy="283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20" name="Straight Connector 19"/>
          <p:cNvSpPr/>
          <p:nvPr/>
        </p:nvSpPr>
        <p:spPr>
          <a:xfrm flipH="1" flipV="1">
            <a:off x="10494303" y="2005497"/>
            <a:ext cx="48240" cy="246241"/>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21" name="Straight Connector 20"/>
          <p:cNvSpPr/>
          <p:nvPr/>
        </p:nvSpPr>
        <p:spPr>
          <a:xfrm flipH="1" flipV="1">
            <a:off x="9969063" y="2005497"/>
            <a:ext cx="573480" cy="246241"/>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22" name="Freeform 21"/>
          <p:cNvSpPr/>
          <p:nvPr/>
        </p:nvSpPr>
        <p:spPr>
          <a:xfrm>
            <a:off x="9296943" y="100937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800" b="1" i="0" u="none" strike="noStrike" baseline="0">
                <a:ln>
                  <a:noFill/>
                </a:ln>
                <a:solidFill>
                  <a:srgbClr val="000000"/>
                </a:solidFill>
                <a:latin typeface="Symbol" pitchFamily="18"/>
                <a:ea typeface="Times New Roman" pitchFamily="2"/>
                <a:cs typeface="Times New Roman" pitchFamily="2"/>
              </a:rPr>
              <a:t></a:t>
            </a:r>
          </a:p>
        </p:txBody>
      </p:sp>
      <p:sp>
        <p:nvSpPr>
          <p:cNvPr id="23" name="Freeform 22"/>
          <p:cNvSpPr/>
          <p:nvPr/>
        </p:nvSpPr>
        <p:spPr>
          <a:xfrm flipV="1">
            <a:off x="9800943" y="98921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000000"/>
                </a:solidFill>
                <a:latin typeface="Arial" pitchFamily="34"/>
                <a:ea typeface="Times New Roman" pitchFamily="2"/>
                <a:cs typeface="Times New Roman" pitchFamily="2"/>
              </a:rPr>
              <a:t>V</a:t>
            </a:r>
          </a:p>
        </p:txBody>
      </p:sp>
      <p:sp>
        <p:nvSpPr>
          <p:cNvPr id="24" name="Freeform 23"/>
          <p:cNvSpPr/>
          <p:nvPr/>
        </p:nvSpPr>
        <p:spPr>
          <a:xfrm flipV="1">
            <a:off x="10304943" y="98921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000000"/>
                </a:solidFill>
                <a:latin typeface="Arial" pitchFamily="34"/>
                <a:ea typeface="Times New Roman" pitchFamily="2"/>
                <a:cs typeface="Times New Roman" pitchFamily="2"/>
              </a:rPr>
              <a:t>V</a:t>
            </a:r>
          </a:p>
        </p:txBody>
      </p:sp>
      <p:sp>
        <p:nvSpPr>
          <p:cNvPr id="25" name="Freeform 24"/>
          <p:cNvSpPr/>
          <p:nvPr/>
        </p:nvSpPr>
        <p:spPr>
          <a:xfrm flipV="1">
            <a:off x="10808943" y="98921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000000"/>
                </a:solidFill>
                <a:latin typeface="Arial" pitchFamily="34"/>
                <a:ea typeface="Times New Roman" pitchFamily="2"/>
                <a:cs typeface="Times New Roman" pitchFamily="2"/>
              </a:rPr>
              <a:t>V</a:t>
            </a:r>
          </a:p>
        </p:txBody>
      </p:sp>
      <p:sp>
        <p:nvSpPr>
          <p:cNvPr id="26" name="Freeform 25"/>
          <p:cNvSpPr/>
          <p:nvPr/>
        </p:nvSpPr>
        <p:spPr>
          <a:xfrm flipV="1">
            <a:off x="9800943" y="1649818"/>
            <a:ext cx="420120" cy="3556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650" b="0" i="0" u="none" strike="noStrike" baseline="0">
                <a:ln>
                  <a:noFill/>
                </a:ln>
                <a:solidFill>
                  <a:srgbClr val="000000"/>
                </a:solidFill>
                <a:latin typeface="Arial" pitchFamily="34"/>
                <a:ea typeface="Arial" pitchFamily="34"/>
                <a:cs typeface="Arial" pitchFamily="34"/>
              </a:rPr>
              <a:t>/\</a:t>
            </a:r>
          </a:p>
        </p:txBody>
      </p:sp>
      <p:sp>
        <p:nvSpPr>
          <p:cNvPr id="27" name="Freeform 26"/>
          <p:cNvSpPr/>
          <p:nvPr/>
        </p:nvSpPr>
        <p:spPr>
          <a:xfrm flipV="1">
            <a:off x="10304943" y="1649818"/>
            <a:ext cx="420120" cy="3556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650" b="0" i="0" u="none" strike="noStrike" baseline="0">
                <a:ln>
                  <a:noFill/>
                </a:ln>
                <a:solidFill>
                  <a:srgbClr val="000000"/>
                </a:solidFill>
                <a:latin typeface="Arial" pitchFamily="34"/>
                <a:ea typeface="Arial" pitchFamily="34"/>
                <a:cs typeface="Arial" pitchFamily="34"/>
              </a:rPr>
              <a:t>/\</a:t>
            </a:r>
          </a:p>
        </p:txBody>
      </p:sp>
      <p:sp>
        <p:nvSpPr>
          <p:cNvPr id="28" name="Freeform 27"/>
          <p:cNvSpPr/>
          <p:nvPr/>
        </p:nvSpPr>
        <p:spPr>
          <a:xfrm flipV="1">
            <a:off x="10808943" y="1649818"/>
            <a:ext cx="420120" cy="3556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650" b="0" i="0" u="none" strike="noStrike" baseline="0">
                <a:ln>
                  <a:noFill/>
                </a:ln>
                <a:solidFill>
                  <a:srgbClr val="000000"/>
                </a:solidFill>
                <a:latin typeface="Arial" pitchFamily="34"/>
                <a:ea typeface="Arial" pitchFamily="34"/>
                <a:cs typeface="Arial" pitchFamily="34"/>
              </a:rPr>
              <a:t>/\</a:t>
            </a:r>
          </a:p>
        </p:txBody>
      </p:sp>
      <p:sp>
        <p:nvSpPr>
          <p:cNvPr id="29" name="Freeform 28"/>
          <p:cNvSpPr/>
          <p:nvPr/>
        </p:nvSpPr>
        <p:spPr>
          <a:xfrm>
            <a:off x="9464702" y="286858"/>
            <a:ext cx="2286000" cy="43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alpha val="50000"/>
            </a:srgbClr>
          </a:solidFill>
          <a:ln w="25560">
            <a:solidFill>
              <a:srgbClr val="000000"/>
            </a:solidFill>
            <a:prstDash val="solid"/>
            <a:miter/>
          </a:ln>
        </p:spPr>
        <p:txBody>
          <a:bodyPr vert="horz" wrap="square" lIns="90000" tIns="0" rIns="90000" bIns="0" anchor="t" anchorCtr="0" compatLnSpc="1">
            <a:spAutoFit/>
          </a:bodyPr>
          <a:lstStyle/>
          <a:p>
            <a:pPr marL="0" marR="0" lvl="0" indent="0" algn="ctr" rtl="0" hangingPunct="1">
              <a:lnSpc>
                <a:spcPct val="120000"/>
              </a:lnSpc>
              <a:spcBef>
                <a:spcPts val="1247"/>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a:ln>
                  <a:noFill/>
                </a:ln>
                <a:solidFill>
                  <a:srgbClr val="000000"/>
                </a:solidFill>
                <a:latin typeface="Arial" pitchFamily="34"/>
                <a:ea typeface="SimSun" pitchFamily="2"/>
                <a:cs typeface="Mangal" pitchFamily="2"/>
              </a:rPr>
              <a:t>Input x</a:t>
            </a:r>
          </a:p>
        </p:txBody>
      </p:sp>
      <p:sp>
        <p:nvSpPr>
          <p:cNvPr id="30" name="Freeform 29"/>
          <p:cNvSpPr/>
          <p:nvPr/>
        </p:nvSpPr>
        <p:spPr>
          <a:xfrm>
            <a:off x="8934783" y="779698"/>
            <a:ext cx="228600" cy="1828800"/>
          </a:xfrm>
          <a:custGeom>
            <a:avLst>
              <a:gd name="f0" fmla="val 1800"/>
              <a:gd name="f1" fmla="val 10800"/>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6200"/>
              <a:gd name="f13" fmla="val 108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7 f15 1"/>
              <a:gd name="f28" fmla="*/ f18 f16 1"/>
              <a:gd name="f29" fmla="*/ 13800 f15 1"/>
              <a:gd name="f30" fmla="*/ 21600 f15 1"/>
              <a:gd name="f31" fmla="*/ 0 f16 1"/>
              <a:gd name="f32" fmla="*/ f19 1 f4"/>
              <a:gd name="f33" fmla="*/ 0 f15 1"/>
              <a:gd name="f34" fmla="*/ 10800 f16 1"/>
              <a:gd name="f35" fmla="*/ 216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30" y="f31"/>
              </a:cxn>
              <a:cxn ang="f42">
                <a:pos x="f33" y="f34"/>
              </a:cxn>
              <a:cxn ang="f42">
                <a:pos x="f30" y="f35"/>
              </a:cxn>
            </a:cxnLst>
            <a:rect l="f29" t="f44" r="f30" b="f45"/>
            <a:pathLst>
              <a:path w="21600" h="21600">
                <a:moveTo>
                  <a:pt x="f8" y="f7"/>
                </a:moveTo>
                <a:cubicBezTo>
                  <a:pt x="f12" y="f7"/>
                  <a:pt x="f13" y="f20"/>
                  <a:pt x="f13" y="f21"/>
                </a:cubicBezTo>
                <a:lnTo>
                  <a:pt x="f13" y="f36"/>
                </a:lnTo>
                <a:cubicBezTo>
                  <a:pt x="f13" y="f37"/>
                  <a:pt x="f11" y="f22"/>
                  <a:pt x="f7" y="f22"/>
                </a:cubicBezTo>
                <a:cubicBezTo>
                  <a:pt x="f11" y="f22"/>
                  <a:pt x="f13" y="f38"/>
                  <a:pt x="f13" y="f39"/>
                </a:cubicBezTo>
                <a:lnTo>
                  <a:pt x="f13" y="f23"/>
                </a:lnTo>
                <a:cubicBezTo>
                  <a:pt x="f13" y="f40"/>
                  <a:pt x="f12" y="f8"/>
                  <a:pt x="f8" y="f8"/>
                </a:cubicBezTo>
              </a:path>
            </a:pathLst>
          </a:custGeom>
          <a:noFill/>
          <a:ln w="1908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31" name="Freeform 30"/>
          <p:cNvSpPr/>
          <p:nvPr/>
        </p:nvSpPr>
        <p:spPr>
          <a:xfrm flipV="1">
            <a:off x="10343463" y="224561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200" b="1" i="0" u="none" strike="noStrike" baseline="0">
                <a:ln>
                  <a:noFill/>
                </a:ln>
                <a:solidFill>
                  <a:srgbClr val="000000"/>
                </a:solidFill>
                <a:latin typeface="Arial" pitchFamily="34"/>
                <a:ea typeface="Times New Roman" pitchFamily="2"/>
                <a:cs typeface="Times New Roman" pitchFamily="2"/>
              </a:rPr>
              <a:t>V</a:t>
            </a:r>
          </a:p>
        </p:txBody>
      </p:sp>
      <p:sp>
        <p:nvSpPr>
          <p:cNvPr id="32" name="Straight Connector 31"/>
          <p:cNvSpPr/>
          <p:nvPr/>
        </p:nvSpPr>
        <p:spPr>
          <a:xfrm flipV="1">
            <a:off x="10542543" y="2005497"/>
            <a:ext cx="449640" cy="246241"/>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33" name="Straight Connector 32"/>
          <p:cNvSpPr/>
          <p:nvPr/>
        </p:nvSpPr>
        <p:spPr>
          <a:xfrm flipV="1">
            <a:off x="10977062" y="1357498"/>
            <a:ext cx="518041" cy="292320"/>
          </a:xfrm>
          <a:prstGeom prst="line">
            <a:avLst/>
          </a:prstGeom>
          <a:noFill/>
          <a:ln w="25560">
            <a:solidFill>
              <a:srgbClr val="000000"/>
            </a:solidFill>
            <a:prstDash val="solid"/>
            <a:miter/>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800" b="0" i="0" u="none" strike="noStrike" baseline="0">
              <a:ln>
                <a:noFill/>
              </a:ln>
              <a:solidFill>
                <a:srgbClr val="000000"/>
              </a:solidFill>
              <a:latin typeface="Arial" pitchFamily="34"/>
              <a:ea typeface="SimSun" pitchFamily="2"/>
              <a:cs typeface="Mangal" pitchFamily="2"/>
            </a:endParaRPr>
          </a:p>
        </p:txBody>
      </p:sp>
      <p:sp>
        <p:nvSpPr>
          <p:cNvPr id="34" name="Freeform 33"/>
          <p:cNvSpPr/>
          <p:nvPr/>
        </p:nvSpPr>
        <p:spPr>
          <a:xfrm>
            <a:off x="11296023" y="1000738"/>
            <a:ext cx="420120" cy="356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CCFFCC"/>
          </a:solidFill>
          <a:ln w="9360">
            <a:solidFill>
              <a:srgbClr val="000000"/>
            </a:solidFill>
            <a:prstDash val="solid"/>
            <a:miter/>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800" b="1" i="0" u="none" strike="noStrike" baseline="0">
                <a:ln>
                  <a:noFill/>
                </a:ln>
                <a:solidFill>
                  <a:srgbClr val="000000"/>
                </a:solidFill>
                <a:latin typeface="Symbol" pitchFamily="18"/>
                <a:ea typeface="Times New Roman" pitchFamily="2"/>
                <a:cs typeface="Times New Roman" pitchFamily="2"/>
              </a:rPr>
              <a:t></a:t>
            </a:r>
          </a:p>
        </p:txBody>
      </p:sp>
      <p:sp>
        <p:nvSpPr>
          <p:cNvPr id="35" name="TextBox 34"/>
          <p:cNvSpPr txBox="1"/>
          <p:nvPr/>
        </p:nvSpPr>
        <p:spPr>
          <a:xfrm>
            <a:off x="7842903" y="1223578"/>
            <a:ext cx="1206360" cy="821880"/>
          </a:xfrm>
          <a:prstGeom prst="rect">
            <a:avLst/>
          </a:prstGeom>
          <a:noFill/>
          <a:ln>
            <a:noFill/>
          </a:ln>
        </p:spPr>
        <p:txBody>
          <a:bodyPr vert="horz" wrap="squar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dirty="0">
                <a:ln>
                  <a:noFill/>
                </a:ln>
                <a:solidFill>
                  <a:srgbClr val="000000"/>
                </a:solidFill>
                <a:latin typeface="Arial" pitchFamily="34"/>
                <a:ea typeface="SimSun" pitchFamily="2"/>
                <a:cs typeface="Mangal" pitchFamily="2"/>
              </a:rPr>
              <a:t>Depth</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0" i="0" u="none" strike="noStrike" baseline="0" dirty="0">
                <a:ln>
                  <a:noFill/>
                </a:ln>
                <a:solidFill>
                  <a:srgbClr val="000000"/>
                </a:solidFill>
                <a:latin typeface="Arial" pitchFamily="34"/>
                <a:ea typeface="SimSun" pitchFamily="2"/>
                <a:cs typeface="Mangal" pitchFamily="2"/>
              </a:rPr>
              <a:t>d=3</a:t>
            </a:r>
          </a:p>
        </p:txBody>
      </p:sp>
    </p:spTree>
    <p:extLst>
      <p:ext uri="{BB962C8B-B14F-4D97-AF65-F5344CB8AC3E}">
        <p14:creationId xmlns:p14="http://schemas.microsoft.com/office/powerpoint/2010/main" val="60089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262890" y="1234119"/>
                <a:ext cx="12127892" cy="6343446"/>
              </a:xfrm>
              <a:prstGeom prst="rect">
                <a:avLst/>
              </a:prstGeom>
            </p:spPr>
            <p:txBody>
              <a:bodyPr vert="horz" wrap="square" lIns="0" tIns="10583" rIns="0" bIns="0" rtlCol="0">
                <a:spAutoFit/>
              </a:bodyPr>
              <a:lstStyle/>
              <a:p>
                <a:pPr marL="296321" indent="-285739">
                  <a:spcBef>
                    <a:spcPts val="83"/>
                  </a:spcBef>
                  <a:buChar char="•"/>
                  <a:tabLst>
                    <a:tab pos="295792" algn="l"/>
                    <a:tab pos="296321" algn="l"/>
                  </a:tabLst>
                </a:pPr>
                <a:r>
                  <a:rPr lang="en-US" sz="2800" dirty="0" smtClean="0"/>
                  <a:t>Similar situation in many other models, for example:</a:t>
                </a:r>
              </a:p>
              <a:p>
                <a:pPr marL="296321" indent="-285739">
                  <a:spcBef>
                    <a:spcPts val="83"/>
                  </a:spcBef>
                  <a:buChar char="•"/>
                  <a:tabLst>
                    <a:tab pos="295792" algn="l"/>
                    <a:tab pos="296321" algn="l"/>
                  </a:tabLst>
                </a:pPr>
                <a:endParaRPr lang="en-US" sz="2800" dirty="0"/>
              </a:p>
              <a:p>
                <a:pPr marL="296321" indent="-285739">
                  <a:spcBef>
                    <a:spcPts val="83"/>
                  </a:spcBef>
                  <a:buChar char="•"/>
                  <a:tabLst>
                    <a:tab pos="295792" algn="l"/>
                    <a:tab pos="296321" algn="l"/>
                  </a:tabLst>
                </a:pPr>
                <a:r>
                  <a:rPr lang="en-US" sz="2800" dirty="0" smtClean="0">
                    <a:solidFill>
                      <a:srgbClr val="FF0000"/>
                    </a:solidFill>
                  </a:rPr>
                  <a:t>Threshold circuits:</a:t>
                </a:r>
              </a:p>
              <a:p>
                <a:pPr marL="10582">
                  <a:spcBef>
                    <a:spcPts val="83"/>
                  </a:spcBef>
                  <a:tabLst>
                    <a:tab pos="295792" algn="l"/>
                    <a:tab pos="296321" algn="l"/>
                  </a:tabLst>
                </a:pPr>
                <a:r>
                  <a:rPr lang="en-US" sz="2800" dirty="0" smtClean="0"/>
                  <a:t>     [90’s </a:t>
                </a:r>
                <a:r>
                  <a:rPr lang="en-US" sz="2800" dirty="0" err="1" smtClean="0"/>
                  <a:t>Impagliazzo</a:t>
                </a:r>
                <a:r>
                  <a:rPr lang="en-US" sz="2800" dirty="0" smtClean="0"/>
                  <a:t> </a:t>
                </a:r>
                <a:r>
                  <a:rPr lang="en-US" sz="2800" dirty="0" err="1"/>
                  <a:t>Paturi</a:t>
                </a:r>
                <a:r>
                  <a:rPr lang="en-US" sz="2800" dirty="0"/>
                  <a:t> Saks]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𝑛</m:t>
                        </m:r>
                      </m:e>
                      <m:sup>
                        <m:r>
                          <a:rPr lang="en-US" sz="2800" i="1">
                            <a:latin typeface="Cambria Math" panose="02040503050406030204" pitchFamily="18" charset="0"/>
                          </a:rPr>
                          <m:t>1+</m:t>
                        </m:r>
                        <m:sSup>
                          <m:sSupPr>
                            <m:ctrlPr>
                              <a:rPr lang="en-US" sz="2800" i="1">
                                <a:latin typeface="Cambria Math" panose="02040503050406030204" pitchFamily="18" charset="0"/>
                              </a:rPr>
                            </m:ctrlPr>
                          </m:sSupPr>
                          <m:e>
                            <m:r>
                              <a:rPr lang="en-US" sz="2800" i="1">
                                <a:latin typeface="Cambria Math" panose="02040503050406030204" pitchFamily="18" charset="0"/>
                              </a:rPr>
                              <m:t>𝑐</m:t>
                            </m:r>
                          </m:e>
                          <m:sup>
                            <m:r>
                              <a:rPr lang="en-US" sz="2800" i="1">
                                <a:latin typeface="Cambria Math" panose="02040503050406030204" pitchFamily="18" charset="0"/>
                              </a:rPr>
                              <m:t>−</m:t>
                            </m:r>
                            <m:r>
                              <a:rPr lang="en-US" sz="2800" i="1">
                                <a:latin typeface="Cambria Math" panose="02040503050406030204" pitchFamily="18" charset="0"/>
                              </a:rPr>
                              <m:t>𝑑</m:t>
                            </m:r>
                          </m:sup>
                        </m:sSup>
                      </m:sup>
                    </m:sSup>
                    <m:r>
                      <a:rPr lang="en-US" sz="2800">
                        <a:latin typeface="Cambria Math" panose="02040503050406030204" pitchFamily="18" charset="0"/>
                      </a:rPr>
                      <m:t>  </m:t>
                    </m:r>
                    <m:r>
                      <m:rPr>
                        <m:sty m:val="p"/>
                      </m:rPr>
                      <a:rPr lang="en-US" sz="2800">
                        <a:latin typeface="Cambria Math" panose="02040503050406030204" pitchFamily="18" charset="0"/>
                      </a:rPr>
                      <m:t>l</m:t>
                    </m:r>
                  </m:oMath>
                </a14:m>
                <a:r>
                  <a:rPr lang="en-US" sz="2800" dirty="0"/>
                  <a:t>ower </a:t>
                </a:r>
                <a:r>
                  <a:rPr lang="en-US" sz="2800" dirty="0" smtClean="0"/>
                  <a:t>bounds</a:t>
                </a:r>
                <a:endParaRPr lang="en-US" sz="2800" dirty="0"/>
              </a:p>
              <a:p>
                <a:pPr marL="10582">
                  <a:spcBef>
                    <a:spcPts val="83"/>
                  </a:spcBef>
                  <a:tabLst>
                    <a:tab pos="295792" algn="l"/>
                    <a:tab pos="296321" algn="l"/>
                  </a:tabLst>
                </a:pPr>
                <a:r>
                  <a:rPr lang="en-US" sz="2800" dirty="0" smtClean="0"/>
                  <a:t>     [</a:t>
                </a:r>
                <a:r>
                  <a:rPr lang="en-US" sz="2800" dirty="0" err="1" smtClean="0"/>
                  <a:t>Allender</a:t>
                </a:r>
                <a:r>
                  <a:rPr lang="en-US" sz="2800" dirty="0" smtClean="0"/>
                  <a:t> </a:t>
                </a:r>
                <a:r>
                  <a:rPr lang="en-US" sz="2800" dirty="0" err="1" smtClean="0"/>
                  <a:t>Koucky</a:t>
                </a:r>
                <a:r>
                  <a:rPr lang="en-US" sz="2800" dirty="0" smtClean="0"/>
                  <a:t>, 2018 Chen </a:t>
                </a:r>
                <a:r>
                  <a:rPr lang="en-US" sz="2800" dirty="0"/>
                  <a:t>Tell</a:t>
                </a:r>
                <a:r>
                  <a:rPr lang="en-US" sz="2800" dirty="0" smtClean="0"/>
                  <a:t>]: best without </a:t>
                </a:r>
                <a:r>
                  <a:rPr lang="en-US" sz="2800" b="1" dirty="0" smtClean="0"/>
                  <a:t>major result</a:t>
                </a:r>
                <a:r>
                  <a:rPr lang="en-US" sz="2800" dirty="0" smtClean="0"/>
                  <a:t> (</a:t>
                </a:r>
                <a14:m>
                  <m:oMath xmlns:m="http://schemas.openxmlformats.org/officeDocument/2006/math">
                    <m:r>
                      <a:rPr lang="en-US" sz="2800" b="0" i="1" smtClean="0">
                        <a:latin typeface="Cambria Math" panose="02040503050406030204" pitchFamily="18" charset="0"/>
                      </a:rPr>
                      <m:t>𝑁</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𝐶</m:t>
                        </m:r>
                      </m:e>
                      <m:sup>
                        <m:r>
                          <a:rPr lang="en-US" sz="2800" b="0" i="1" smtClean="0">
                            <a:latin typeface="Cambria Math" panose="02040503050406030204" pitchFamily="18" charset="0"/>
                          </a:rPr>
                          <m:t>1</m:t>
                        </m:r>
                      </m:sup>
                    </m:sSup>
                    <m:r>
                      <a:rPr lang="en-US" sz="2800" b="0" i="1" smtClean="0">
                        <a:latin typeface="Cambria Math" panose="02040503050406030204" pitchFamily="18" charset="0"/>
                      </a:rPr>
                      <m:t>≠</m:t>
                    </m:r>
                    <m:r>
                      <a:rPr lang="en-US" sz="2800" b="0" i="1" smtClean="0">
                        <a:latin typeface="Cambria Math" panose="02040503050406030204" pitchFamily="18" charset="0"/>
                      </a:rPr>
                      <m:t>𝑇</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𝐶</m:t>
                        </m:r>
                      </m:e>
                      <m:sup>
                        <m:r>
                          <a:rPr lang="en-US" sz="2800" b="0" i="1" smtClean="0">
                            <a:latin typeface="Cambria Math" panose="02040503050406030204" pitchFamily="18" charset="0"/>
                          </a:rPr>
                          <m:t>0</m:t>
                        </m:r>
                      </m:sup>
                    </m:sSup>
                    <m:r>
                      <a:rPr lang="en-US" sz="2800" b="0" i="1" smtClean="0">
                        <a:latin typeface="Cambria Math" panose="02040503050406030204" pitchFamily="18" charset="0"/>
                      </a:rPr>
                      <m:t>)</m:t>
                    </m:r>
                  </m:oMath>
                </a14:m>
                <a:endParaRPr lang="en-US" sz="2800" b="0" dirty="0" smtClean="0"/>
              </a:p>
              <a:p>
                <a:pPr marL="10582">
                  <a:spcBef>
                    <a:spcPts val="83"/>
                  </a:spcBef>
                  <a:tabLst>
                    <a:tab pos="295792" algn="l"/>
                    <a:tab pos="296321" algn="l"/>
                  </a:tabLst>
                </a:pPr>
                <a:endParaRPr lang="en-US" sz="2800" dirty="0" smtClean="0"/>
              </a:p>
              <a:p>
                <a:pPr marL="10582">
                  <a:spcBef>
                    <a:spcPts val="83"/>
                  </a:spcBef>
                  <a:tabLst>
                    <a:tab pos="295792" algn="l"/>
                    <a:tab pos="296321" algn="l"/>
                  </a:tabLst>
                </a:pPr>
                <a:endParaRPr lang="en-US" sz="2800" dirty="0" smtClean="0"/>
              </a:p>
              <a:p>
                <a:pPr marL="296321" indent="-285739">
                  <a:spcBef>
                    <a:spcPts val="83"/>
                  </a:spcBef>
                  <a:buFontTx/>
                  <a:buChar char="•"/>
                  <a:tabLst>
                    <a:tab pos="295792" algn="l"/>
                    <a:tab pos="296321" algn="l"/>
                  </a:tabLst>
                </a:pPr>
                <a:r>
                  <a:rPr lang="en-US" sz="2800" dirty="0" smtClean="0">
                    <a:solidFill>
                      <a:srgbClr val="FF0000"/>
                    </a:solidFill>
                  </a:rPr>
                  <a:t>Algebraic complexity</a:t>
                </a:r>
              </a:p>
              <a:p>
                <a:pPr marL="10582">
                  <a:spcBef>
                    <a:spcPts val="83"/>
                  </a:spcBef>
                  <a:tabLst>
                    <a:tab pos="295792" algn="l"/>
                    <a:tab pos="296321" algn="l"/>
                  </a:tabLst>
                </a:pPr>
                <a:r>
                  <a:rPr lang="en-US" sz="2800" dirty="0" smtClean="0"/>
                  <a:t>   [2013 </a:t>
                </a:r>
                <a:r>
                  <a:rPr lang="en-US" sz="2800" dirty="0"/>
                  <a:t>Gupta Kamath </a:t>
                </a:r>
                <a:r>
                  <a:rPr lang="en-US" sz="2800" dirty="0" err="1"/>
                  <a:t>Kayal</a:t>
                </a:r>
                <a:r>
                  <a:rPr lang="en-US" sz="2800" dirty="0"/>
                  <a:t> </a:t>
                </a:r>
                <a:r>
                  <a:rPr lang="en-US" sz="2800" dirty="0" err="1"/>
                  <a:t>Saha</a:t>
                </a:r>
                <a:r>
                  <a:rPr lang="en-US" sz="2800" dirty="0"/>
                  <a:t> </a:t>
                </a:r>
                <a:r>
                  <a:rPr lang="en-US" sz="2800" dirty="0" err="1"/>
                  <a:t>Saptharishi</a:t>
                </a:r>
                <a:r>
                  <a:rPr lang="en-US" sz="2800" dirty="0"/>
                  <a:t>]</a:t>
                </a:r>
              </a:p>
              <a:p>
                <a:pPr marL="10582">
                  <a:spcBef>
                    <a:spcPts val="83"/>
                  </a:spcBef>
                  <a:tabLst>
                    <a:tab pos="295792" algn="l"/>
                    <a:tab pos="296321" algn="l"/>
                  </a:tabLst>
                </a:pPr>
                <a:r>
                  <a:rPr lang="en-US" sz="2800" dirty="0"/>
                  <a:t>    </a:t>
                </a:r>
                <a:r>
                  <a:rPr lang="en-US" sz="2800" dirty="0" smtClean="0"/>
                  <a:t>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𝑛</m:t>
                        </m:r>
                      </m:e>
                      <m:sup>
                        <m:r>
                          <m:rPr>
                            <m:sty m:val="p"/>
                          </m:rPr>
                          <a:rPr lang="en-US" sz="2800">
                            <a:latin typeface="Cambria Math" panose="02040503050406030204" pitchFamily="18" charset="0"/>
                          </a:rPr>
                          <m:t>Ω</m:t>
                        </m:r>
                        <m:d>
                          <m:dPr>
                            <m:ctrlPr>
                              <a:rPr lang="en-US" sz="2800" i="1">
                                <a:latin typeface="Cambria Math" panose="02040503050406030204" pitchFamily="18" charset="0"/>
                              </a:rPr>
                            </m:ctrlPr>
                          </m:dPr>
                          <m:e>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𝑛</m:t>
                                </m:r>
                              </m:e>
                            </m:rad>
                          </m:e>
                        </m:d>
                      </m:sup>
                    </m:sSup>
                  </m:oMath>
                </a14:m>
                <a:r>
                  <a:rPr lang="en-US" sz="2800" dirty="0"/>
                  <a:t> lower bounds for depth-4 homogeneous circuits</a:t>
                </a:r>
                <a:br>
                  <a:rPr lang="en-US" sz="2800" dirty="0"/>
                </a:br>
                <a:r>
                  <a:rPr lang="en-US" sz="2800" dirty="0" smtClean="0"/>
                  <a:t>    [</a:t>
                </a:r>
                <a:r>
                  <a:rPr lang="en-US" sz="2800" dirty="0"/>
                  <a:t>Agrawal Vinay, </a:t>
                </a:r>
                <a:r>
                  <a:rPr lang="en-US" sz="2800" dirty="0" err="1"/>
                  <a:t>Koiran</a:t>
                </a:r>
                <a:r>
                  <a:rPr lang="en-US" sz="2800" dirty="0"/>
                  <a:t>, </a:t>
                </a:r>
                <a:r>
                  <a:rPr lang="en-US" sz="2800" dirty="0" err="1" smtClean="0"/>
                  <a:t>Tavenas</a:t>
                </a:r>
                <a:r>
                  <a:rPr lang="en-US" sz="2800" dirty="0" smtClean="0"/>
                  <a:t>]      best </a:t>
                </a:r>
                <a:r>
                  <a:rPr lang="en-US" sz="2800" dirty="0"/>
                  <a:t>without </a:t>
                </a:r>
                <a:r>
                  <a:rPr lang="en-US" sz="2800" b="1" dirty="0"/>
                  <a:t>major result</a:t>
                </a:r>
                <a:r>
                  <a:rPr lang="en-US" sz="2800" dirty="0"/>
                  <a:t> (</a:t>
                </a:r>
                <a14:m>
                  <m:oMath xmlns:m="http://schemas.openxmlformats.org/officeDocument/2006/math">
                    <m:r>
                      <a:rPr lang="en-US" sz="2800" i="1">
                        <a:latin typeface="Cambria Math" panose="02040503050406030204" pitchFamily="18" charset="0"/>
                      </a:rPr>
                      <m:t>𝑉𝑃</m:t>
                    </m:r>
                    <m:r>
                      <a:rPr lang="en-US" sz="2800" i="1">
                        <a:latin typeface="Cambria Math" panose="02040503050406030204" pitchFamily="18" charset="0"/>
                      </a:rPr>
                      <m:t>≠</m:t>
                    </m:r>
                    <m:r>
                      <a:rPr lang="en-US" sz="2800" i="1">
                        <a:latin typeface="Cambria Math" panose="02040503050406030204" pitchFamily="18" charset="0"/>
                      </a:rPr>
                      <m:t>𝑉𝑁𝑃</m:t>
                    </m:r>
                    <m:r>
                      <a:rPr lang="en-US" sz="2800" i="1">
                        <a:latin typeface="Cambria Math" panose="02040503050406030204" pitchFamily="18" charset="0"/>
                      </a:rPr>
                      <m:t>)</m:t>
                    </m:r>
                  </m:oMath>
                </a14:m>
                <a:endParaRPr lang="en-US" sz="2800" dirty="0"/>
              </a:p>
              <a:p>
                <a:pPr marL="10582">
                  <a:spcBef>
                    <a:spcPts val="83"/>
                  </a:spcBef>
                  <a:tabLst>
                    <a:tab pos="295792" algn="l"/>
                    <a:tab pos="296321" algn="l"/>
                  </a:tabLst>
                </a:pPr>
                <a:endParaRPr lang="en-US" sz="2800" dirty="0"/>
              </a:p>
              <a:p>
                <a:pPr marL="10582">
                  <a:spcBef>
                    <a:spcPts val="83"/>
                  </a:spcBef>
                  <a:tabLst>
                    <a:tab pos="295792" algn="l"/>
                    <a:tab pos="296321" algn="l"/>
                  </a:tabLst>
                </a:pPr>
                <a:endParaRPr lang="en-US" sz="2800" dirty="0" smtClean="0"/>
              </a:p>
              <a:p>
                <a:pPr marL="296321" indent="-285739">
                  <a:spcBef>
                    <a:spcPts val="83"/>
                  </a:spcBef>
                  <a:buChar char="•"/>
                  <a:tabLst>
                    <a:tab pos="295792" algn="l"/>
                    <a:tab pos="296321" algn="l"/>
                  </a:tabLst>
                </a:pPr>
                <a:endParaRPr lang="en-US" sz="2800" dirty="0"/>
              </a:p>
            </p:txBody>
          </p:sp>
        </mc:Choice>
        <mc:Fallback xmlns="">
          <p:sp>
            <p:nvSpPr>
              <p:cNvPr id="2" name="object 2"/>
              <p:cNvSpPr txBox="1">
                <a:spLocks noRot="1" noChangeAspect="1" noMove="1" noResize="1" noEditPoints="1" noAdjustHandles="1" noChangeArrowheads="1" noChangeShapeType="1" noTextEdit="1"/>
              </p:cNvSpPr>
              <p:nvPr/>
            </p:nvSpPr>
            <p:spPr>
              <a:xfrm>
                <a:off x="262890" y="1234119"/>
                <a:ext cx="12127892" cy="6343446"/>
              </a:xfrm>
              <a:prstGeom prst="rect">
                <a:avLst/>
              </a:prstGeom>
              <a:blipFill>
                <a:blip r:embed="rId2"/>
                <a:stretch>
                  <a:fillRect l="-1709" t="-1537"/>
                </a:stretch>
              </a:blipFill>
            </p:spPr>
            <p:txBody>
              <a:bodyPr/>
              <a:lstStyle/>
              <a:p>
                <a:r>
                  <a:rPr lang="en-US">
                    <a:noFill/>
                  </a:rPr>
                  <a:t> </a:t>
                </a:r>
              </a:p>
            </p:txBody>
          </p:sp>
        </mc:Fallback>
      </mc:AlternateContent>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marL="10583">
              <a:spcBef>
                <a:spcPts val="1050"/>
              </a:spcBef>
            </a:pPr>
            <a:r>
              <a:rPr lang="en-US" dirty="0" smtClean="0">
                <a:solidFill>
                  <a:schemeClr val="accent2"/>
                </a:solidFill>
                <a:latin typeface="Arial"/>
                <a:cs typeface="Arial"/>
              </a:rPr>
              <a:t>Similar phenomenon</a:t>
            </a:r>
            <a:endParaRPr lang="en-US" spc="-8" dirty="0">
              <a:solidFill>
                <a:schemeClr val="accent2"/>
              </a:solidFill>
              <a:latin typeface="Arial"/>
              <a:cs typeface="Arial"/>
            </a:endParaRPr>
          </a:p>
        </p:txBody>
      </p:sp>
    </p:spTree>
    <p:extLst>
      <p:ext uri="{BB962C8B-B14F-4D97-AF65-F5344CB8AC3E}">
        <p14:creationId xmlns:p14="http://schemas.microsoft.com/office/powerpoint/2010/main" val="2722605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619124" y="407024"/>
            <a:ext cx="3564075" cy="5884123"/>
          </a:xfrm>
          <a:ln w="69850">
            <a:solidFill>
              <a:schemeClr val="tx1"/>
            </a:solidFill>
          </a:ln>
        </p:spPr>
        <p:txBody>
          <a:bodyPr vert="horz" wrap="square" lIns="81646" tIns="42456" rIns="81646" bIns="42456" rtlCol="0" anchor="ctr" anchorCtr="0">
            <a:spAutoFit/>
          </a:bodyPr>
          <a:lstStyle/>
          <a:p>
            <a:r>
              <a:rPr lang="en-US" sz="3266" dirty="0">
                <a:solidFill>
                  <a:srgbClr val="7030A0"/>
                </a:solidFill>
              </a:rPr>
              <a:t>Book ad      </a:t>
            </a:r>
            <a:br>
              <a:rPr lang="en-US" sz="3266" dirty="0">
                <a:solidFill>
                  <a:srgbClr val="7030A0"/>
                </a:solidFill>
              </a:rPr>
            </a:br>
            <a:r>
              <a:rPr lang="en-US" sz="3266" dirty="0">
                <a:solidFill>
                  <a:srgbClr val="7030A0"/>
                </a:solidFill>
              </a:rPr>
              <a:t/>
            </a:r>
            <a:br>
              <a:rPr lang="en-US" sz="3266" dirty="0">
                <a:solidFill>
                  <a:srgbClr val="7030A0"/>
                </a:solidFill>
              </a:rPr>
            </a:br>
            <a:r>
              <a:rPr lang="en-US" sz="3266" dirty="0">
                <a:solidFill>
                  <a:srgbClr val="7030A0"/>
                </a:solidFill>
              </a:rPr>
              <a:t/>
            </a:r>
            <a:br>
              <a:rPr lang="en-US" sz="3266" dirty="0">
                <a:solidFill>
                  <a:srgbClr val="7030A0"/>
                </a:solidFill>
              </a:rPr>
            </a:br>
            <a:r>
              <a:rPr lang="en-US" sz="3266" dirty="0">
                <a:solidFill>
                  <a:srgbClr val="7030A0"/>
                </a:solidFill>
              </a:rPr>
              <a:t/>
            </a:r>
            <a:br>
              <a:rPr lang="en-US" sz="3266" dirty="0">
                <a:solidFill>
                  <a:srgbClr val="7030A0"/>
                </a:solidFill>
              </a:rPr>
            </a:br>
            <a:r>
              <a:rPr lang="en-US" dirty="0" smtClean="0">
                <a:solidFill>
                  <a:srgbClr val="000000"/>
                </a:solidFill>
                <a:latin typeface="Arial" pitchFamily="34"/>
              </a:rPr>
              <a:t>Mathematics </a:t>
            </a:r>
            <a:r>
              <a:rPr lang="en-US" dirty="0">
                <a:solidFill>
                  <a:srgbClr val="000000"/>
                </a:solidFill>
                <a:latin typeface="Arial" pitchFamily="34"/>
              </a:rPr>
              <a:t>of the </a:t>
            </a:r>
            <a:r>
              <a:rPr lang="en-US" dirty="0" smtClean="0">
                <a:solidFill>
                  <a:srgbClr val="000000"/>
                </a:solidFill>
                <a:latin typeface="Arial" pitchFamily="34"/>
              </a:rPr>
              <a:t>impossible</a:t>
            </a:r>
            <a:br>
              <a:rPr lang="en-US" dirty="0" smtClean="0">
                <a:solidFill>
                  <a:srgbClr val="000000"/>
                </a:solidFill>
                <a:latin typeface="Arial" pitchFamily="34"/>
              </a:rPr>
            </a:br>
            <a:r>
              <a:rPr lang="en-US" sz="3266" dirty="0">
                <a:solidFill>
                  <a:srgbClr val="000000"/>
                </a:solidFill>
                <a:latin typeface="Arial" pitchFamily="34"/>
              </a:rPr>
              <a:t/>
            </a:r>
            <a:br>
              <a:rPr lang="en-US" sz="3266" dirty="0">
                <a:solidFill>
                  <a:srgbClr val="000000"/>
                </a:solidFill>
                <a:latin typeface="Arial" pitchFamily="34"/>
              </a:rPr>
            </a:br>
            <a:r>
              <a:rPr lang="en-US" sz="3266" dirty="0">
                <a:solidFill>
                  <a:srgbClr val="000000"/>
                </a:solidFill>
                <a:latin typeface="Arial" pitchFamily="34"/>
              </a:rPr>
              <a:t/>
            </a:r>
            <a:br>
              <a:rPr lang="en-US" sz="3266" dirty="0">
                <a:solidFill>
                  <a:srgbClr val="000000"/>
                </a:solidFill>
                <a:latin typeface="Arial" pitchFamily="34"/>
              </a:rPr>
            </a:br>
            <a:r>
              <a:rPr lang="en-US" sz="3266" dirty="0">
                <a:solidFill>
                  <a:srgbClr val="000000"/>
                </a:solidFill>
                <a:latin typeface="Arial" pitchFamily="34"/>
              </a:rPr>
              <a:t/>
            </a:r>
            <a:br>
              <a:rPr lang="en-US" sz="3266" dirty="0">
                <a:solidFill>
                  <a:srgbClr val="000000"/>
                </a:solidFill>
                <a:latin typeface="Arial" pitchFamily="34"/>
              </a:rPr>
            </a:br>
            <a:r>
              <a:rPr lang="en-US" sz="3266" dirty="0">
                <a:solidFill>
                  <a:srgbClr val="000000"/>
                </a:solidFill>
                <a:latin typeface="Arial" pitchFamily="34"/>
              </a:rPr>
              <a:t/>
            </a:r>
            <a:br>
              <a:rPr lang="en-US" sz="3266" dirty="0">
                <a:solidFill>
                  <a:srgbClr val="000000"/>
                </a:solidFill>
                <a:latin typeface="Arial" pitchFamily="34"/>
              </a:rPr>
            </a:br>
            <a:r>
              <a:rPr lang="en-US" sz="2540" dirty="0">
                <a:solidFill>
                  <a:srgbClr val="000000"/>
                </a:solidFill>
                <a:latin typeface="Arial" pitchFamily="34"/>
              </a:rPr>
              <a:t>Draft on my homepage</a:t>
            </a:r>
            <a:endParaRPr lang="en-US" sz="2540" dirty="0">
              <a:solidFill>
                <a:srgbClr val="7030A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8803" y="175222"/>
            <a:ext cx="5299364" cy="6343878"/>
          </a:xfrm>
          <a:prstGeom prst="rect">
            <a:avLst/>
          </a:prstGeom>
          <a:ln w="50800">
            <a:solidFill>
              <a:schemeClr val="tx1"/>
            </a:solidFill>
          </a:ln>
        </p:spPr>
      </p:pic>
    </p:spTree>
    <p:extLst>
      <p:ext uri="{BB962C8B-B14F-4D97-AF65-F5344CB8AC3E}">
        <p14:creationId xmlns:p14="http://schemas.microsoft.com/office/powerpoint/2010/main" val="4142324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67138" y="117752"/>
            <a:ext cx="10644809" cy="1229482"/>
          </a:xfrm>
          <a:prstGeom prst="rect">
            <a:avLst/>
          </a:prstGeom>
        </p:spPr>
        <p:txBody>
          <a:bodyPr vert="horz" wrap="square" lIns="0" tIns="10583" rIns="0" bIns="0" rtlCol="0" anchor="ctr">
            <a:spAutoFit/>
          </a:bodyPr>
          <a:lstStyle/>
          <a:p>
            <a:pPr marL="10583">
              <a:spcBef>
                <a:spcPts val="1050"/>
              </a:spcBef>
            </a:pPr>
            <a:r>
              <a:rPr lang="en-US" dirty="0" smtClean="0">
                <a:solidFill>
                  <a:schemeClr val="accent2"/>
                </a:solidFill>
                <a:latin typeface="Arial"/>
                <a:cs typeface="Arial"/>
              </a:rPr>
              <a:t>Why do current bounds stop “just before” proving major results?</a:t>
            </a:r>
            <a:endParaRPr lang="en-US" spc="-8" dirty="0">
              <a:solidFill>
                <a:schemeClr val="accent2"/>
              </a:solidFill>
              <a:latin typeface="Arial"/>
              <a:cs typeface="Arial"/>
            </a:endParaRPr>
          </a:p>
        </p:txBody>
      </p:sp>
    </p:spTree>
    <p:extLst>
      <p:ext uri="{BB962C8B-B14F-4D97-AF65-F5344CB8AC3E}">
        <p14:creationId xmlns:p14="http://schemas.microsoft.com/office/powerpoint/2010/main" val="21762109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5836" y="1736989"/>
            <a:ext cx="11456504" cy="2485723"/>
          </a:xfrm>
          <a:prstGeom prst="rect">
            <a:avLst/>
          </a:prstGeom>
        </p:spPr>
        <p:txBody>
          <a:bodyPr vert="horz" wrap="square" lIns="0" tIns="10583" rIns="0" bIns="0" rtlCol="0">
            <a:spAutoFit/>
          </a:bodyPr>
          <a:lstStyle/>
          <a:p>
            <a:pPr marL="524932" indent="-514350">
              <a:spcBef>
                <a:spcPts val="83"/>
              </a:spcBef>
              <a:buFont typeface="+mj-lt"/>
              <a:buAutoNum type="arabicPeriod"/>
              <a:tabLst>
                <a:tab pos="295792" algn="l"/>
                <a:tab pos="296321" algn="l"/>
              </a:tabLst>
            </a:pPr>
            <a:r>
              <a:rPr lang="en-US" sz="4000" b="1" dirty="0" smtClean="0"/>
              <a:t>No reason, it’s coincidence                                                               </a:t>
            </a:r>
            <a:r>
              <a:rPr lang="en-US" sz="4000" dirty="0" smtClean="0"/>
              <a:t>I would find this “strange” because same bounds          proved with seemingly different techniques</a:t>
            </a:r>
          </a:p>
          <a:p>
            <a:pPr marL="524932" indent="-514350">
              <a:spcBef>
                <a:spcPts val="83"/>
              </a:spcBef>
              <a:buFont typeface="+mj-lt"/>
              <a:buAutoNum type="arabicPeriod"/>
              <a:tabLst>
                <a:tab pos="295792" algn="l"/>
                <a:tab pos="296321" algn="l"/>
              </a:tabLst>
            </a:pPr>
            <a:endParaRPr lang="en-US" sz="4000" dirty="0"/>
          </a:p>
        </p:txBody>
      </p:sp>
      <p:sp>
        <p:nvSpPr>
          <p:cNvPr id="3" name="object 3"/>
          <p:cNvSpPr txBox="1">
            <a:spLocks noGrp="1"/>
          </p:cNvSpPr>
          <p:nvPr>
            <p:ph type="title"/>
          </p:nvPr>
        </p:nvSpPr>
        <p:spPr>
          <a:xfrm>
            <a:off x="467138" y="117752"/>
            <a:ext cx="10644809" cy="1229482"/>
          </a:xfrm>
          <a:prstGeom prst="rect">
            <a:avLst/>
          </a:prstGeom>
        </p:spPr>
        <p:txBody>
          <a:bodyPr vert="horz" wrap="square" lIns="0" tIns="10583" rIns="0" bIns="0" rtlCol="0" anchor="ctr">
            <a:spAutoFit/>
          </a:bodyPr>
          <a:lstStyle/>
          <a:p>
            <a:pPr marL="10583">
              <a:spcBef>
                <a:spcPts val="1050"/>
              </a:spcBef>
            </a:pPr>
            <a:r>
              <a:rPr lang="en-US" dirty="0" smtClean="0">
                <a:solidFill>
                  <a:schemeClr val="accent2"/>
                </a:solidFill>
                <a:latin typeface="Arial"/>
                <a:cs typeface="Arial"/>
              </a:rPr>
              <a:t>Why do current bounds stop “just before” proving major results?</a:t>
            </a:r>
            <a:endParaRPr lang="en-US" spc="-8" dirty="0">
              <a:solidFill>
                <a:schemeClr val="accent2"/>
              </a:solidFill>
              <a:latin typeface="Arial"/>
              <a:cs typeface="Arial"/>
            </a:endParaRPr>
          </a:p>
        </p:txBody>
      </p:sp>
    </p:spTree>
    <p:extLst>
      <p:ext uri="{BB962C8B-B14F-4D97-AF65-F5344CB8AC3E}">
        <p14:creationId xmlns:p14="http://schemas.microsoft.com/office/powerpoint/2010/main" val="17596752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5836" y="1736989"/>
            <a:ext cx="11456504" cy="4370854"/>
          </a:xfrm>
          <a:prstGeom prst="rect">
            <a:avLst/>
          </a:prstGeom>
        </p:spPr>
        <p:txBody>
          <a:bodyPr vert="horz" wrap="square" lIns="0" tIns="10583" rIns="0" bIns="0" rtlCol="0">
            <a:spAutoFit/>
          </a:bodyPr>
          <a:lstStyle/>
          <a:p>
            <a:pPr marL="524932" indent="-514350">
              <a:spcBef>
                <a:spcPts val="83"/>
              </a:spcBef>
              <a:buFont typeface="+mj-lt"/>
              <a:buAutoNum type="arabicPeriod"/>
              <a:tabLst>
                <a:tab pos="295792" algn="l"/>
                <a:tab pos="296321" algn="l"/>
              </a:tabLst>
            </a:pPr>
            <a:r>
              <a:rPr lang="en-US" sz="4000" b="1" dirty="0" smtClean="0"/>
              <a:t>No reason, it’s coincidence                                                               </a:t>
            </a:r>
            <a:r>
              <a:rPr lang="en-US" sz="4000" dirty="0" smtClean="0"/>
              <a:t>I would find this “strange” because same bounds          proved with seemingly different techniques</a:t>
            </a:r>
          </a:p>
          <a:p>
            <a:pPr marL="524932" indent="-514350">
              <a:spcBef>
                <a:spcPts val="83"/>
              </a:spcBef>
              <a:buFont typeface="+mj-lt"/>
              <a:buAutoNum type="arabicPeriod"/>
              <a:tabLst>
                <a:tab pos="295792" algn="l"/>
                <a:tab pos="296321" algn="l"/>
              </a:tabLst>
            </a:pPr>
            <a:endParaRPr lang="en-US" sz="4000" dirty="0"/>
          </a:p>
          <a:p>
            <a:pPr marL="753532" indent="-742950">
              <a:spcBef>
                <a:spcPts val="83"/>
              </a:spcBef>
              <a:buFont typeface="+mj-lt"/>
              <a:buAutoNum type="arabicPeriod"/>
              <a:tabLst>
                <a:tab pos="295792" algn="l"/>
                <a:tab pos="296321" algn="l"/>
              </a:tabLst>
            </a:pPr>
            <a:r>
              <a:rPr lang="en-US" sz="4000" b="1" dirty="0" smtClean="0"/>
              <a:t>Current techniques are X, for major results need Y</a:t>
            </a:r>
          </a:p>
          <a:p>
            <a:pPr marL="753532" indent="-742950">
              <a:spcBef>
                <a:spcPts val="83"/>
              </a:spcBef>
              <a:buFont typeface="+mj-lt"/>
              <a:buAutoNum type="arabicPeriod"/>
              <a:tabLst>
                <a:tab pos="295792" algn="l"/>
                <a:tab pos="296321" algn="l"/>
              </a:tabLst>
            </a:pPr>
            <a:endParaRPr lang="en-US" sz="4000" b="1" dirty="0"/>
          </a:p>
          <a:p>
            <a:pPr marL="753532" indent="-742950">
              <a:spcBef>
                <a:spcPts val="83"/>
              </a:spcBef>
              <a:buFont typeface="+mj-lt"/>
              <a:buAutoNum type="arabicPeriod"/>
              <a:tabLst>
                <a:tab pos="295792" algn="l"/>
                <a:tab pos="296321" algn="l"/>
              </a:tabLst>
            </a:pPr>
            <a:endParaRPr lang="en-US" sz="4000" dirty="0" smtClean="0"/>
          </a:p>
        </p:txBody>
      </p:sp>
      <p:sp>
        <p:nvSpPr>
          <p:cNvPr id="3" name="object 3"/>
          <p:cNvSpPr txBox="1">
            <a:spLocks noGrp="1"/>
          </p:cNvSpPr>
          <p:nvPr>
            <p:ph type="title"/>
          </p:nvPr>
        </p:nvSpPr>
        <p:spPr>
          <a:xfrm>
            <a:off x="467138" y="117752"/>
            <a:ext cx="10644809" cy="1229482"/>
          </a:xfrm>
          <a:prstGeom prst="rect">
            <a:avLst/>
          </a:prstGeom>
        </p:spPr>
        <p:txBody>
          <a:bodyPr vert="horz" wrap="square" lIns="0" tIns="10583" rIns="0" bIns="0" rtlCol="0" anchor="ctr">
            <a:spAutoFit/>
          </a:bodyPr>
          <a:lstStyle/>
          <a:p>
            <a:pPr marL="10583">
              <a:spcBef>
                <a:spcPts val="1050"/>
              </a:spcBef>
            </a:pPr>
            <a:r>
              <a:rPr lang="en-US" dirty="0" smtClean="0">
                <a:solidFill>
                  <a:schemeClr val="accent2"/>
                </a:solidFill>
                <a:latin typeface="Arial"/>
                <a:cs typeface="Arial"/>
              </a:rPr>
              <a:t>Why do current bounds stop “just before” proving major results?</a:t>
            </a:r>
            <a:endParaRPr lang="en-US" spc="-8" dirty="0">
              <a:solidFill>
                <a:schemeClr val="accent2"/>
              </a:solidFill>
              <a:latin typeface="Arial"/>
              <a:cs typeface="Arial"/>
            </a:endParaRPr>
          </a:p>
        </p:txBody>
      </p:sp>
    </p:spTree>
    <p:extLst>
      <p:ext uri="{BB962C8B-B14F-4D97-AF65-F5344CB8AC3E}">
        <p14:creationId xmlns:p14="http://schemas.microsoft.com/office/powerpoint/2010/main" val="3518225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5836" y="1736989"/>
            <a:ext cx="11456504" cy="4999231"/>
          </a:xfrm>
          <a:prstGeom prst="rect">
            <a:avLst/>
          </a:prstGeom>
        </p:spPr>
        <p:txBody>
          <a:bodyPr vert="horz" wrap="square" lIns="0" tIns="10583" rIns="0" bIns="0" rtlCol="0">
            <a:spAutoFit/>
          </a:bodyPr>
          <a:lstStyle/>
          <a:p>
            <a:pPr marL="524932" indent="-514350">
              <a:spcBef>
                <a:spcPts val="83"/>
              </a:spcBef>
              <a:buFont typeface="+mj-lt"/>
              <a:buAutoNum type="arabicPeriod"/>
              <a:tabLst>
                <a:tab pos="295792" algn="l"/>
                <a:tab pos="296321" algn="l"/>
              </a:tabLst>
            </a:pPr>
            <a:r>
              <a:rPr lang="en-US" sz="4000" b="1" dirty="0" smtClean="0"/>
              <a:t>No reason, it’s coincidence                                                               </a:t>
            </a:r>
            <a:r>
              <a:rPr lang="en-US" sz="4000" dirty="0" smtClean="0"/>
              <a:t>I would find this “strange” because same bounds          proved with seemingly different techniques</a:t>
            </a:r>
          </a:p>
          <a:p>
            <a:pPr marL="524932" indent="-514350">
              <a:spcBef>
                <a:spcPts val="83"/>
              </a:spcBef>
              <a:buFont typeface="+mj-lt"/>
              <a:buAutoNum type="arabicPeriod"/>
              <a:tabLst>
                <a:tab pos="295792" algn="l"/>
                <a:tab pos="296321" algn="l"/>
              </a:tabLst>
            </a:pPr>
            <a:endParaRPr lang="en-US" sz="4000" dirty="0"/>
          </a:p>
          <a:p>
            <a:pPr marL="753532" indent="-742950">
              <a:spcBef>
                <a:spcPts val="83"/>
              </a:spcBef>
              <a:buFont typeface="+mj-lt"/>
              <a:buAutoNum type="arabicPeriod"/>
              <a:tabLst>
                <a:tab pos="295792" algn="l"/>
                <a:tab pos="296321" algn="l"/>
              </a:tabLst>
            </a:pPr>
            <a:r>
              <a:rPr lang="en-US" sz="4000" b="1" dirty="0" smtClean="0"/>
              <a:t>Current techniques are X, for major results need Y</a:t>
            </a:r>
          </a:p>
          <a:p>
            <a:pPr marL="753532" indent="-742950">
              <a:spcBef>
                <a:spcPts val="83"/>
              </a:spcBef>
              <a:buFont typeface="+mj-lt"/>
              <a:buAutoNum type="arabicPeriod"/>
              <a:tabLst>
                <a:tab pos="295792" algn="l"/>
                <a:tab pos="296321" algn="l"/>
              </a:tabLst>
            </a:pPr>
            <a:endParaRPr lang="en-US" sz="4000" b="1" dirty="0"/>
          </a:p>
          <a:p>
            <a:pPr marL="753532" indent="-742950">
              <a:spcBef>
                <a:spcPts val="83"/>
              </a:spcBef>
              <a:buFont typeface="+mj-lt"/>
              <a:buAutoNum type="arabicPeriod"/>
              <a:tabLst>
                <a:tab pos="295792" algn="l"/>
                <a:tab pos="296321" algn="l"/>
              </a:tabLst>
            </a:pPr>
            <a:endParaRPr lang="en-US" sz="4000" dirty="0" smtClean="0"/>
          </a:p>
          <a:p>
            <a:pPr marL="524932" indent="-514350">
              <a:spcBef>
                <a:spcPts val="83"/>
              </a:spcBef>
              <a:buFont typeface="+mj-lt"/>
              <a:buAutoNum type="arabicPeriod"/>
              <a:tabLst>
                <a:tab pos="295792" algn="l"/>
                <a:tab pos="296321" algn="l"/>
              </a:tabLst>
            </a:pPr>
            <a:r>
              <a:rPr lang="en-US" sz="4000" b="1" dirty="0" smtClean="0"/>
              <a:t>Major results are false</a:t>
            </a:r>
          </a:p>
        </p:txBody>
      </p:sp>
      <p:sp>
        <p:nvSpPr>
          <p:cNvPr id="3" name="object 3"/>
          <p:cNvSpPr txBox="1">
            <a:spLocks noGrp="1"/>
          </p:cNvSpPr>
          <p:nvPr>
            <p:ph type="title"/>
          </p:nvPr>
        </p:nvSpPr>
        <p:spPr>
          <a:xfrm>
            <a:off x="467138" y="117752"/>
            <a:ext cx="10644809" cy="1229482"/>
          </a:xfrm>
          <a:prstGeom prst="rect">
            <a:avLst/>
          </a:prstGeom>
        </p:spPr>
        <p:txBody>
          <a:bodyPr vert="horz" wrap="square" lIns="0" tIns="10583" rIns="0" bIns="0" rtlCol="0" anchor="ctr">
            <a:spAutoFit/>
          </a:bodyPr>
          <a:lstStyle/>
          <a:p>
            <a:pPr marL="10583">
              <a:spcBef>
                <a:spcPts val="1050"/>
              </a:spcBef>
            </a:pPr>
            <a:r>
              <a:rPr lang="en-US" dirty="0" smtClean="0">
                <a:solidFill>
                  <a:schemeClr val="accent2"/>
                </a:solidFill>
                <a:latin typeface="Arial"/>
                <a:cs typeface="Arial"/>
              </a:rPr>
              <a:t>Why do current bounds stop “just before” proving major results?</a:t>
            </a:r>
            <a:endParaRPr lang="en-US" spc="-8" dirty="0">
              <a:solidFill>
                <a:schemeClr val="accent2"/>
              </a:solidFill>
              <a:latin typeface="Arial"/>
              <a:cs typeface="Arial"/>
            </a:endParaRPr>
          </a:p>
        </p:txBody>
      </p:sp>
    </p:spTree>
    <p:extLst>
      <p:ext uri="{BB962C8B-B14F-4D97-AF65-F5344CB8AC3E}">
        <p14:creationId xmlns:p14="http://schemas.microsoft.com/office/powerpoint/2010/main" val="30574214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algn="ctr"/>
            <a:r>
              <a:rPr lang="en-US" dirty="0" smtClean="0">
                <a:solidFill>
                  <a:srgbClr val="7030A0"/>
                </a:solidFill>
              </a:rPr>
              <a:t>Outline</a:t>
            </a:r>
            <a:endParaRPr lang="en-US" dirty="0">
              <a:solidFill>
                <a:srgbClr val="7030A0"/>
              </a:solidFill>
            </a:endParaRPr>
          </a:p>
        </p:txBody>
      </p:sp>
      <p:sp>
        <p:nvSpPr>
          <p:cNvPr id="12" name="object 2"/>
          <p:cNvSpPr txBox="1"/>
          <p:nvPr/>
        </p:nvSpPr>
        <p:spPr>
          <a:xfrm>
            <a:off x="262890" y="1234119"/>
            <a:ext cx="12127892" cy="4976148"/>
          </a:xfrm>
          <a:prstGeom prst="rect">
            <a:avLst/>
          </a:prstGeom>
        </p:spPr>
        <p:txBody>
          <a:bodyPr vert="horz" wrap="square" lIns="0" tIns="10583" rIns="0" bIns="0" rtlCol="0">
            <a:spAutoFit/>
          </a:bodyPr>
          <a:lstStyle/>
          <a:p>
            <a:pPr marL="10582">
              <a:spcBef>
                <a:spcPts val="83"/>
              </a:spcBef>
              <a:tabLst>
                <a:tab pos="295792" algn="l"/>
                <a:tab pos="296321" algn="l"/>
              </a:tabLst>
            </a:pPr>
            <a:endParaRPr lang="en-US" sz="2800" dirty="0" smtClean="0"/>
          </a:p>
          <a:p>
            <a:pPr marL="296321" indent="-285739">
              <a:spcBef>
                <a:spcPts val="83"/>
              </a:spcBef>
              <a:buFontTx/>
              <a:buChar char="•"/>
              <a:tabLst>
                <a:tab pos="295792" algn="l"/>
                <a:tab pos="296321" algn="l"/>
              </a:tabLst>
            </a:pPr>
            <a:r>
              <a:rPr lang="en-US" sz="3600" dirty="0" smtClean="0"/>
              <a:t>The </a:t>
            </a:r>
            <a:r>
              <a:rPr lang="en-US" sz="3600" dirty="0" smtClean="0"/>
              <a:t>grand challenge, some historical highlights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dirty="0" smtClean="0"/>
              <a:t>Correlation </a:t>
            </a:r>
            <a:r>
              <a:rPr lang="en-US" sz="3600" dirty="0"/>
              <a:t>bounds against </a:t>
            </a:r>
            <a:r>
              <a:rPr lang="en-US" sz="3600" dirty="0" smtClean="0"/>
              <a:t>polynomials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dirty="0" smtClean="0"/>
              <a:t>Why do known bounds stop “right before” major results?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b="1" dirty="0" smtClean="0">
                <a:solidFill>
                  <a:srgbClr val="00B050"/>
                </a:solidFill>
              </a:rPr>
              <a:t>A case study: data structures and circuits</a:t>
            </a:r>
          </a:p>
          <a:p>
            <a:pPr marL="10582">
              <a:spcBef>
                <a:spcPts val="83"/>
              </a:spcBef>
              <a:tabLst>
                <a:tab pos="295792" algn="l"/>
                <a:tab pos="296321" algn="l"/>
              </a:tabLst>
            </a:pPr>
            <a:endParaRPr lang="en-US" sz="3600" dirty="0"/>
          </a:p>
        </p:txBody>
      </p:sp>
    </p:spTree>
    <p:extLst>
      <p:ext uri="{BB962C8B-B14F-4D97-AF65-F5344CB8AC3E}">
        <p14:creationId xmlns:p14="http://schemas.microsoft.com/office/powerpoint/2010/main" val="23466879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735496" y="1842559"/>
                <a:ext cx="8978416" cy="4327253"/>
              </a:xfrm>
              <a:prstGeom prst="rect">
                <a:avLst/>
              </a:prstGeom>
            </p:spPr>
            <p:txBody>
              <a:bodyPr vert="horz" wrap="square" lIns="0" tIns="10583" rIns="0" bIns="0" rtlCol="0">
                <a:spAutoFit/>
              </a:bodyPr>
              <a:lstStyle/>
              <a:p>
                <a:pPr marL="296321" indent="-285739">
                  <a:spcBef>
                    <a:spcPts val="83"/>
                  </a:spcBef>
                  <a:buChar char="•"/>
                  <a:tabLst>
                    <a:tab pos="295792" algn="l"/>
                    <a:tab pos="296321" algn="l"/>
                  </a:tabLst>
                </a:pPr>
                <a:r>
                  <a:rPr lang="en-US" sz="2800" spc="-4" dirty="0" smtClean="0">
                    <a:latin typeface="Arial"/>
                    <a:cs typeface="Arial"/>
                  </a:rPr>
                  <a:t>Asymptotically </a:t>
                </a:r>
                <a:r>
                  <a:rPr lang="en-US" sz="2800" dirty="0">
                    <a:solidFill>
                      <a:srgbClr val="007F00"/>
                    </a:solidFill>
                    <a:latin typeface="Arial"/>
                    <a:cs typeface="Arial"/>
                  </a:rPr>
                  <a:t>good code </a:t>
                </a:r>
                <a:r>
                  <a:rPr lang="en-US" sz="2800" dirty="0">
                    <a:latin typeface="Arial"/>
                    <a:cs typeface="Arial"/>
                  </a:rPr>
                  <a:t>over </a:t>
                </a:r>
                <a:r>
                  <a:rPr lang="en-US" sz="2800" spc="-4" dirty="0">
                    <a:latin typeface="Arial"/>
                    <a:cs typeface="Arial"/>
                  </a:rPr>
                  <a:t>{0,1}: </a:t>
                </a:r>
                <a:r>
                  <a:rPr lang="en-US" sz="2800" dirty="0">
                    <a:solidFill>
                      <a:srgbClr val="007F00"/>
                    </a:solidFill>
                    <a:latin typeface="Arial"/>
                    <a:cs typeface="Arial"/>
                  </a:rPr>
                  <a:t>C </a:t>
                </a:r>
                <a:r>
                  <a:rPr lang="en-US" sz="2800" dirty="0">
                    <a:solidFill>
                      <a:srgbClr val="007F00"/>
                    </a:solidFill>
                    <a:latin typeface="Lucida Sans Unicode"/>
                    <a:cs typeface="Lucida Sans Unicode"/>
                  </a:rPr>
                  <a:t>⊆</a:t>
                </a:r>
                <a:r>
                  <a:rPr lang="en-US" sz="2800" spc="-71" dirty="0">
                    <a:solidFill>
                      <a:srgbClr val="007F00"/>
                    </a:solidFill>
                    <a:latin typeface="Lucida Sans Unicode"/>
                    <a:cs typeface="Lucida Sans Unicode"/>
                  </a:rPr>
                  <a:t> </a:t>
                </a:r>
                <a:r>
                  <a:rPr lang="en-US" sz="2800" dirty="0">
                    <a:solidFill>
                      <a:srgbClr val="007F00"/>
                    </a:solidFill>
                    <a:latin typeface="Arial"/>
                    <a:cs typeface="Arial"/>
                  </a:rPr>
                  <a:t>{0,1}</a:t>
                </a:r>
                <a:r>
                  <a:rPr lang="en-US" sz="2800" baseline="33096" dirty="0">
                    <a:solidFill>
                      <a:srgbClr val="007F00"/>
                    </a:solidFill>
                    <a:latin typeface="Arial"/>
                    <a:cs typeface="Arial"/>
                  </a:rPr>
                  <a:t>n</a:t>
                </a:r>
                <a:endParaRPr lang="en-US" sz="2800" baseline="33096" dirty="0">
                  <a:latin typeface="Arial"/>
                  <a:cs typeface="Arial"/>
                </a:endParaRPr>
              </a:p>
              <a:p>
                <a:pPr marL="296321">
                  <a:tabLst>
                    <a:tab pos="2218178" algn="l"/>
                    <a:tab pos="3003959" algn="l"/>
                    <a:tab pos="3624647" algn="l"/>
                  </a:tabLst>
                </a:pPr>
                <a:r>
                  <a:rPr lang="en-US" sz="2800" spc="-4" dirty="0" smtClean="0">
                    <a:solidFill>
                      <a:srgbClr val="007F00"/>
                    </a:solidFill>
                    <a:latin typeface="Arial"/>
                    <a:cs typeface="Arial"/>
                  </a:rPr>
                  <a:t>rate</a:t>
                </a:r>
                <a:r>
                  <a:rPr lang="en-US" sz="2800" spc="8" dirty="0" smtClean="0">
                    <a:solidFill>
                      <a:srgbClr val="007F00"/>
                    </a:solidFill>
                    <a:latin typeface="Arial"/>
                    <a:cs typeface="Arial"/>
                  </a:rPr>
                  <a:t> </a:t>
                </a:r>
                <a:r>
                  <a:rPr lang="el-GR" sz="2800" dirty="0">
                    <a:solidFill>
                      <a:srgbClr val="007F00"/>
                    </a:solidFill>
                    <a:latin typeface="Arial"/>
                    <a:cs typeface="Arial"/>
                  </a:rPr>
                  <a:t>Ω(1)</a:t>
                </a:r>
                <a:r>
                  <a:rPr lang="el-GR" sz="2800" dirty="0">
                    <a:latin typeface="Arial"/>
                    <a:cs typeface="Arial"/>
                  </a:rPr>
                  <a:t>:	</a:t>
                </a:r>
                <a:r>
                  <a:rPr lang="el-GR" sz="2800" spc="-8" dirty="0">
                    <a:latin typeface="Arial"/>
                    <a:cs typeface="Arial"/>
                  </a:rPr>
                  <a:t>|</a:t>
                </a:r>
                <a:r>
                  <a:rPr lang="en-US" sz="2800" spc="-8" dirty="0">
                    <a:latin typeface="Arial"/>
                    <a:cs typeface="Arial"/>
                  </a:rPr>
                  <a:t>C|</a:t>
                </a:r>
                <a:r>
                  <a:rPr lang="en-US" sz="2800" spc="-4" dirty="0">
                    <a:latin typeface="Arial"/>
                    <a:cs typeface="Arial"/>
                  </a:rPr>
                  <a:t> </a:t>
                </a:r>
                <a:r>
                  <a:rPr lang="en-US" sz="2800" dirty="0">
                    <a:latin typeface="Arial"/>
                    <a:cs typeface="Arial"/>
                  </a:rPr>
                  <a:t>=	2</a:t>
                </a:r>
                <a:r>
                  <a:rPr lang="en-US" sz="2800" baseline="33096" dirty="0">
                    <a:latin typeface="Arial"/>
                    <a:cs typeface="Arial"/>
                  </a:rPr>
                  <a:t>k</a:t>
                </a:r>
                <a:r>
                  <a:rPr lang="en-US" sz="2800" dirty="0">
                    <a:latin typeface="Arial"/>
                    <a:cs typeface="Arial"/>
                  </a:rPr>
                  <a:t>,	k = </a:t>
                </a:r>
                <a:r>
                  <a:rPr lang="el-GR" sz="2800" spc="-4" dirty="0">
                    <a:latin typeface="Arial"/>
                    <a:cs typeface="Arial"/>
                  </a:rPr>
                  <a:t>Ω(</a:t>
                </a:r>
                <a:r>
                  <a:rPr lang="en-US" sz="2800" spc="-4" dirty="0">
                    <a:latin typeface="Arial"/>
                    <a:cs typeface="Arial"/>
                  </a:rPr>
                  <a:t>n)</a:t>
                </a:r>
                <a:endParaRPr lang="en-US" sz="2800" dirty="0">
                  <a:latin typeface="Arial"/>
                  <a:cs typeface="Arial"/>
                </a:endParaRPr>
              </a:p>
              <a:p>
                <a:pPr marL="296321"/>
                <a:r>
                  <a:rPr lang="en-US" sz="2800" dirty="0" smtClean="0">
                    <a:solidFill>
                      <a:srgbClr val="007F00"/>
                    </a:solidFill>
                    <a:latin typeface="Arial"/>
                    <a:cs typeface="Arial"/>
                  </a:rPr>
                  <a:t>distance </a:t>
                </a:r>
                <a:r>
                  <a:rPr lang="el-GR" sz="2800" spc="-4" dirty="0">
                    <a:solidFill>
                      <a:srgbClr val="007F00"/>
                    </a:solidFill>
                    <a:latin typeface="Arial"/>
                    <a:cs typeface="Arial"/>
                  </a:rPr>
                  <a:t>Ω(</a:t>
                </a:r>
                <a:r>
                  <a:rPr lang="en-US" sz="2800" spc="-4" dirty="0">
                    <a:solidFill>
                      <a:srgbClr val="007F00"/>
                    </a:solidFill>
                    <a:latin typeface="Arial"/>
                    <a:cs typeface="Arial"/>
                  </a:rPr>
                  <a:t>n)</a:t>
                </a:r>
                <a:r>
                  <a:rPr lang="en-US" sz="2800" spc="-4" dirty="0">
                    <a:latin typeface="Arial"/>
                    <a:cs typeface="Arial"/>
                  </a:rPr>
                  <a:t>: </a:t>
                </a:r>
                <a:r>
                  <a:rPr lang="en-US" sz="2800" spc="-54" dirty="0">
                    <a:latin typeface="Lucida Sans Unicode"/>
                    <a:cs typeface="Lucida Sans Unicode"/>
                  </a:rPr>
                  <a:t>∀ </a:t>
                </a:r>
                <a:r>
                  <a:rPr lang="en-US" sz="2800" dirty="0">
                    <a:latin typeface="Arial"/>
                    <a:cs typeface="Arial"/>
                  </a:rPr>
                  <a:t>x ≠ y </a:t>
                </a:r>
                <a:r>
                  <a:rPr lang="en-US" sz="2800" spc="-191" dirty="0">
                    <a:latin typeface="Lucida Sans Unicode"/>
                    <a:cs typeface="Lucida Sans Unicode"/>
                  </a:rPr>
                  <a:t>∈ </a:t>
                </a:r>
                <a:r>
                  <a:rPr lang="en-US" sz="2800" spc="-8" dirty="0">
                    <a:latin typeface="Arial"/>
                    <a:cs typeface="Arial"/>
                  </a:rPr>
                  <a:t>C, </a:t>
                </a:r>
                <a:r>
                  <a:rPr lang="en-US" sz="2800" dirty="0">
                    <a:latin typeface="Arial"/>
                    <a:cs typeface="Arial"/>
                  </a:rPr>
                  <a:t>x and y differ in </a:t>
                </a:r>
                <a:r>
                  <a:rPr lang="el-GR" sz="2800" spc="-4" dirty="0">
                    <a:latin typeface="Arial"/>
                    <a:cs typeface="Arial"/>
                  </a:rPr>
                  <a:t>Ω(</a:t>
                </a:r>
                <a:r>
                  <a:rPr lang="en-US" sz="2800" spc="-4" dirty="0">
                    <a:latin typeface="Arial"/>
                    <a:cs typeface="Arial"/>
                  </a:rPr>
                  <a:t>n)</a:t>
                </a:r>
                <a:r>
                  <a:rPr lang="en-US" sz="2800" spc="79" dirty="0">
                    <a:latin typeface="Arial"/>
                    <a:cs typeface="Arial"/>
                  </a:rPr>
                  <a:t> </a:t>
                </a:r>
                <a:r>
                  <a:rPr lang="en-US" sz="2800" spc="-4" dirty="0">
                    <a:latin typeface="Arial"/>
                    <a:cs typeface="Arial"/>
                  </a:rPr>
                  <a:t>bits</a:t>
                </a:r>
                <a:endParaRPr lang="en-US" sz="2800" dirty="0">
                  <a:latin typeface="Arial"/>
                  <a:cs typeface="Arial"/>
                </a:endParaRPr>
              </a:p>
              <a:p>
                <a:pPr>
                  <a:spcBef>
                    <a:spcPts val="21"/>
                  </a:spcBef>
                </a:pPr>
                <a:endParaRPr lang="en-US" sz="2800" dirty="0">
                  <a:latin typeface="Times New Roman"/>
                  <a:cs typeface="Times New Roman"/>
                </a:endParaRPr>
              </a:p>
              <a:p>
                <a:pPr marL="296321" indent="-285739">
                  <a:spcBef>
                    <a:spcPts val="4"/>
                  </a:spcBef>
                  <a:buFont typeface="Times New Roman"/>
                  <a:buChar char="•"/>
                  <a:tabLst>
                    <a:tab pos="295792" algn="l"/>
                    <a:tab pos="296321" algn="l"/>
                  </a:tabLst>
                </a:pPr>
                <a:endParaRPr lang="en-US" sz="2800" spc="-4" dirty="0" smtClean="0">
                  <a:latin typeface="Arial"/>
                  <a:cs typeface="Arial"/>
                </a:endParaRPr>
              </a:p>
              <a:p>
                <a:pPr marL="296321" indent="-285739">
                  <a:spcBef>
                    <a:spcPts val="4"/>
                  </a:spcBef>
                  <a:buFont typeface="Times New Roman"/>
                  <a:buChar char="•"/>
                  <a:tabLst>
                    <a:tab pos="295792" algn="l"/>
                    <a:tab pos="296321" algn="l"/>
                  </a:tabLst>
                </a:pPr>
                <a:r>
                  <a:rPr lang="en-US" sz="2800" spc="-4" dirty="0" smtClean="0">
                    <a:latin typeface="Arial"/>
                    <a:cs typeface="Arial"/>
                  </a:rPr>
                  <a:t>Consider </a:t>
                </a:r>
                <a:r>
                  <a:rPr lang="en-US" sz="2800" b="1" spc="-4" dirty="0" smtClean="0">
                    <a:latin typeface="Arial"/>
                    <a:cs typeface="Arial"/>
                  </a:rPr>
                  <a:t>encoding function</a:t>
                </a:r>
                <a:r>
                  <a:rPr lang="en-US" sz="2800" spc="-4" dirty="0" smtClean="0">
                    <a:latin typeface="Arial"/>
                    <a:cs typeface="Arial"/>
                  </a:rPr>
                  <a:t> </a:t>
                </a:r>
                <a14:m>
                  <m:oMath xmlns:m="http://schemas.openxmlformats.org/officeDocument/2006/math">
                    <m:r>
                      <a:rPr lang="en-US" sz="2800" b="0" i="1" spc="-4" smtClean="0">
                        <a:latin typeface="Cambria Math" panose="02040503050406030204" pitchFamily="18" charset="0"/>
                        <a:cs typeface="Arial"/>
                      </a:rPr>
                      <m:t>𝑓</m:t>
                    </m:r>
                    <m:r>
                      <a:rPr lang="en-US" sz="2800" b="0" i="1" spc="-4" smtClean="0">
                        <a:latin typeface="Cambria Math" panose="02040503050406030204" pitchFamily="18" charset="0"/>
                        <a:cs typeface="Arial"/>
                      </a:rPr>
                      <m:t>:</m:t>
                    </m:r>
                    <m:sSup>
                      <m:sSupPr>
                        <m:ctrlPr>
                          <a:rPr lang="en-US" sz="2800" b="0" i="1" spc="-4" smtClean="0">
                            <a:latin typeface="Cambria Math" panose="02040503050406030204" pitchFamily="18" charset="0"/>
                            <a:cs typeface="Arial"/>
                          </a:rPr>
                        </m:ctrlPr>
                      </m:sSupPr>
                      <m:e>
                        <m:d>
                          <m:dPr>
                            <m:begChr m:val="{"/>
                            <m:endChr m:val="}"/>
                            <m:ctrlPr>
                              <a:rPr lang="en-US" sz="2800" b="0" i="1" spc="-4" smtClean="0">
                                <a:latin typeface="Cambria Math" panose="02040503050406030204" pitchFamily="18" charset="0"/>
                                <a:cs typeface="Arial"/>
                              </a:rPr>
                            </m:ctrlPr>
                          </m:dPr>
                          <m:e>
                            <m:r>
                              <a:rPr lang="en-US" sz="2800" b="0" i="1" spc="-4" smtClean="0">
                                <a:latin typeface="Cambria Math" panose="02040503050406030204" pitchFamily="18" charset="0"/>
                                <a:cs typeface="Arial"/>
                              </a:rPr>
                              <m:t>0,1</m:t>
                            </m:r>
                          </m:e>
                        </m:d>
                      </m:e>
                      <m:sup>
                        <m:r>
                          <a:rPr lang="en-US" sz="2800" b="0" i="1" spc="-4" smtClean="0">
                            <a:latin typeface="Cambria Math" panose="02040503050406030204" pitchFamily="18" charset="0"/>
                            <a:cs typeface="Arial"/>
                          </a:rPr>
                          <m:t>𝑘</m:t>
                        </m:r>
                      </m:sup>
                    </m:sSup>
                    <m:r>
                      <a:rPr lang="en-US" sz="2800" b="0" i="1" spc="-4" smtClean="0">
                        <a:latin typeface="Cambria Math" panose="02040503050406030204" pitchFamily="18" charset="0"/>
                        <a:cs typeface="Arial"/>
                      </a:rPr>
                      <m:t>→</m:t>
                    </m:r>
                    <m:sSup>
                      <m:sSupPr>
                        <m:ctrlPr>
                          <a:rPr lang="en-US" sz="2800" b="0" i="1" spc="-4" smtClean="0">
                            <a:latin typeface="Cambria Math" panose="02040503050406030204" pitchFamily="18" charset="0"/>
                            <a:cs typeface="Arial"/>
                          </a:rPr>
                        </m:ctrlPr>
                      </m:sSupPr>
                      <m:e>
                        <m:d>
                          <m:dPr>
                            <m:begChr m:val="{"/>
                            <m:endChr m:val="}"/>
                            <m:ctrlPr>
                              <a:rPr lang="en-US" sz="2800" b="0" i="1" spc="-4" smtClean="0">
                                <a:latin typeface="Cambria Math" panose="02040503050406030204" pitchFamily="18" charset="0"/>
                                <a:cs typeface="Arial"/>
                              </a:rPr>
                            </m:ctrlPr>
                          </m:dPr>
                          <m:e>
                            <m:r>
                              <a:rPr lang="en-US" sz="2800" b="0" i="1" spc="-4" smtClean="0">
                                <a:latin typeface="Cambria Math" panose="02040503050406030204" pitchFamily="18" charset="0"/>
                                <a:cs typeface="Arial"/>
                              </a:rPr>
                              <m:t>0,1</m:t>
                            </m:r>
                          </m:e>
                        </m:d>
                      </m:e>
                      <m:sup>
                        <m:r>
                          <a:rPr lang="en-US" sz="2800" b="0" i="1" spc="-4" smtClean="0">
                            <a:latin typeface="Cambria Math" panose="02040503050406030204" pitchFamily="18" charset="0"/>
                            <a:cs typeface="Arial"/>
                          </a:rPr>
                          <m:t>𝑛</m:t>
                        </m:r>
                      </m:sup>
                    </m:sSup>
                  </m:oMath>
                </a14:m>
                <a:endParaRPr lang="en-US" sz="2800" b="0" spc="-4" dirty="0" smtClean="0">
                  <a:latin typeface="Arial"/>
                  <a:cs typeface="Arial"/>
                </a:endParaRPr>
              </a:p>
              <a:p>
                <a:pPr marL="296321" indent="-285739">
                  <a:spcBef>
                    <a:spcPts val="4"/>
                  </a:spcBef>
                  <a:buFont typeface="Times New Roman"/>
                  <a:buChar char="•"/>
                  <a:tabLst>
                    <a:tab pos="295792" algn="l"/>
                    <a:tab pos="296321" algn="l"/>
                  </a:tabLst>
                </a:pPr>
                <a:endParaRPr lang="en-US" sz="2800" dirty="0" smtClean="0">
                  <a:latin typeface="Arial"/>
                  <a:cs typeface="Arial"/>
                </a:endParaRPr>
              </a:p>
              <a:p>
                <a:pPr marL="296321" indent="-285739">
                  <a:spcBef>
                    <a:spcPts val="4"/>
                  </a:spcBef>
                  <a:buFont typeface="Times New Roman"/>
                  <a:buChar char="•"/>
                  <a:tabLst>
                    <a:tab pos="295792" algn="l"/>
                    <a:tab pos="296321" algn="l"/>
                  </a:tabLst>
                </a:pPr>
                <a:endParaRPr lang="en-US" sz="2800" dirty="0" smtClean="0">
                  <a:latin typeface="Arial"/>
                  <a:cs typeface="Arial"/>
                </a:endParaRPr>
              </a:p>
              <a:p>
                <a:pPr marL="296321" indent="-285739">
                  <a:spcBef>
                    <a:spcPts val="4"/>
                  </a:spcBef>
                  <a:buFont typeface="Times New Roman"/>
                  <a:buChar char="•"/>
                  <a:tabLst>
                    <a:tab pos="295792" algn="l"/>
                    <a:tab pos="296321" algn="l"/>
                  </a:tabLst>
                </a:pPr>
                <a:r>
                  <a:rPr lang="en-US" sz="2800" dirty="0" smtClean="0">
                    <a:latin typeface="Arial"/>
                    <a:cs typeface="Arial"/>
                  </a:rPr>
                  <a:t>Want to compute </a:t>
                </a:r>
                <a14:m>
                  <m:oMath xmlns:m="http://schemas.openxmlformats.org/officeDocument/2006/math">
                    <m:r>
                      <a:rPr lang="en-US" sz="2800" b="0" i="1" smtClean="0">
                        <a:latin typeface="Cambria Math" panose="02040503050406030204" pitchFamily="18" charset="0"/>
                        <a:cs typeface="Arial"/>
                      </a:rPr>
                      <m:t>𝑓</m:t>
                    </m:r>
                  </m:oMath>
                </a14:m>
                <a:r>
                  <a:rPr lang="en-US" sz="2800" dirty="0" smtClean="0">
                    <a:latin typeface="Arial"/>
                    <a:cs typeface="Arial"/>
                  </a:rPr>
                  <a:t> with circuits with </a:t>
                </a:r>
                <a:r>
                  <a:rPr lang="en-US" sz="2800" b="1" dirty="0" smtClean="0">
                    <a:latin typeface="Arial"/>
                    <a:cs typeface="Arial"/>
                  </a:rPr>
                  <a:t>arbitrary</a:t>
                </a:r>
                <a:r>
                  <a:rPr lang="en-US" sz="2800" dirty="0" smtClean="0">
                    <a:latin typeface="Arial"/>
                    <a:cs typeface="Arial"/>
                  </a:rPr>
                  <a:t> gates; only count number of wires</a:t>
                </a:r>
                <a:endParaRPr sz="2800"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735496" y="1842559"/>
                <a:ext cx="8978416" cy="4327253"/>
              </a:xfrm>
              <a:prstGeom prst="rect">
                <a:avLst/>
              </a:prstGeom>
              <a:blipFill>
                <a:blip r:embed="rId2"/>
                <a:stretch>
                  <a:fillRect l="-2106" t="-2958" b="-3944"/>
                </a:stretch>
              </a:blipFill>
            </p:spPr>
            <p:txBody>
              <a:bodyPr/>
              <a:lstStyle/>
              <a:p>
                <a:r>
                  <a:rPr lang="en-US">
                    <a:noFill/>
                  </a:rPr>
                  <a:t> </a:t>
                </a:r>
              </a:p>
            </p:txBody>
          </p:sp>
        </mc:Fallback>
      </mc:AlternateContent>
      <p:sp>
        <p:nvSpPr>
          <p:cNvPr id="3" name="object 3"/>
          <p:cNvSpPr txBox="1">
            <a:spLocks noGrp="1"/>
          </p:cNvSpPr>
          <p:nvPr>
            <p:ph type="title"/>
          </p:nvPr>
        </p:nvSpPr>
        <p:spPr>
          <a:xfrm>
            <a:off x="467139" y="744058"/>
            <a:ext cx="10644809" cy="620084"/>
          </a:xfrm>
          <a:prstGeom prst="rect">
            <a:avLst/>
          </a:prstGeom>
        </p:spPr>
        <p:txBody>
          <a:bodyPr vert="horz" wrap="square" lIns="0" tIns="10583" rIns="0" bIns="0" rtlCol="0" anchor="ctr">
            <a:spAutoFit/>
          </a:bodyPr>
          <a:lstStyle/>
          <a:p>
            <a:pPr marL="10583">
              <a:spcBef>
                <a:spcPts val="1050"/>
              </a:spcBef>
            </a:pPr>
            <a:r>
              <a:rPr lang="en-US" dirty="0" smtClean="0">
                <a:solidFill>
                  <a:schemeClr val="accent2"/>
                </a:solidFill>
                <a:latin typeface="Arial"/>
                <a:cs typeface="Arial"/>
              </a:rPr>
              <a:t>Complexity of error-correction encoding</a:t>
            </a:r>
            <a:endParaRPr lang="en-US" spc="-8" dirty="0">
              <a:solidFill>
                <a:schemeClr val="accent2"/>
              </a:solidFill>
              <a:latin typeface="Arial"/>
              <a:cs typeface="Arial"/>
            </a:endParaRPr>
          </a:p>
        </p:txBody>
      </p:sp>
      <p:sp>
        <p:nvSpPr>
          <p:cNvPr id="13" name="object 5"/>
          <p:cNvSpPr/>
          <p:nvPr/>
        </p:nvSpPr>
        <p:spPr>
          <a:xfrm>
            <a:off x="9612796" y="2529095"/>
            <a:ext cx="2224617" cy="427567"/>
          </a:xfrm>
          <a:custGeom>
            <a:avLst/>
            <a:gdLst/>
            <a:ahLst/>
            <a:cxnLst/>
            <a:rect l="l" t="t" r="r" b="b"/>
            <a:pathLst>
              <a:path w="2669540" h="513080">
                <a:moveTo>
                  <a:pt x="0" y="0"/>
                </a:moveTo>
                <a:lnTo>
                  <a:pt x="2669540" y="0"/>
                </a:lnTo>
                <a:lnTo>
                  <a:pt x="2669540" y="513079"/>
                </a:lnTo>
                <a:lnTo>
                  <a:pt x="0" y="513079"/>
                </a:lnTo>
                <a:lnTo>
                  <a:pt x="0" y="0"/>
                </a:lnTo>
                <a:close/>
              </a:path>
            </a:pathLst>
          </a:custGeom>
          <a:ln w="25518">
            <a:solidFill>
              <a:srgbClr val="000000"/>
            </a:solidFill>
          </a:ln>
        </p:spPr>
        <p:txBody>
          <a:bodyPr wrap="square" lIns="0" tIns="0" rIns="0" bIns="0" rtlCol="0"/>
          <a:lstStyle/>
          <a:p>
            <a:endParaRPr sz="1500"/>
          </a:p>
        </p:txBody>
      </p:sp>
      <p:sp>
        <p:nvSpPr>
          <p:cNvPr id="14" name="object 6"/>
          <p:cNvSpPr txBox="1"/>
          <p:nvPr/>
        </p:nvSpPr>
        <p:spPr>
          <a:xfrm>
            <a:off x="9623428" y="2539728"/>
            <a:ext cx="2203450" cy="407163"/>
          </a:xfrm>
          <a:prstGeom prst="rect">
            <a:avLst/>
          </a:prstGeom>
          <a:solidFill>
            <a:srgbClr val="CCFFFF">
              <a:alpha val="50000"/>
            </a:srgbClr>
          </a:solidFill>
        </p:spPr>
        <p:txBody>
          <a:bodyPr vert="horz" wrap="square" lIns="0" tIns="60325" rIns="0" bIns="0" rtlCol="0">
            <a:spAutoFit/>
          </a:bodyPr>
          <a:lstStyle/>
          <a:p>
            <a:pPr marL="177264">
              <a:lnSpc>
                <a:spcPts val="2725"/>
              </a:lnSpc>
              <a:spcBef>
                <a:spcPts val="475"/>
              </a:spcBef>
            </a:pPr>
            <a:r>
              <a:rPr sz="2333" dirty="0">
                <a:latin typeface="Arial"/>
                <a:cs typeface="Arial"/>
              </a:rPr>
              <a:t>k-bit</a:t>
            </a:r>
            <a:r>
              <a:rPr sz="2333" spc="-21" dirty="0">
                <a:latin typeface="Arial"/>
                <a:cs typeface="Arial"/>
              </a:rPr>
              <a:t> </a:t>
            </a:r>
            <a:r>
              <a:rPr sz="2333" dirty="0">
                <a:latin typeface="Arial"/>
                <a:cs typeface="Arial"/>
              </a:rPr>
              <a:t>message</a:t>
            </a:r>
            <a:endParaRPr sz="2333">
              <a:latin typeface="Arial"/>
              <a:cs typeface="Arial"/>
            </a:endParaRPr>
          </a:p>
        </p:txBody>
      </p:sp>
      <p:sp>
        <p:nvSpPr>
          <p:cNvPr id="15" name="object 7"/>
          <p:cNvSpPr/>
          <p:nvPr/>
        </p:nvSpPr>
        <p:spPr>
          <a:xfrm>
            <a:off x="9231796" y="4339903"/>
            <a:ext cx="3048000" cy="427567"/>
          </a:xfrm>
          <a:custGeom>
            <a:avLst/>
            <a:gdLst/>
            <a:ahLst/>
            <a:cxnLst/>
            <a:rect l="l" t="t" r="r" b="b"/>
            <a:pathLst>
              <a:path w="3657600" h="513079">
                <a:moveTo>
                  <a:pt x="0" y="0"/>
                </a:moveTo>
                <a:lnTo>
                  <a:pt x="3657600" y="0"/>
                </a:lnTo>
                <a:lnTo>
                  <a:pt x="3657600" y="513079"/>
                </a:lnTo>
                <a:lnTo>
                  <a:pt x="0" y="513079"/>
                </a:lnTo>
                <a:lnTo>
                  <a:pt x="0" y="0"/>
                </a:lnTo>
                <a:close/>
              </a:path>
            </a:pathLst>
          </a:custGeom>
          <a:ln w="25518">
            <a:solidFill>
              <a:srgbClr val="000000"/>
            </a:solidFill>
          </a:ln>
        </p:spPr>
        <p:txBody>
          <a:bodyPr wrap="square" lIns="0" tIns="0" rIns="0" bIns="0" rtlCol="0"/>
          <a:lstStyle/>
          <a:p>
            <a:endParaRPr sz="1500"/>
          </a:p>
        </p:txBody>
      </p:sp>
      <p:sp>
        <p:nvSpPr>
          <p:cNvPr id="16" name="object 8"/>
          <p:cNvSpPr txBox="1"/>
          <p:nvPr/>
        </p:nvSpPr>
        <p:spPr>
          <a:xfrm>
            <a:off x="9242428" y="4350535"/>
            <a:ext cx="3026833" cy="407163"/>
          </a:xfrm>
          <a:prstGeom prst="rect">
            <a:avLst/>
          </a:prstGeom>
          <a:solidFill>
            <a:srgbClr val="CCFFFF">
              <a:alpha val="50000"/>
            </a:srgbClr>
          </a:solidFill>
        </p:spPr>
        <p:txBody>
          <a:bodyPr vert="horz" wrap="square" lIns="0" tIns="60325" rIns="0" bIns="0" rtlCol="0">
            <a:spAutoFit/>
          </a:bodyPr>
          <a:lstStyle/>
          <a:p>
            <a:pPr marL="539199">
              <a:lnSpc>
                <a:spcPts val="2725"/>
              </a:lnSpc>
              <a:spcBef>
                <a:spcPts val="475"/>
              </a:spcBef>
            </a:pPr>
            <a:r>
              <a:rPr sz="2333" dirty="0">
                <a:latin typeface="Arial"/>
                <a:cs typeface="Arial"/>
              </a:rPr>
              <a:t>n-bit</a:t>
            </a:r>
            <a:r>
              <a:rPr sz="2333" spc="-8" dirty="0">
                <a:latin typeface="Arial"/>
                <a:cs typeface="Arial"/>
              </a:rPr>
              <a:t> </a:t>
            </a:r>
            <a:r>
              <a:rPr sz="2333" dirty="0">
                <a:latin typeface="Arial"/>
                <a:cs typeface="Arial"/>
              </a:rPr>
              <a:t>codeword</a:t>
            </a:r>
            <a:endParaRPr sz="2333">
              <a:latin typeface="Arial"/>
              <a:cs typeface="Arial"/>
            </a:endParaRPr>
          </a:p>
        </p:txBody>
      </p:sp>
      <p:sp>
        <p:nvSpPr>
          <p:cNvPr id="17" name="object 9"/>
          <p:cNvSpPr/>
          <p:nvPr/>
        </p:nvSpPr>
        <p:spPr>
          <a:xfrm>
            <a:off x="9714395" y="3005345"/>
            <a:ext cx="2096558" cy="1305983"/>
          </a:xfrm>
          <a:custGeom>
            <a:avLst/>
            <a:gdLst/>
            <a:ahLst/>
            <a:cxnLst/>
            <a:rect l="l" t="t" r="r" b="b"/>
            <a:pathLst>
              <a:path w="2515870" h="1567179">
                <a:moveTo>
                  <a:pt x="2515870" y="833120"/>
                </a:moveTo>
                <a:lnTo>
                  <a:pt x="0" y="833120"/>
                </a:lnTo>
                <a:lnTo>
                  <a:pt x="1258570" y="1567180"/>
                </a:lnTo>
                <a:lnTo>
                  <a:pt x="2515870" y="833120"/>
                </a:lnTo>
                <a:close/>
              </a:path>
              <a:path w="2515870" h="1567179">
                <a:moveTo>
                  <a:pt x="2059939" y="0"/>
                </a:moveTo>
                <a:lnTo>
                  <a:pt x="454659" y="0"/>
                </a:lnTo>
                <a:lnTo>
                  <a:pt x="454659" y="833120"/>
                </a:lnTo>
                <a:lnTo>
                  <a:pt x="2059939" y="833120"/>
                </a:lnTo>
                <a:lnTo>
                  <a:pt x="2059939" y="0"/>
                </a:lnTo>
                <a:close/>
              </a:path>
            </a:pathLst>
          </a:custGeom>
          <a:solidFill>
            <a:srgbClr val="007F00">
              <a:alpha val="50000"/>
            </a:srgbClr>
          </a:solidFill>
        </p:spPr>
        <p:txBody>
          <a:bodyPr wrap="square" lIns="0" tIns="0" rIns="0" bIns="0" rtlCol="0"/>
          <a:lstStyle/>
          <a:p>
            <a:endParaRPr sz="1500"/>
          </a:p>
        </p:txBody>
      </p:sp>
      <p:sp>
        <p:nvSpPr>
          <p:cNvPr id="18" name="object 10"/>
          <p:cNvSpPr/>
          <p:nvPr/>
        </p:nvSpPr>
        <p:spPr>
          <a:xfrm>
            <a:off x="9714395" y="3005345"/>
            <a:ext cx="2096558" cy="1305983"/>
          </a:xfrm>
          <a:custGeom>
            <a:avLst/>
            <a:gdLst/>
            <a:ahLst/>
            <a:cxnLst/>
            <a:rect l="l" t="t" r="r" b="b"/>
            <a:pathLst>
              <a:path w="2515870" h="1567179">
                <a:moveTo>
                  <a:pt x="454659" y="0"/>
                </a:moveTo>
                <a:lnTo>
                  <a:pt x="454659" y="833120"/>
                </a:lnTo>
                <a:lnTo>
                  <a:pt x="0" y="833120"/>
                </a:lnTo>
                <a:lnTo>
                  <a:pt x="1258570" y="1567180"/>
                </a:lnTo>
                <a:lnTo>
                  <a:pt x="2515870" y="833120"/>
                </a:lnTo>
                <a:lnTo>
                  <a:pt x="2059939" y="833120"/>
                </a:lnTo>
                <a:lnTo>
                  <a:pt x="2059939" y="0"/>
                </a:lnTo>
                <a:lnTo>
                  <a:pt x="454659" y="0"/>
                </a:lnTo>
                <a:close/>
              </a:path>
            </a:pathLst>
          </a:custGeom>
          <a:ln w="36659">
            <a:solidFill>
              <a:srgbClr val="000000"/>
            </a:solidFill>
          </a:ln>
        </p:spPr>
        <p:txBody>
          <a:bodyPr wrap="square" lIns="0" tIns="0" rIns="0" bIns="0" rtlCol="0"/>
          <a:lstStyle/>
          <a:p>
            <a:endParaRPr sz="1500"/>
          </a:p>
        </p:txBody>
      </p:sp>
      <p:sp>
        <p:nvSpPr>
          <p:cNvPr id="19" name="object 11"/>
          <p:cNvSpPr txBox="1"/>
          <p:nvPr/>
        </p:nvSpPr>
        <p:spPr>
          <a:xfrm>
            <a:off x="10133496" y="3274161"/>
            <a:ext cx="1258358" cy="369695"/>
          </a:xfrm>
          <a:prstGeom prst="rect">
            <a:avLst/>
          </a:prstGeom>
        </p:spPr>
        <p:txBody>
          <a:bodyPr vert="horz" wrap="square" lIns="0" tIns="10583" rIns="0" bIns="0" rtlCol="0">
            <a:spAutoFit/>
          </a:bodyPr>
          <a:lstStyle/>
          <a:p>
            <a:pPr marL="10583">
              <a:spcBef>
                <a:spcPts val="83"/>
              </a:spcBef>
            </a:pPr>
            <a:r>
              <a:rPr sz="2333" spc="-4" dirty="0">
                <a:latin typeface="Arial"/>
                <a:cs typeface="Arial"/>
              </a:rPr>
              <a:t>Encoding</a:t>
            </a:r>
            <a:endParaRPr sz="2333" dirty="0">
              <a:latin typeface="Arial"/>
              <a:cs typeface="Arial"/>
            </a:endParaRPr>
          </a:p>
        </p:txBody>
      </p:sp>
    </p:spTree>
    <p:extLst>
      <p:ext uri="{BB962C8B-B14F-4D97-AF65-F5344CB8AC3E}">
        <p14:creationId xmlns:p14="http://schemas.microsoft.com/office/powerpoint/2010/main" val="1747565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05497" y="4206783"/>
            <a:ext cx="765175" cy="872461"/>
          </a:xfrm>
          <a:prstGeom prst="rect">
            <a:avLst/>
          </a:prstGeom>
        </p:spPr>
        <p:txBody>
          <a:bodyPr vert="horz" wrap="square" lIns="0" tIns="10583" rIns="0" bIns="0" rtlCol="0">
            <a:spAutoFit/>
          </a:bodyPr>
          <a:lstStyle/>
          <a:p>
            <a:pPr marL="10583">
              <a:spcBef>
                <a:spcPts val="83"/>
              </a:spcBef>
            </a:pPr>
            <a:r>
              <a:rPr sz="2800" dirty="0">
                <a:latin typeface="Arial"/>
                <a:cs typeface="Arial"/>
              </a:rPr>
              <a:t>.........</a:t>
            </a:r>
            <a:endParaRPr sz="2800">
              <a:latin typeface="Arial"/>
              <a:cs typeface="Arial"/>
            </a:endParaRPr>
          </a:p>
        </p:txBody>
      </p:sp>
      <p:sp>
        <p:nvSpPr>
          <p:cNvPr id="3" name="object 3"/>
          <p:cNvSpPr txBox="1">
            <a:spLocks noGrp="1"/>
          </p:cNvSpPr>
          <p:nvPr>
            <p:ph type="title"/>
          </p:nvPr>
        </p:nvSpPr>
        <p:spPr>
          <a:xfrm>
            <a:off x="944217" y="585318"/>
            <a:ext cx="9819861" cy="687795"/>
          </a:xfrm>
          <a:prstGeom prst="rect">
            <a:avLst/>
          </a:prstGeom>
        </p:spPr>
        <p:txBody>
          <a:bodyPr vert="horz" wrap="square" lIns="0" tIns="10583" rIns="0" bIns="0" rtlCol="0" anchor="ctr">
            <a:spAutoFit/>
          </a:bodyPr>
          <a:lstStyle/>
          <a:p>
            <a:pPr marL="10583">
              <a:lnSpc>
                <a:spcPct val="100000"/>
              </a:lnSpc>
              <a:spcBef>
                <a:spcPts val="83"/>
              </a:spcBef>
            </a:pPr>
            <a:r>
              <a:rPr spc="-4" dirty="0">
                <a:solidFill>
                  <a:srgbClr val="3333CC"/>
                </a:solidFill>
              </a:rPr>
              <a:t>Previous</a:t>
            </a:r>
            <a:r>
              <a:rPr spc="-50" dirty="0">
                <a:solidFill>
                  <a:srgbClr val="3333CC"/>
                </a:solidFill>
              </a:rPr>
              <a:t> </a:t>
            </a:r>
            <a:r>
              <a:rPr spc="-4" dirty="0">
                <a:solidFill>
                  <a:srgbClr val="3333CC"/>
                </a:solidFill>
              </a:rPr>
              <a:t>work</a:t>
            </a:r>
          </a:p>
        </p:txBody>
      </p:sp>
      <p:sp>
        <p:nvSpPr>
          <p:cNvPr id="5" name="object 5"/>
          <p:cNvSpPr txBox="1"/>
          <p:nvPr/>
        </p:nvSpPr>
        <p:spPr>
          <a:xfrm>
            <a:off x="711649" y="1510819"/>
            <a:ext cx="5622234" cy="502488"/>
          </a:xfrm>
          <a:prstGeom prst="rect">
            <a:avLst/>
          </a:prstGeom>
          <a:ln w="54630">
            <a:solidFill>
              <a:srgbClr val="000000"/>
            </a:solidFill>
          </a:ln>
        </p:spPr>
        <p:txBody>
          <a:bodyPr vert="horz" wrap="square" lIns="0" tIns="70908" rIns="0" bIns="0" rtlCol="0">
            <a:spAutoFit/>
          </a:bodyPr>
          <a:lstStyle/>
          <a:p>
            <a:pPr marL="94188">
              <a:spcBef>
                <a:spcPts val="558"/>
              </a:spcBef>
              <a:tabLst>
                <a:tab pos="2206008" algn="l"/>
              </a:tabLst>
            </a:pPr>
            <a:r>
              <a:rPr sz="2800" spc="-4" dirty="0" smtClean="0">
                <a:latin typeface="Arial"/>
                <a:cs typeface="Arial"/>
              </a:rPr>
              <a:t>Depth</a:t>
            </a:r>
            <a:r>
              <a:rPr sz="2800" dirty="0" smtClean="0">
                <a:latin typeface="Arial"/>
                <a:cs typeface="Arial"/>
              </a:rPr>
              <a:t> </a:t>
            </a:r>
            <a:r>
              <a:rPr sz="2800" dirty="0" smtClean="0">
                <a:solidFill>
                  <a:srgbClr val="007F00"/>
                </a:solidFill>
                <a:latin typeface="Arial"/>
                <a:cs typeface="Arial"/>
              </a:rPr>
              <a:t>1</a:t>
            </a:r>
            <a:r>
              <a:rPr lang="en-US" sz="2800" dirty="0" smtClean="0">
                <a:solidFill>
                  <a:srgbClr val="007F00"/>
                </a:solidFill>
                <a:latin typeface="Arial"/>
                <a:cs typeface="Arial"/>
              </a:rPr>
              <a:t>   </a:t>
            </a:r>
            <a:r>
              <a:rPr sz="2800" spc="-4" dirty="0" smtClean="0">
                <a:latin typeface="Arial"/>
                <a:cs typeface="Arial"/>
              </a:rPr>
              <a:t>Wires</a:t>
            </a:r>
            <a:r>
              <a:rPr sz="2800" spc="-21" dirty="0" smtClean="0">
                <a:latin typeface="Arial"/>
                <a:cs typeface="Arial"/>
              </a:rPr>
              <a:t> </a:t>
            </a:r>
            <a:r>
              <a:rPr sz="2800" dirty="0" smtClean="0">
                <a:solidFill>
                  <a:srgbClr val="7F0000"/>
                </a:solidFill>
                <a:latin typeface="Arial"/>
                <a:cs typeface="Arial"/>
              </a:rPr>
              <a:t>Θ(n</a:t>
            </a:r>
            <a:r>
              <a:rPr sz="2800" baseline="18888" dirty="0" smtClean="0">
                <a:solidFill>
                  <a:srgbClr val="7F0000"/>
                </a:solidFill>
                <a:latin typeface="Arial"/>
                <a:cs typeface="Arial"/>
              </a:rPr>
              <a:t>2</a:t>
            </a:r>
            <a:r>
              <a:rPr sz="2800" dirty="0" smtClean="0">
                <a:solidFill>
                  <a:srgbClr val="7F0000"/>
                </a:solidFill>
                <a:latin typeface="Arial"/>
                <a:cs typeface="Arial"/>
              </a:rPr>
              <a:t>)</a:t>
            </a:r>
            <a:endParaRPr sz="2800" dirty="0">
              <a:latin typeface="Arial"/>
              <a:cs typeface="Arial"/>
            </a:endParaRPr>
          </a:p>
        </p:txBody>
      </p:sp>
      <p:sp>
        <p:nvSpPr>
          <p:cNvPr id="6" name="object 6"/>
          <p:cNvSpPr txBox="1"/>
          <p:nvPr/>
        </p:nvSpPr>
        <p:spPr>
          <a:xfrm>
            <a:off x="507225" y="2045231"/>
            <a:ext cx="6174455" cy="3524084"/>
          </a:xfrm>
          <a:prstGeom prst="rect">
            <a:avLst/>
          </a:prstGeom>
        </p:spPr>
        <p:txBody>
          <a:bodyPr vert="horz" wrap="square" lIns="0" tIns="10583" rIns="0" bIns="0" rtlCol="0">
            <a:spAutoFit/>
          </a:bodyPr>
          <a:lstStyle/>
          <a:p>
            <a:pPr marL="258223" marR="1805444">
              <a:lnSpc>
                <a:spcPct val="113399"/>
              </a:lnSpc>
              <a:spcBef>
                <a:spcPts val="83"/>
              </a:spcBef>
            </a:pPr>
            <a:r>
              <a:rPr sz="2800" spc="-4" dirty="0" smtClean="0">
                <a:latin typeface="Arial"/>
                <a:cs typeface="Arial"/>
              </a:rPr>
              <a:t>Unbounded</a:t>
            </a:r>
            <a:r>
              <a:rPr sz="2800" spc="-46" dirty="0" smtClean="0">
                <a:latin typeface="Arial"/>
                <a:cs typeface="Arial"/>
              </a:rPr>
              <a:t> </a:t>
            </a:r>
            <a:r>
              <a:rPr sz="2800" dirty="0" smtClean="0">
                <a:latin typeface="Arial"/>
                <a:cs typeface="Arial"/>
              </a:rPr>
              <a:t>fan-in</a:t>
            </a:r>
            <a:endParaRPr lang="en-US" sz="2800" dirty="0" smtClean="0">
              <a:latin typeface="Arial"/>
              <a:cs typeface="Arial"/>
            </a:endParaRPr>
          </a:p>
          <a:p>
            <a:pPr marL="10582">
              <a:tabLst>
                <a:tab pos="295792" algn="l"/>
                <a:tab pos="296321" algn="l"/>
                <a:tab pos="2488571" algn="l"/>
              </a:tabLst>
            </a:pPr>
            <a:endParaRPr lang="en-US" sz="2800" spc="-4" dirty="0" smtClean="0">
              <a:latin typeface="Arial"/>
              <a:cs typeface="Arial"/>
            </a:endParaRPr>
          </a:p>
          <a:p>
            <a:pPr marL="10582">
              <a:tabLst>
                <a:tab pos="295792" algn="l"/>
                <a:tab pos="296321" algn="l"/>
                <a:tab pos="2488571" algn="l"/>
              </a:tabLst>
            </a:pPr>
            <a:endParaRPr lang="en-US" sz="2800" spc="-4" dirty="0" smtClean="0">
              <a:latin typeface="Arial"/>
              <a:cs typeface="Arial"/>
            </a:endParaRPr>
          </a:p>
          <a:p>
            <a:pPr marL="10582">
              <a:tabLst>
                <a:tab pos="295792" algn="l"/>
                <a:tab pos="296321" algn="l"/>
                <a:tab pos="2488571" algn="l"/>
              </a:tabLst>
            </a:pPr>
            <a:r>
              <a:rPr lang="en-US" sz="2800" spc="-4" dirty="0" smtClean="0">
                <a:latin typeface="Arial"/>
                <a:cs typeface="Arial"/>
              </a:rPr>
              <a:t>   </a:t>
            </a:r>
            <a:r>
              <a:rPr sz="2800" spc="-4" dirty="0" smtClean="0">
                <a:latin typeface="Arial"/>
                <a:cs typeface="Arial"/>
              </a:rPr>
              <a:t>Depth</a:t>
            </a:r>
            <a:r>
              <a:rPr sz="2800" dirty="0" smtClean="0">
                <a:latin typeface="Arial"/>
                <a:cs typeface="Arial"/>
              </a:rPr>
              <a:t> </a:t>
            </a:r>
            <a:r>
              <a:rPr sz="2800" dirty="0">
                <a:solidFill>
                  <a:srgbClr val="7F0000"/>
                </a:solidFill>
                <a:latin typeface="Arial"/>
                <a:cs typeface="Arial"/>
              </a:rPr>
              <a:t>O(log</a:t>
            </a:r>
            <a:r>
              <a:rPr sz="2800" spc="4" dirty="0">
                <a:solidFill>
                  <a:srgbClr val="7F0000"/>
                </a:solidFill>
                <a:latin typeface="Arial"/>
                <a:cs typeface="Arial"/>
              </a:rPr>
              <a:t> </a:t>
            </a:r>
            <a:r>
              <a:rPr sz="2800" dirty="0">
                <a:solidFill>
                  <a:srgbClr val="7F0000"/>
                </a:solidFill>
                <a:latin typeface="Arial"/>
                <a:cs typeface="Arial"/>
              </a:rPr>
              <a:t>n)	</a:t>
            </a:r>
            <a:r>
              <a:rPr sz="2800" spc="-4" dirty="0">
                <a:latin typeface="Arial"/>
                <a:cs typeface="Arial"/>
              </a:rPr>
              <a:t>Wires </a:t>
            </a:r>
            <a:r>
              <a:rPr sz="2800" spc="-4" dirty="0">
                <a:solidFill>
                  <a:srgbClr val="007F00"/>
                </a:solidFill>
                <a:latin typeface="Arial"/>
                <a:cs typeface="Arial"/>
              </a:rPr>
              <a:t>Θ(n)</a:t>
            </a:r>
            <a:endParaRPr sz="2800" dirty="0">
              <a:latin typeface="Arial"/>
              <a:cs typeface="Arial"/>
            </a:endParaRPr>
          </a:p>
          <a:p>
            <a:pPr marL="258223"/>
            <a:endParaRPr lang="en-US" sz="2800" spc="-4" dirty="0" smtClean="0">
              <a:latin typeface="Arial"/>
              <a:cs typeface="Arial"/>
            </a:endParaRPr>
          </a:p>
          <a:p>
            <a:pPr marL="258223"/>
            <a:r>
              <a:rPr sz="2800" spc="-4" dirty="0" smtClean="0">
                <a:latin typeface="Arial"/>
                <a:cs typeface="Arial"/>
              </a:rPr>
              <a:t>Fan-in</a:t>
            </a:r>
            <a:r>
              <a:rPr sz="2800" spc="4" dirty="0" smtClean="0">
                <a:latin typeface="Arial"/>
                <a:cs typeface="Arial"/>
              </a:rPr>
              <a:t> </a:t>
            </a:r>
            <a:r>
              <a:rPr sz="2800" dirty="0">
                <a:latin typeface="Arial"/>
                <a:cs typeface="Arial"/>
              </a:rPr>
              <a:t>2</a:t>
            </a:r>
          </a:p>
          <a:p>
            <a:pPr marL="296321" marR="4233">
              <a:lnSpc>
                <a:spcPts val="3258"/>
              </a:lnSpc>
              <a:spcBef>
                <a:spcPts val="187"/>
              </a:spcBef>
            </a:pPr>
            <a:r>
              <a:rPr sz="2800" spc="-4" dirty="0">
                <a:latin typeface="Arial"/>
                <a:cs typeface="Arial"/>
              </a:rPr>
              <a:t>[Gelfand Dobrushin Pinsker </a:t>
            </a:r>
            <a:r>
              <a:rPr sz="2800" dirty="0">
                <a:latin typeface="Arial"/>
                <a:cs typeface="Arial"/>
              </a:rPr>
              <a:t>73]  </a:t>
            </a:r>
            <a:r>
              <a:rPr sz="2800" spc="-4" dirty="0">
                <a:latin typeface="Arial"/>
                <a:cs typeface="Arial"/>
              </a:rPr>
              <a:t>[Spielman</a:t>
            </a:r>
            <a:r>
              <a:rPr sz="2800" dirty="0">
                <a:latin typeface="Arial"/>
                <a:cs typeface="Arial"/>
              </a:rPr>
              <a:t> 95]</a:t>
            </a:r>
          </a:p>
        </p:txBody>
      </p:sp>
      <p:sp>
        <p:nvSpPr>
          <p:cNvPr id="7" name="object 7"/>
          <p:cNvSpPr txBox="1"/>
          <p:nvPr/>
        </p:nvSpPr>
        <p:spPr>
          <a:xfrm>
            <a:off x="662147" y="5989900"/>
            <a:ext cx="9893210" cy="564684"/>
          </a:xfrm>
          <a:prstGeom prst="rect">
            <a:avLst/>
          </a:prstGeom>
        </p:spPr>
        <p:txBody>
          <a:bodyPr vert="horz" wrap="square" lIns="0" tIns="10583" rIns="0" bIns="0" rtlCol="0">
            <a:spAutoFit/>
          </a:bodyPr>
          <a:lstStyle/>
          <a:p>
            <a:pPr marL="10582">
              <a:spcBef>
                <a:spcPts val="83"/>
              </a:spcBef>
              <a:buClr>
                <a:srgbClr val="000000"/>
              </a:buClr>
              <a:tabLst>
                <a:tab pos="295792" algn="l"/>
                <a:tab pos="296321" algn="l"/>
              </a:tabLst>
            </a:pPr>
            <a:r>
              <a:rPr lang="en-US" sz="3600" dirty="0" smtClean="0">
                <a:solidFill>
                  <a:srgbClr val="7F007F"/>
                </a:solidFill>
                <a:latin typeface="Arial"/>
                <a:cs typeface="Arial"/>
              </a:rPr>
              <a:t>  </a:t>
            </a:r>
            <a:r>
              <a:rPr sz="3600" dirty="0" smtClean="0">
                <a:solidFill>
                  <a:srgbClr val="7F007F"/>
                </a:solidFill>
                <a:latin typeface="Arial"/>
                <a:cs typeface="Arial"/>
              </a:rPr>
              <a:t>Question</a:t>
            </a:r>
            <a:r>
              <a:rPr sz="3600" dirty="0">
                <a:latin typeface="Arial"/>
                <a:cs typeface="Arial"/>
              </a:rPr>
              <a:t>: </a:t>
            </a:r>
            <a:r>
              <a:rPr sz="3600" spc="-4" dirty="0">
                <a:latin typeface="Arial"/>
                <a:cs typeface="Arial"/>
              </a:rPr>
              <a:t>How many wires </a:t>
            </a:r>
            <a:r>
              <a:rPr sz="3600" dirty="0">
                <a:latin typeface="Arial"/>
                <a:cs typeface="Arial"/>
              </a:rPr>
              <a:t>for depth</a:t>
            </a:r>
            <a:r>
              <a:rPr sz="3600" spc="-29" dirty="0">
                <a:latin typeface="Arial"/>
                <a:cs typeface="Arial"/>
              </a:rPr>
              <a:t> </a:t>
            </a:r>
            <a:r>
              <a:rPr sz="3600" dirty="0">
                <a:solidFill>
                  <a:srgbClr val="007F00"/>
                </a:solidFill>
                <a:latin typeface="Arial"/>
                <a:cs typeface="Arial"/>
              </a:rPr>
              <a:t>2</a:t>
            </a:r>
            <a:r>
              <a:rPr sz="3600" dirty="0">
                <a:latin typeface="Arial"/>
                <a:cs typeface="Arial"/>
              </a:rPr>
              <a:t>?</a:t>
            </a:r>
          </a:p>
        </p:txBody>
      </p:sp>
      <p:sp>
        <p:nvSpPr>
          <p:cNvPr id="8" name="object 8"/>
          <p:cNvSpPr/>
          <p:nvPr/>
        </p:nvSpPr>
        <p:spPr>
          <a:xfrm>
            <a:off x="7459397" y="1419728"/>
            <a:ext cx="633942" cy="215899"/>
          </a:xfrm>
          <a:custGeom>
            <a:avLst/>
            <a:gdLst/>
            <a:ahLst/>
            <a:cxnLst/>
            <a:rect l="l" t="t" r="r" b="b"/>
            <a:pathLst>
              <a:path w="760729" h="259080">
                <a:moveTo>
                  <a:pt x="760729" y="259079"/>
                </a:moveTo>
                <a:lnTo>
                  <a:pt x="0" y="0"/>
                </a:lnTo>
              </a:path>
            </a:pathLst>
          </a:custGeom>
          <a:ln w="8985">
            <a:solidFill>
              <a:srgbClr val="000000"/>
            </a:solidFill>
          </a:ln>
        </p:spPr>
        <p:txBody>
          <a:bodyPr wrap="square" lIns="0" tIns="0" rIns="0" bIns="0" rtlCol="0"/>
          <a:lstStyle/>
          <a:p>
            <a:endParaRPr sz="2800"/>
          </a:p>
        </p:txBody>
      </p:sp>
      <p:sp>
        <p:nvSpPr>
          <p:cNvPr id="9" name="object 9"/>
          <p:cNvSpPr/>
          <p:nvPr/>
        </p:nvSpPr>
        <p:spPr>
          <a:xfrm>
            <a:off x="7948347" y="1419728"/>
            <a:ext cx="144992" cy="215899"/>
          </a:xfrm>
          <a:custGeom>
            <a:avLst/>
            <a:gdLst/>
            <a:ahLst/>
            <a:cxnLst/>
            <a:rect l="l" t="t" r="r" b="b"/>
            <a:pathLst>
              <a:path w="173990" h="259080">
                <a:moveTo>
                  <a:pt x="173990" y="259079"/>
                </a:moveTo>
                <a:lnTo>
                  <a:pt x="0" y="0"/>
                </a:lnTo>
              </a:path>
            </a:pathLst>
          </a:custGeom>
          <a:ln w="8985">
            <a:solidFill>
              <a:srgbClr val="000000"/>
            </a:solidFill>
          </a:ln>
        </p:spPr>
        <p:txBody>
          <a:bodyPr wrap="square" lIns="0" tIns="0" rIns="0" bIns="0" rtlCol="0"/>
          <a:lstStyle/>
          <a:p>
            <a:endParaRPr sz="2800"/>
          </a:p>
        </p:txBody>
      </p:sp>
      <p:sp>
        <p:nvSpPr>
          <p:cNvPr id="10" name="object 10"/>
          <p:cNvSpPr/>
          <p:nvPr/>
        </p:nvSpPr>
        <p:spPr>
          <a:xfrm>
            <a:off x="8417189" y="1419728"/>
            <a:ext cx="22225" cy="215899"/>
          </a:xfrm>
          <a:custGeom>
            <a:avLst/>
            <a:gdLst/>
            <a:ahLst/>
            <a:cxnLst/>
            <a:rect l="l" t="t" r="r" b="b"/>
            <a:pathLst>
              <a:path w="26670" h="259080">
                <a:moveTo>
                  <a:pt x="0" y="259079"/>
                </a:moveTo>
                <a:lnTo>
                  <a:pt x="26670" y="0"/>
                </a:lnTo>
              </a:path>
            </a:pathLst>
          </a:custGeom>
          <a:ln w="8985">
            <a:solidFill>
              <a:srgbClr val="000000"/>
            </a:solidFill>
          </a:ln>
        </p:spPr>
        <p:txBody>
          <a:bodyPr wrap="square" lIns="0" tIns="0" rIns="0" bIns="0" rtlCol="0"/>
          <a:lstStyle/>
          <a:p>
            <a:endParaRPr sz="2800"/>
          </a:p>
        </p:txBody>
      </p:sp>
      <p:sp>
        <p:nvSpPr>
          <p:cNvPr id="11" name="object 11"/>
          <p:cNvSpPr/>
          <p:nvPr/>
        </p:nvSpPr>
        <p:spPr>
          <a:xfrm>
            <a:off x="7808647" y="1419727"/>
            <a:ext cx="910167" cy="216958"/>
          </a:xfrm>
          <a:custGeom>
            <a:avLst/>
            <a:gdLst/>
            <a:ahLst/>
            <a:cxnLst/>
            <a:rect l="l" t="t" r="r" b="b"/>
            <a:pathLst>
              <a:path w="1092200" h="260350">
                <a:moveTo>
                  <a:pt x="1092200" y="260350"/>
                </a:moveTo>
                <a:lnTo>
                  <a:pt x="0" y="0"/>
                </a:lnTo>
              </a:path>
            </a:pathLst>
          </a:custGeom>
          <a:ln w="8985">
            <a:solidFill>
              <a:srgbClr val="000000"/>
            </a:solidFill>
          </a:ln>
        </p:spPr>
        <p:txBody>
          <a:bodyPr wrap="square" lIns="0" tIns="0" rIns="0" bIns="0" rtlCol="0"/>
          <a:lstStyle/>
          <a:p>
            <a:endParaRPr sz="2800"/>
          </a:p>
        </p:txBody>
      </p:sp>
      <p:sp>
        <p:nvSpPr>
          <p:cNvPr id="12" name="object 12"/>
          <p:cNvSpPr/>
          <p:nvPr/>
        </p:nvSpPr>
        <p:spPr>
          <a:xfrm>
            <a:off x="6722448" y="1419727"/>
            <a:ext cx="386642" cy="282012"/>
          </a:xfrm>
          <a:custGeom>
            <a:avLst/>
            <a:gdLst/>
            <a:ahLst/>
            <a:cxnLst/>
            <a:rect l="l" t="t" r="r" b="b"/>
            <a:pathLst>
              <a:path w="323850" h="262889">
                <a:moveTo>
                  <a:pt x="0" y="262889"/>
                </a:moveTo>
                <a:lnTo>
                  <a:pt x="323850" y="0"/>
                </a:lnTo>
              </a:path>
            </a:pathLst>
          </a:custGeom>
          <a:ln w="8985">
            <a:solidFill>
              <a:srgbClr val="000000"/>
            </a:solidFill>
          </a:ln>
        </p:spPr>
        <p:txBody>
          <a:bodyPr wrap="square" lIns="0" tIns="0" rIns="0" bIns="0" rtlCol="0"/>
          <a:lstStyle/>
          <a:p>
            <a:endParaRPr sz="2800"/>
          </a:p>
        </p:txBody>
      </p:sp>
      <p:sp>
        <p:nvSpPr>
          <p:cNvPr id="13" name="object 13"/>
          <p:cNvSpPr/>
          <p:nvPr/>
        </p:nvSpPr>
        <p:spPr>
          <a:xfrm>
            <a:off x="6839215" y="1419727"/>
            <a:ext cx="969433" cy="219075"/>
          </a:xfrm>
          <a:custGeom>
            <a:avLst/>
            <a:gdLst/>
            <a:ahLst/>
            <a:cxnLst/>
            <a:rect l="l" t="t" r="r" b="b"/>
            <a:pathLst>
              <a:path w="1163320" h="262889">
                <a:moveTo>
                  <a:pt x="0" y="262889"/>
                </a:moveTo>
                <a:lnTo>
                  <a:pt x="1163320" y="0"/>
                </a:lnTo>
              </a:path>
            </a:pathLst>
          </a:custGeom>
          <a:ln w="8985">
            <a:solidFill>
              <a:srgbClr val="000000"/>
            </a:solidFill>
          </a:ln>
        </p:spPr>
        <p:txBody>
          <a:bodyPr wrap="square" lIns="0" tIns="0" rIns="0" bIns="0" rtlCol="0"/>
          <a:lstStyle/>
          <a:p>
            <a:endParaRPr sz="2800"/>
          </a:p>
        </p:txBody>
      </p:sp>
      <p:sp>
        <p:nvSpPr>
          <p:cNvPr id="14" name="object 14"/>
          <p:cNvSpPr/>
          <p:nvPr/>
        </p:nvSpPr>
        <p:spPr>
          <a:xfrm>
            <a:off x="7088026" y="1419727"/>
            <a:ext cx="69747" cy="282012"/>
          </a:xfrm>
          <a:custGeom>
            <a:avLst/>
            <a:gdLst/>
            <a:ahLst/>
            <a:cxnLst/>
            <a:rect l="l" t="t" r="r" b="b"/>
            <a:pathLst>
              <a:path w="58420" h="262889">
                <a:moveTo>
                  <a:pt x="58420" y="262889"/>
                </a:moveTo>
                <a:lnTo>
                  <a:pt x="0" y="0"/>
                </a:lnTo>
              </a:path>
            </a:pathLst>
          </a:custGeom>
          <a:ln w="8985">
            <a:solidFill>
              <a:srgbClr val="000000"/>
            </a:solidFill>
          </a:ln>
        </p:spPr>
        <p:txBody>
          <a:bodyPr wrap="square" lIns="0" tIns="0" rIns="0" bIns="0" rtlCol="0"/>
          <a:lstStyle/>
          <a:p>
            <a:endParaRPr sz="2800"/>
          </a:p>
        </p:txBody>
      </p:sp>
      <p:sp>
        <p:nvSpPr>
          <p:cNvPr id="15" name="object 15"/>
          <p:cNvSpPr/>
          <p:nvPr/>
        </p:nvSpPr>
        <p:spPr>
          <a:xfrm>
            <a:off x="7459397" y="1419727"/>
            <a:ext cx="139700" cy="220133"/>
          </a:xfrm>
          <a:custGeom>
            <a:avLst/>
            <a:gdLst/>
            <a:ahLst/>
            <a:cxnLst/>
            <a:rect l="l" t="t" r="r" b="b"/>
            <a:pathLst>
              <a:path w="167640" h="264160">
                <a:moveTo>
                  <a:pt x="0" y="264160"/>
                </a:moveTo>
                <a:lnTo>
                  <a:pt x="167639" y="0"/>
                </a:lnTo>
              </a:path>
            </a:pathLst>
          </a:custGeom>
          <a:ln w="8985">
            <a:solidFill>
              <a:srgbClr val="000000"/>
            </a:solidFill>
          </a:ln>
        </p:spPr>
        <p:txBody>
          <a:bodyPr wrap="square" lIns="0" tIns="0" rIns="0" bIns="0" rtlCol="0"/>
          <a:lstStyle/>
          <a:p>
            <a:endParaRPr sz="2800"/>
          </a:p>
        </p:txBody>
      </p:sp>
      <p:sp>
        <p:nvSpPr>
          <p:cNvPr id="16" name="object 16"/>
          <p:cNvSpPr/>
          <p:nvPr/>
        </p:nvSpPr>
        <p:spPr>
          <a:xfrm>
            <a:off x="7459397" y="1419727"/>
            <a:ext cx="839258" cy="220133"/>
          </a:xfrm>
          <a:custGeom>
            <a:avLst/>
            <a:gdLst/>
            <a:ahLst/>
            <a:cxnLst/>
            <a:rect l="l" t="t" r="r" b="b"/>
            <a:pathLst>
              <a:path w="1007109" h="264160">
                <a:moveTo>
                  <a:pt x="0" y="264160"/>
                </a:moveTo>
                <a:lnTo>
                  <a:pt x="1007109" y="0"/>
                </a:lnTo>
              </a:path>
            </a:pathLst>
          </a:custGeom>
          <a:ln w="8985">
            <a:solidFill>
              <a:srgbClr val="000000"/>
            </a:solidFill>
          </a:ln>
        </p:spPr>
        <p:txBody>
          <a:bodyPr wrap="square" lIns="0" tIns="0" rIns="0" bIns="0" rtlCol="0"/>
          <a:lstStyle/>
          <a:p>
            <a:endParaRPr sz="2800"/>
          </a:p>
        </p:txBody>
      </p:sp>
      <p:sp>
        <p:nvSpPr>
          <p:cNvPr id="17" name="object 17"/>
          <p:cNvSpPr/>
          <p:nvPr/>
        </p:nvSpPr>
        <p:spPr>
          <a:xfrm>
            <a:off x="7808647" y="1419728"/>
            <a:ext cx="910167" cy="215899"/>
          </a:xfrm>
          <a:custGeom>
            <a:avLst/>
            <a:gdLst/>
            <a:ahLst/>
            <a:cxnLst/>
            <a:rect l="l" t="t" r="r" b="b"/>
            <a:pathLst>
              <a:path w="1092200" h="259080">
                <a:moveTo>
                  <a:pt x="0" y="259079"/>
                </a:moveTo>
                <a:lnTo>
                  <a:pt x="1092200" y="0"/>
                </a:lnTo>
              </a:path>
            </a:pathLst>
          </a:custGeom>
          <a:ln w="8985">
            <a:solidFill>
              <a:srgbClr val="000000"/>
            </a:solidFill>
          </a:ln>
        </p:spPr>
        <p:txBody>
          <a:bodyPr wrap="square" lIns="0" tIns="0" rIns="0" bIns="0" rtlCol="0"/>
          <a:lstStyle/>
          <a:p>
            <a:endParaRPr sz="2800"/>
          </a:p>
        </p:txBody>
      </p:sp>
      <p:sp>
        <p:nvSpPr>
          <p:cNvPr id="18" name="object 18"/>
          <p:cNvSpPr/>
          <p:nvPr/>
        </p:nvSpPr>
        <p:spPr>
          <a:xfrm>
            <a:off x="7965281" y="1632452"/>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69"/>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2800"/>
          </a:p>
        </p:txBody>
      </p:sp>
      <p:sp>
        <p:nvSpPr>
          <p:cNvPr id="19" name="object 19"/>
          <p:cNvSpPr/>
          <p:nvPr/>
        </p:nvSpPr>
        <p:spPr>
          <a:xfrm>
            <a:off x="7965281" y="1632452"/>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69"/>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2800"/>
          </a:p>
        </p:txBody>
      </p:sp>
      <p:sp>
        <p:nvSpPr>
          <p:cNvPr id="20" name="object 20"/>
          <p:cNvSpPr/>
          <p:nvPr/>
        </p:nvSpPr>
        <p:spPr>
          <a:xfrm>
            <a:off x="6908006" y="1038727"/>
            <a:ext cx="1905000" cy="366183"/>
          </a:xfrm>
          <a:custGeom>
            <a:avLst/>
            <a:gdLst/>
            <a:ahLst/>
            <a:cxnLst/>
            <a:rect l="l" t="t" r="r" b="b"/>
            <a:pathLst>
              <a:path w="2286000" h="439419">
                <a:moveTo>
                  <a:pt x="0" y="0"/>
                </a:moveTo>
                <a:lnTo>
                  <a:pt x="2286000" y="0"/>
                </a:lnTo>
                <a:lnTo>
                  <a:pt x="2286000" y="439420"/>
                </a:lnTo>
                <a:lnTo>
                  <a:pt x="0" y="439420"/>
                </a:lnTo>
                <a:lnTo>
                  <a:pt x="0" y="0"/>
                </a:lnTo>
                <a:close/>
              </a:path>
            </a:pathLst>
          </a:custGeom>
          <a:ln w="25518">
            <a:solidFill>
              <a:srgbClr val="000000"/>
            </a:solidFill>
          </a:ln>
        </p:spPr>
        <p:txBody>
          <a:bodyPr wrap="square" lIns="0" tIns="0" rIns="0" bIns="0" rtlCol="0"/>
          <a:lstStyle/>
          <a:p>
            <a:endParaRPr sz="2800"/>
          </a:p>
        </p:txBody>
      </p:sp>
      <p:sp>
        <p:nvSpPr>
          <p:cNvPr id="21" name="object 21"/>
          <p:cNvSpPr txBox="1"/>
          <p:nvPr/>
        </p:nvSpPr>
        <p:spPr>
          <a:xfrm>
            <a:off x="6918638" y="1049360"/>
            <a:ext cx="1883833" cy="346249"/>
          </a:xfrm>
          <a:prstGeom prst="rect">
            <a:avLst/>
          </a:prstGeom>
          <a:solidFill>
            <a:srgbClr val="CCFFFF">
              <a:alpha val="50000"/>
            </a:srgbClr>
          </a:solidFill>
        </p:spPr>
        <p:txBody>
          <a:bodyPr vert="horz" wrap="square" lIns="0" tIns="50800" rIns="0" bIns="0" rtlCol="0">
            <a:spAutoFit/>
          </a:bodyPr>
          <a:lstStyle/>
          <a:p>
            <a:pPr marL="427020">
              <a:lnSpc>
                <a:spcPts val="2317"/>
              </a:lnSpc>
              <a:spcBef>
                <a:spcPts val="400"/>
              </a:spcBef>
            </a:pPr>
            <a:r>
              <a:rPr sz="2800" spc="-4" dirty="0">
                <a:latin typeface="Arial"/>
                <a:cs typeface="Arial"/>
              </a:rPr>
              <a:t>Message</a:t>
            </a:r>
            <a:endParaRPr sz="2800">
              <a:latin typeface="Arial"/>
              <a:cs typeface="Arial"/>
            </a:endParaRPr>
          </a:p>
        </p:txBody>
      </p:sp>
      <p:sp>
        <p:nvSpPr>
          <p:cNvPr id="22" name="object 22"/>
          <p:cNvSpPr/>
          <p:nvPr/>
        </p:nvSpPr>
        <p:spPr>
          <a:xfrm>
            <a:off x="7965281" y="1632452"/>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69"/>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2800"/>
          </a:p>
        </p:txBody>
      </p:sp>
      <p:sp>
        <p:nvSpPr>
          <p:cNvPr id="23" name="object 23"/>
          <p:cNvSpPr/>
          <p:nvPr/>
        </p:nvSpPr>
        <p:spPr>
          <a:xfrm>
            <a:off x="7965281" y="1632452"/>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69"/>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2800"/>
          </a:p>
        </p:txBody>
      </p:sp>
      <p:sp>
        <p:nvSpPr>
          <p:cNvPr id="24" name="object 24"/>
          <p:cNvSpPr/>
          <p:nvPr/>
        </p:nvSpPr>
        <p:spPr>
          <a:xfrm>
            <a:off x="8919897" y="1631394"/>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3070" y="286095"/>
                </a:lnTo>
                <a:lnTo>
                  <a:pt x="233568" y="265653"/>
                </a:lnTo>
                <a:lnTo>
                  <a:pt x="265287" y="234116"/>
                </a:lnTo>
                <a:lnTo>
                  <a:pt x="285973" y="193558"/>
                </a:lnTo>
                <a:lnTo>
                  <a:pt x="293370"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a:p>
        </p:txBody>
      </p:sp>
      <p:sp>
        <p:nvSpPr>
          <p:cNvPr id="25" name="object 25"/>
          <p:cNvSpPr/>
          <p:nvPr/>
        </p:nvSpPr>
        <p:spPr>
          <a:xfrm>
            <a:off x="8919897" y="1631394"/>
            <a:ext cx="244475" cy="244475"/>
          </a:xfrm>
          <a:custGeom>
            <a:avLst/>
            <a:gdLst/>
            <a:ahLst/>
            <a:cxnLst/>
            <a:rect l="l" t="t" r="r" b="b"/>
            <a:pathLst>
              <a:path w="293370" h="293369">
                <a:moveTo>
                  <a:pt x="146050" y="0"/>
                </a:moveTo>
                <a:lnTo>
                  <a:pt x="193070" y="7264"/>
                </a:lnTo>
                <a:lnTo>
                  <a:pt x="233568" y="27635"/>
                </a:lnTo>
                <a:lnTo>
                  <a:pt x="265287" y="58978"/>
                </a:lnTo>
                <a:lnTo>
                  <a:pt x="285973" y="99161"/>
                </a:lnTo>
                <a:lnTo>
                  <a:pt x="293370" y="146050"/>
                </a:lnTo>
                <a:lnTo>
                  <a:pt x="285973" y="193558"/>
                </a:lnTo>
                <a:lnTo>
                  <a:pt x="265287" y="234116"/>
                </a:lnTo>
                <a:lnTo>
                  <a:pt x="233568" y="265653"/>
                </a:lnTo>
                <a:lnTo>
                  <a:pt x="193070"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a:p>
        </p:txBody>
      </p:sp>
      <p:sp>
        <p:nvSpPr>
          <p:cNvPr id="26" name="object 26"/>
          <p:cNvSpPr/>
          <p:nvPr/>
        </p:nvSpPr>
        <p:spPr>
          <a:xfrm>
            <a:off x="8616156" y="1632452"/>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070" y="286095"/>
                </a:lnTo>
                <a:lnTo>
                  <a:pt x="233568" y="265653"/>
                </a:lnTo>
                <a:lnTo>
                  <a:pt x="265287" y="234116"/>
                </a:lnTo>
                <a:lnTo>
                  <a:pt x="285973" y="193558"/>
                </a:lnTo>
                <a:lnTo>
                  <a:pt x="293370"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a:p>
        </p:txBody>
      </p:sp>
      <p:sp>
        <p:nvSpPr>
          <p:cNvPr id="27" name="object 27"/>
          <p:cNvSpPr/>
          <p:nvPr/>
        </p:nvSpPr>
        <p:spPr>
          <a:xfrm>
            <a:off x="8616156" y="1632452"/>
            <a:ext cx="244475" cy="244475"/>
          </a:xfrm>
          <a:custGeom>
            <a:avLst/>
            <a:gdLst/>
            <a:ahLst/>
            <a:cxnLst/>
            <a:rect l="l" t="t" r="r" b="b"/>
            <a:pathLst>
              <a:path w="293370" h="293369">
                <a:moveTo>
                  <a:pt x="146050" y="0"/>
                </a:moveTo>
                <a:lnTo>
                  <a:pt x="193070" y="7264"/>
                </a:lnTo>
                <a:lnTo>
                  <a:pt x="233568" y="27635"/>
                </a:lnTo>
                <a:lnTo>
                  <a:pt x="265287" y="58978"/>
                </a:lnTo>
                <a:lnTo>
                  <a:pt x="285973" y="99161"/>
                </a:lnTo>
                <a:lnTo>
                  <a:pt x="293370" y="146050"/>
                </a:lnTo>
                <a:lnTo>
                  <a:pt x="285973" y="193558"/>
                </a:lnTo>
                <a:lnTo>
                  <a:pt x="265287" y="234116"/>
                </a:lnTo>
                <a:lnTo>
                  <a:pt x="233568" y="265653"/>
                </a:lnTo>
                <a:lnTo>
                  <a:pt x="193070"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a:p>
        </p:txBody>
      </p:sp>
      <p:sp>
        <p:nvSpPr>
          <p:cNvPr id="28" name="object 28"/>
          <p:cNvSpPr/>
          <p:nvPr/>
        </p:nvSpPr>
        <p:spPr>
          <a:xfrm>
            <a:off x="8289131" y="1632452"/>
            <a:ext cx="243417" cy="244475"/>
          </a:xfrm>
          <a:custGeom>
            <a:avLst/>
            <a:gdLst/>
            <a:ahLst/>
            <a:cxnLst/>
            <a:rect l="l" t="t" r="r" b="b"/>
            <a:pathLst>
              <a:path w="292100" h="293369">
                <a:moveTo>
                  <a:pt x="146050" y="0"/>
                </a:moveTo>
                <a:lnTo>
                  <a:pt x="98673" y="7264"/>
                </a:lnTo>
                <a:lnTo>
                  <a:pt x="58430" y="27635"/>
                </a:lnTo>
                <a:lnTo>
                  <a:pt x="27269" y="58978"/>
                </a:lnTo>
                <a:lnTo>
                  <a:pt x="7142" y="99161"/>
                </a:lnTo>
                <a:lnTo>
                  <a:pt x="0" y="146050"/>
                </a:lnTo>
                <a:lnTo>
                  <a:pt x="7142" y="193558"/>
                </a:lnTo>
                <a:lnTo>
                  <a:pt x="27269" y="234116"/>
                </a:lnTo>
                <a:lnTo>
                  <a:pt x="58430" y="265653"/>
                </a:lnTo>
                <a:lnTo>
                  <a:pt x="98673"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a:p>
        </p:txBody>
      </p:sp>
      <p:sp>
        <p:nvSpPr>
          <p:cNvPr id="29" name="object 29"/>
          <p:cNvSpPr/>
          <p:nvPr/>
        </p:nvSpPr>
        <p:spPr>
          <a:xfrm>
            <a:off x="8289131" y="1632452"/>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8673" y="286095"/>
                </a:lnTo>
                <a:lnTo>
                  <a:pt x="58430" y="265653"/>
                </a:lnTo>
                <a:lnTo>
                  <a:pt x="27269" y="234116"/>
                </a:lnTo>
                <a:lnTo>
                  <a:pt x="7142" y="193558"/>
                </a:lnTo>
                <a:lnTo>
                  <a:pt x="0" y="146050"/>
                </a:lnTo>
                <a:lnTo>
                  <a:pt x="7142" y="99161"/>
                </a:lnTo>
                <a:lnTo>
                  <a:pt x="27269" y="58978"/>
                </a:lnTo>
                <a:lnTo>
                  <a:pt x="58430" y="27635"/>
                </a:lnTo>
                <a:lnTo>
                  <a:pt x="98673" y="7264"/>
                </a:lnTo>
                <a:lnTo>
                  <a:pt x="146050" y="0"/>
                </a:lnTo>
                <a:close/>
              </a:path>
            </a:pathLst>
          </a:custGeom>
          <a:ln w="9344">
            <a:solidFill>
              <a:srgbClr val="000000"/>
            </a:solidFill>
          </a:ln>
        </p:spPr>
        <p:txBody>
          <a:bodyPr wrap="square" lIns="0" tIns="0" rIns="0" bIns="0" rtlCol="0"/>
          <a:lstStyle/>
          <a:p>
            <a:endParaRPr sz="2800"/>
          </a:p>
        </p:txBody>
      </p:sp>
      <p:sp>
        <p:nvSpPr>
          <p:cNvPr id="30" name="object 30"/>
          <p:cNvSpPr/>
          <p:nvPr/>
        </p:nvSpPr>
        <p:spPr>
          <a:xfrm>
            <a:off x="6603263" y="1632452"/>
            <a:ext cx="350252" cy="314709"/>
          </a:xfrm>
          <a:custGeom>
            <a:avLst/>
            <a:gdLst/>
            <a:ahLst/>
            <a:cxnLst/>
            <a:rect l="l" t="t" r="r" b="b"/>
            <a:pathLst>
              <a:path w="293370" h="293369">
                <a:moveTo>
                  <a:pt x="146049"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49" y="293369"/>
                </a:lnTo>
                <a:lnTo>
                  <a:pt x="193558" y="286095"/>
                </a:lnTo>
                <a:lnTo>
                  <a:pt x="234116" y="265653"/>
                </a:lnTo>
                <a:lnTo>
                  <a:pt x="265653" y="234116"/>
                </a:lnTo>
                <a:lnTo>
                  <a:pt x="286095" y="193558"/>
                </a:lnTo>
                <a:lnTo>
                  <a:pt x="293369" y="146050"/>
                </a:lnTo>
                <a:lnTo>
                  <a:pt x="286095" y="99161"/>
                </a:lnTo>
                <a:lnTo>
                  <a:pt x="265653" y="58978"/>
                </a:lnTo>
                <a:lnTo>
                  <a:pt x="234116" y="27635"/>
                </a:lnTo>
                <a:lnTo>
                  <a:pt x="193558" y="7264"/>
                </a:lnTo>
                <a:lnTo>
                  <a:pt x="146049" y="0"/>
                </a:lnTo>
                <a:close/>
              </a:path>
            </a:pathLst>
          </a:custGeom>
          <a:solidFill>
            <a:srgbClr val="CCFFCC"/>
          </a:solidFill>
        </p:spPr>
        <p:txBody>
          <a:bodyPr wrap="square" lIns="0" tIns="0" rIns="0" bIns="0" rtlCol="0"/>
          <a:lstStyle/>
          <a:p>
            <a:endParaRPr sz="2800"/>
          </a:p>
        </p:txBody>
      </p:sp>
      <p:sp>
        <p:nvSpPr>
          <p:cNvPr id="31" name="object 31"/>
          <p:cNvSpPr/>
          <p:nvPr/>
        </p:nvSpPr>
        <p:spPr>
          <a:xfrm>
            <a:off x="6603263" y="1632452"/>
            <a:ext cx="350252" cy="314709"/>
          </a:xfrm>
          <a:custGeom>
            <a:avLst/>
            <a:gdLst/>
            <a:ahLst/>
            <a:cxnLst/>
            <a:rect l="l" t="t" r="r" b="b"/>
            <a:pathLst>
              <a:path w="293370" h="293369">
                <a:moveTo>
                  <a:pt x="146049" y="0"/>
                </a:moveTo>
                <a:lnTo>
                  <a:pt x="193558" y="7264"/>
                </a:lnTo>
                <a:lnTo>
                  <a:pt x="234116" y="27635"/>
                </a:lnTo>
                <a:lnTo>
                  <a:pt x="265653" y="58978"/>
                </a:lnTo>
                <a:lnTo>
                  <a:pt x="286095" y="99161"/>
                </a:lnTo>
                <a:lnTo>
                  <a:pt x="293369" y="146050"/>
                </a:lnTo>
                <a:lnTo>
                  <a:pt x="286095" y="193558"/>
                </a:lnTo>
                <a:lnTo>
                  <a:pt x="265653" y="234116"/>
                </a:lnTo>
                <a:lnTo>
                  <a:pt x="234116" y="265653"/>
                </a:lnTo>
                <a:lnTo>
                  <a:pt x="193558" y="286095"/>
                </a:lnTo>
                <a:lnTo>
                  <a:pt x="146049"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49" y="0"/>
                </a:lnTo>
                <a:close/>
              </a:path>
            </a:pathLst>
          </a:custGeom>
          <a:ln w="9344">
            <a:solidFill>
              <a:srgbClr val="000000"/>
            </a:solidFill>
          </a:ln>
        </p:spPr>
        <p:txBody>
          <a:bodyPr wrap="square" lIns="0" tIns="0" rIns="0" bIns="0" rtlCol="0"/>
          <a:lstStyle/>
          <a:p>
            <a:endParaRPr sz="2800"/>
          </a:p>
        </p:txBody>
      </p:sp>
      <p:sp>
        <p:nvSpPr>
          <p:cNvPr id="32" name="object 32"/>
          <p:cNvSpPr/>
          <p:nvPr/>
        </p:nvSpPr>
        <p:spPr>
          <a:xfrm>
            <a:off x="6603263" y="1632452"/>
            <a:ext cx="350252" cy="314709"/>
          </a:xfrm>
          <a:custGeom>
            <a:avLst/>
            <a:gdLst/>
            <a:ahLst/>
            <a:cxnLst/>
            <a:rect l="l" t="t" r="r" b="b"/>
            <a:pathLst>
              <a:path w="293370" h="293369">
                <a:moveTo>
                  <a:pt x="146049"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49" y="293369"/>
                </a:lnTo>
                <a:lnTo>
                  <a:pt x="193558" y="286095"/>
                </a:lnTo>
                <a:lnTo>
                  <a:pt x="234116" y="265653"/>
                </a:lnTo>
                <a:lnTo>
                  <a:pt x="265653" y="234116"/>
                </a:lnTo>
                <a:lnTo>
                  <a:pt x="286095" y="193558"/>
                </a:lnTo>
                <a:lnTo>
                  <a:pt x="293369" y="146050"/>
                </a:lnTo>
                <a:lnTo>
                  <a:pt x="286095" y="99161"/>
                </a:lnTo>
                <a:lnTo>
                  <a:pt x="265653" y="58978"/>
                </a:lnTo>
                <a:lnTo>
                  <a:pt x="234116" y="27635"/>
                </a:lnTo>
                <a:lnTo>
                  <a:pt x="193558" y="7264"/>
                </a:lnTo>
                <a:lnTo>
                  <a:pt x="146049" y="0"/>
                </a:lnTo>
                <a:close/>
              </a:path>
            </a:pathLst>
          </a:custGeom>
          <a:solidFill>
            <a:srgbClr val="CCFFCC"/>
          </a:solidFill>
        </p:spPr>
        <p:txBody>
          <a:bodyPr wrap="square" lIns="0" tIns="0" rIns="0" bIns="0" rtlCol="0"/>
          <a:lstStyle/>
          <a:p>
            <a:endParaRPr sz="2800"/>
          </a:p>
        </p:txBody>
      </p:sp>
      <p:sp>
        <p:nvSpPr>
          <p:cNvPr id="33" name="object 33"/>
          <p:cNvSpPr/>
          <p:nvPr/>
        </p:nvSpPr>
        <p:spPr>
          <a:xfrm>
            <a:off x="6603263" y="1632452"/>
            <a:ext cx="350252" cy="314709"/>
          </a:xfrm>
          <a:custGeom>
            <a:avLst/>
            <a:gdLst/>
            <a:ahLst/>
            <a:cxnLst/>
            <a:rect l="l" t="t" r="r" b="b"/>
            <a:pathLst>
              <a:path w="293370" h="293369">
                <a:moveTo>
                  <a:pt x="146049" y="0"/>
                </a:moveTo>
                <a:lnTo>
                  <a:pt x="193558" y="7264"/>
                </a:lnTo>
                <a:lnTo>
                  <a:pt x="234116" y="27635"/>
                </a:lnTo>
                <a:lnTo>
                  <a:pt x="265653" y="58978"/>
                </a:lnTo>
                <a:lnTo>
                  <a:pt x="286095" y="99161"/>
                </a:lnTo>
                <a:lnTo>
                  <a:pt x="293369" y="146050"/>
                </a:lnTo>
                <a:lnTo>
                  <a:pt x="286095" y="193558"/>
                </a:lnTo>
                <a:lnTo>
                  <a:pt x="265653" y="234116"/>
                </a:lnTo>
                <a:lnTo>
                  <a:pt x="234116" y="265653"/>
                </a:lnTo>
                <a:lnTo>
                  <a:pt x="193558" y="286095"/>
                </a:lnTo>
                <a:lnTo>
                  <a:pt x="146049"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49" y="0"/>
                </a:lnTo>
                <a:close/>
              </a:path>
            </a:pathLst>
          </a:custGeom>
          <a:ln w="9344">
            <a:solidFill>
              <a:srgbClr val="000000"/>
            </a:solidFill>
          </a:ln>
        </p:spPr>
        <p:txBody>
          <a:bodyPr wrap="square" lIns="0" tIns="0" rIns="0" bIns="0" rtlCol="0"/>
          <a:lstStyle/>
          <a:p>
            <a:endParaRPr sz="2800"/>
          </a:p>
        </p:txBody>
      </p:sp>
      <p:sp>
        <p:nvSpPr>
          <p:cNvPr id="34" name="object 34"/>
          <p:cNvSpPr/>
          <p:nvPr/>
        </p:nvSpPr>
        <p:spPr>
          <a:xfrm>
            <a:off x="7663656" y="1631394"/>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3070" y="286095"/>
                </a:lnTo>
                <a:lnTo>
                  <a:pt x="233568" y="265653"/>
                </a:lnTo>
                <a:lnTo>
                  <a:pt x="265287" y="234116"/>
                </a:lnTo>
                <a:lnTo>
                  <a:pt x="285973" y="193558"/>
                </a:lnTo>
                <a:lnTo>
                  <a:pt x="293370"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a:p>
        </p:txBody>
      </p:sp>
      <p:sp>
        <p:nvSpPr>
          <p:cNvPr id="35" name="object 35"/>
          <p:cNvSpPr/>
          <p:nvPr/>
        </p:nvSpPr>
        <p:spPr>
          <a:xfrm>
            <a:off x="7663656" y="1631394"/>
            <a:ext cx="244475" cy="244475"/>
          </a:xfrm>
          <a:custGeom>
            <a:avLst/>
            <a:gdLst/>
            <a:ahLst/>
            <a:cxnLst/>
            <a:rect l="l" t="t" r="r" b="b"/>
            <a:pathLst>
              <a:path w="293370" h="293369">
                <a:moveTo>
                  <a:pt x="146050" y="0"/>
                </a:moveTo>
                <a:lnTo>
                  <a:pt x="193070" y="7264"/>
                </a:lnTo>
                <a:lnTo>
                  <a:pt x="233568" y="27635"/>
                </a:lnTo>
                <a:lnTo>
                  <a:pt x="265287" y="58978"/>
                </a:lnTo>
                <a:lnTo>
                  <a:pt x="285973" y="99161"/>
                </a:lnTo>
                <a:lnTo>
                  <a:pt x="293370" y="146050"/>
                </a:lnTo>
                <a:lnTo>
                  <a:pt x="285973" y="193558"/>
                </a:lnTo>
                <a:lnTo>
                  <a:pt x="265287" y="234116"/>
                </a:lnTo>
                <a:lnTo>
                  <a:pt x="233568" y="265653"/>
                </a:lnTo>
                <a:lnTo>
                  <a:pt x="193070"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a:p>
        </p:txBody>
      </p:sp>
      <p:sp>
        <p:nvSpPr>
          <p:cNvPr id="36" name="object 36"/>
          <p:cNvSpPr/>
          <p:nvPr/>
        </p:nvSpPr>
        <p:spPr>
          <a:xfrm>
            <a:off x="7359914" y="1632452"/>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a:p>
        </p:txBody>
      </p:sp>
      <p:sp>
        <p:nvSpPr>
          <p:cNvPr id="37" name="object 37"/>
          <p:cNvSpPr/>
          <p:nvPr/>
        </p:nvSpPr>
        <p:spPr>
          <a:xfrm>
            <a:off x="7359914" y="1632452"/>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a:p>
        </p:txBody>
      </p:sp>
      <p:sp>
        <p:nvSpPr>
          <p:cNvPr id="38" name="object 38"/>
          <p:cNvSpPr/>
          <p:nvPr/>
        </p:nvSpPr>
        <p:spPr>
          <a:xfrm>
            <a:off x="7031831" y="1632452"/>
            <a:ext cx="244475" cy="244475"/>
          </a:xfrm>
          <a:custGeom>
            <a:avLst/>
            <a:gdLst/>
            <a:ahLst/>
            <a:cxnLst/>
            <a:rect l="l" t="t" r="r" b="b"/>
            <a:pathLst>
              <a:path w="293370" h="293369">
                <a:moveTo>
                  <a:pt x="146049"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49" y="293369"/>
                </a:lnTo>
                <a:lnTo>
                  <a:pt x="193558" y="286095"/>
                </a:lnTo>
                <a:lnTo>
                  <a:pt x="234116" y="265653"/>
                </a:lnTo>
                <a:lnTo>
                  <a:pt x="265653" y="234116"/>
                </a:lnTo>
                <a:lnTo>
                  <a:pt x="286095" y="193558"/>
                </a:lnTo>
                <a:lnTo>
                  <a:pt x="293369" y="146050"/>
                </a:lnTo>
                <a:lnTo>
                  <a:pt x="286095" y="99161"/>
                </a:lnTo>
                <a:lnTo>
                  <a:pt x="265653" y="58978"/>
                </a:lnTo>
                <a:lnTo>
                  <a:pt x="234116" y="27635"/>
                </a:lnTo>
                <a:lnTo>
                  <a:pt x="193558" y="7264"/>
                </a:lnTo>
                <a:lnTo>
                  <a:pt x="146049" y="0"/>
                </a:lnTo>
                <a:close/>
              </a:path>
            </a:pathLst>
          </a:custGeom>
          <a:solidFill>
            <a:srgbClr val="CCFFCC"/>
          </a:solidFill>
        </p:spPr>
        <p:txBody>
          <a:bodyPr wrap="square" lIns="0" tIns="0" rIns="0" bIns="0" rtlCol="0"/>
          <a:lstStyle/>
          <a:p>
            <a:endParaRPr sz="2800"/>
          </a:p>
        </p:txBody>
      </p:sp>
      <p:sp>
        <p:nvSpPr>
          <p:cNvPr id="39" name="object 39"/>
          <p:cNvSpPr/>
          <p:nvPr/>
        </p:nvSpPr>
        <p:spPr>
          <a:xfrm>
            <a:off x="7031831" y="1632452"/>
            <a:ext cx="244475" cy="244475"/>
          </a:xfrm>
          <a:custGeom>
            <a:avLst/>
            <a:gdLst/>
            <a:ahLst/>
            <a:cxnLst/>
            <a:rect l="l" t="t" r="r" b="b"/>
            <a:pathLst>
              <a:path w="293370" h="293369">
                <a:moveTo>
                  <a:pt x="146049" y="0"/>
                </a:moveTo>
                <a:lnTo>
                  <a:pt x="193558" y="7264"/>
                </a:lnTo>
                <a:lnTo>
                  <a:pt x="234116" y="27635"/>
                </a:lnTo>
                <a:lnTo>
                  <a:pt x="265653" y="58978"/>
                </a:lnTo>
                <a:lnTo>
                  <a:pt x="286095" y="99161"/>
                </a:lnTo>
                <a:lnTo>
                  <a:pt x="293369" y="146050"/>
                </a:lnTo>
                <a:lnTo>
                  <a:pt x="286095" y="193558"/>
                </a:lnTo>
                <a:lnTo>
                  <a:pt x="265653" y="234116"/>
                </a:lnTo>
                <a:lnTo>
                  <a:pt x="234116" y="265653"/>
                </a:lnTo>
                <a:lnTo>
                  <a:pt x="193558" y="286095"/>
                </a:lnTo>
                <a:lnTo>
                  <a:pt x="146049"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49" y="0"/>
                </a:lnTo>
                <a:close/>
              </a:path>
            </a:pathLst>
          </a:custGeom>
          <a:ln w="9344">
            <a:solidFill>
              <a:srgbClr val="000000"/>
            </a:solidFill>
          </a:ln>
        </p:spPr>
        <p:txBody>
          <a:bodyPr wrap="square" lIns="0" tIns="0" rIns="0" bIns="0" rtlCol="0"/>
          <a:lstStyle/>
          <a:p>
            <a:endParaRPr sz="2800"/>
          </a:p>
        </p:txBody>
      </p:sp>
      <p:sp>
        <p:nvSpPr>
          <p:cNvPr id="40" name="object 40"/>
          <p:cNvSpPr txBox="1"/>
          <p:nvPr/>
        </p:nvSpPr>
        <p:spPr>
          <a:xfrm>
            <a:off x="6734438" y="1566835"/>
            <a:ext cx="2448932" cy="441574"/>
          </a:xfrm>
          <a:prstGeom prst="rect">
            <a:avLst/>
          </a:prstGeom>
        </p:spPr>
        <p:txBody>
          <a:bodyPr vert="horz" wrap="square" lIns="0" tIns="10583" rIns="0" bIns="0" rtlCol="0">
            <a:spAutoFit/>
          </a:bodyPr>
          <a:lstStyle/>
          <a:p>
            <a:pPr marL="10583">
              <a:spcBef>
                <a:spcPts val="83"/>
              </a:spcBef>
              <a:tabLst>
                <a:tab pos="332833" algn="l"/>
                <a:tab pos="660903" algn="l"/>
                <a:tab pos="964632" algn="l"/>
                <a:tab pos="1266245" algn="l"/>
                <a:tab pos="1589024" algn="l"/>
                <a:tab pos="1917094" algn="l"/>
                <a:tab pos="2220824" algn="l"/>
              </a:tabLst>
            </a:pPr>
            <a:r>
              <a:rPr sz="2800" dirty="0">
                <a:latin typeface="Arial"/>
                <a:cs typeface="Arial"/>
              </a:rPr>
              <a:t>+	+	+	+	+	+	+	+</a:t>
            </a:r>
          </a:p>
        </p:txBody>
      </p:sp>
      <p:sp>
        <p:nvSpPr>
          <p:cNvPr id="41" name="object 41"/>
          <p:cNvSpPr/>
          <p:nvPr/>
        </p:nvSpPr>
        <p:spPr>
          <a:xfrm>
            <a:off x="6839215" y="1419727"/>
            <a:ext cx="1600199" cy="219075"/>
          </a:xfrm>
          <a:custGeom>
            <a:avLst/>
            <a:gdLst/>
            <a:ahLst/>
            <a:cxnLst/>
            <a:rect l="l" t="t" r="r" b="b"/>
            <a:pathLst>
              <a:path w="1920240" h="262889">
                <a:moveTo>
                  <a:pt x="0" y="262889"/>
                </a:moveTo>
                <a:lnTo>
                  <a:pt x="1920240" y="0"/>
                </a:lnTo>
              </a:path>
            </a:pathLst>
          </a:custGeom>
          <a:ln w="8985">
            <a:solidFill>
              <a:srgbClr val="000000"/>
            </a:solidFill>
          </a:ln>
        </p:spPr>
        <p:txBody>
          <a:bodyPr wrap="square" lIns="0" tIns="0" rIns="0" bIns="0" rtlCol="0"/>
          <a:lstStyle/>
          <a:p>
            <a:endParaRPr sz="2800"/>
          </a:p>
        </p:txBody>
      </p:sp>
      <p:sp>
        <p:nvSpPr>
          <p:cNvPr id="42" name="object 42"/>
          <p:cNvSpPr/>
          <p:nvPr/>
        </p:nvSpPr>
        <p:spPr>
          <a:xfrm>
            <a:off x="6839215" y="1419727"/>
            <a:ext cx="518583" cy="219075"/>
          </a:xfrm>
          <a:custGeom>
            <a:avLst/>
            <a:gdLst/>
            <a:ahLst/>
            <a:cxnLst/>
            <a:rect l="l" t="t" r="r" b="b"/>
            <a:pathLst>
              <a:path w="622300" h="262889">
                <a:moveTo>
                  <a:pt x="0" y="262889"/>
                </a:moveTo>
                <a:lnTo>
                  <a:pt x="622300" y="0"/>
                </a:lnTo>
              </a:path>
            </a:pathLst>
          </a:custGeom>
          <a:ln w="8985">
            <a:solidFill>
              <a:srgbClr val="000000"/>
            </a:solidFill>
          </a:ln>
        </p:spPr>
        <p:txBody>
          <a:bodyPr wrap="square" lIns="0" tIns="0" rIns="0" bIns="0" rtlCol="0"/>
          <a:lstStyle/>
          <a:p>
            <a:endParaRPr sz="2800"/>
          </a:p>
        </p:txBody>
      </p:sp>
      <p:sp>
        <p:nvSpPr>
          <p:cNvPr id="43" name="object 43"/>
          <p:cNvSpPr/>
          <p:nvPr/>
        </p:nvSpPr>
        <p:spPr>
          <a:xfrm>
            <a:off x="7158831" y="1419727"/>
            <a:ext cx="257175" cy="220133"/>
          </a:xfrm>
          <a:custGeom>
            <a:avLst/>
            <a:gdLst/>
            <a:ahLst/>
            <a:cxnLst/>
            <a:rect l="l" t="t" r="r" b="b"/>
            <a:pathLst>
              <a:path w="308609" h="264160">
                <a:moveTo>
                  <a:pt x="0" y="264160"/>
                </a:moveTo>
                <a:lnTo>
                  <a:pt x="308609" y="0"/>
                </a:lnTo>
              </a:path>
            </a:pathLst>
          </a:custGeom>
          <a:ln w="8985">
            <a:solidFill>
              <a:srgbClr val="000000"/>
            </a:solidFill>
          </a:ln>
        </p:spPr>
        <p:txBody>
          <a:bodyPr wrap="square" lIns="0" tIns="0" rIns="0" bIns="0" rtlCol="0"/>
          <a:lstStyle/>
          <a:p>
            <a:endParaRPr sz="2800"/>
          </a:p>
        </p:txBody>
      </p:sp>
      <p:sp>
        <p:nvSpPr>
          <p:cNvPr id="44" name="object 44"/>
          <p:cNvSpPr/>
          <p:nvPr/>
        </p:nvSpPr>
        <p:spPr>
          <a:xfrm>
            <a:off x="7158831" y="1419727"/>
            <a:ext cx="1181100" cy="220133"/>
          </a:xfrm>
          <a:custGeom>
            <a:avLst/>
            <a:gdLst/>
            <a:ahLst/>
            <a:cxnLst/>
            <a:rect l="l" t="t" r="r" b="b"/>
            <a:pathLst>
              <a:path w="1417320" h="264160">
                <a:moveTo>
                  <a:pt x="0" y="264160"/>
                </a:moveTo>
                <a:lnTo>
                  <a:pt x="1417319" y="0"/>
                </a:lnTo>
              </a:path>
            </a:pathLst>
          </a:custGeom>
          <a:ln w="8985">
            <a:solidFill>
              <a:srgbClr val="000000"/>
            </a:solidFill>
          </a:ln>
        </p:spPr>
        <p:txBody>
          <a:bodyPr wrap="square" lIns="0" tIns="0" rIns="0" bIns="0" rtlCol="0"/>
          <a:lstStyle/>
          <a:p>
            <a:endParaRPr sz="2800"/>
          </a:p>
        </p:txBody>
      </p:sp>
      <p:sp>
        <p:nvSpPr>
          <p:cNvPr id="45" name="object 45"/>
          <p:cNvSpPr/>
          <p:nvPr/>
        </p:nvSpPr>
        <p:spPr>
          <a:xfrm>
            <a:off x="7808647" y="1420786"/>
            <a:ext cx="0" cy="215899"/>
          </a:xfrm>
          <a:custGeom>
            <a:avLst/>
            <a:gdLst/>
            <a:ahLst/>
            <a:cxnLst/>
            <a:rect l="l" t="t" r="r" b="b"/>
            <a:pathLst>
              <a:path h="259080">
                <a:moveTo>
                  <a:pt x="0" y="259079"/>
                </a:moveTo>
                <a:lnTo>
                  <a:pt x="0" y="0"/>
                </a:lnTo>
              </a:path>
            </a:pathLst>
          </a:custGeom>
          <a:ln w="8985">
            <a:solidFill>
              <a:srgbClr val="000000"/>
            </a:solidFill>
          </a:ln>
        </p:spPr>
        <p:txBody>
          <a:bodyPr wrap="square" lIns="0" tIns="0" rIns="0" bIns="0" rtlCol="0"/>
          <a:lstStyle/>
          <a:p>
            <a:endParaRPr sz="2800"/>
          </a:p>
        </p:txBody>
      </p:sp>
      <p:sp>
        <p:nvSpPr>
          <p:cNvPr id="46" name="object 46"/>
          <p:cNvSpPr/>
          <p:nvPr/>
        </p:nvSpPr>
        <p:spPr>
          <a:xfrm>
            <a:off x="7481623" y="1419728"/>
            <a:ext cx="327025" cy="215899"/>
          </a:xfrm>
          <a:custGeom>
            <a:avLst/>
            <a:gdLst/>
            <a:ahLst/>
            <a:cxnLst/>
            <a:rect l="l" t="t" r="r" b="b"/>
            <a:pathLst>
              <a:path w="392429" h="259080">
                <a:moveTo>
                  <a:pt x="392429" y="259079"/>
                </a:moveTo>
                <a:lnTo>
                  <a:pt x="0" y="0"/>
                </a:lnTo>
              </a:path>
            </a:pathLst>
          </a:custGeom>
          <a:ln w="8985">
            <a:solidFill>
              <a:srgbClr val="000000"/>
            </a:solidFill>
          </a:ln>
        </p:spPr>
        <p:txBody>
          <a:bodyPr wrap="square" lIns="0" tIns="0" rIns="0" bIns="0" rtlCol="0"/>
          <a:lstStyle/>
          <a:p>
            <a:endParaRPr sz="2800"/>
          </a:p>
        </p:txBody>
      </p:sp>
      <p:sp>
        <p:nvSpPr>
          <p:cNvPr id="47" name="object 47"/>
          <p:cNvSpPr/>
          <p:nvPr/>
        </p:nvSpPr>
        <p:spPr>
          <a:xfrm>
            <a:off x="8718814" y="1419727"/>
            <a:ext cx="0" cy="216958"/>
          </a:xfrm>
          <a:custGeom>
            <a:avLst/>
            <a:gdLst/>
            <a:ahLst/>
            <a:cxnLst/>
            <a:rect l="l" t="t" r="r" b="b"/>
            <a:pathLst>
              <a:path h="260350">
                <a:moveTo>
                  <a:pt x="0" y="260350"/>
                </a:moveTo>
                <a:lnTo>
                  <a:pt x="0" y="0"/>
                </a:lnTo>
              </a:path>
            </a:pathLst>
          </a:custGeom>
          <a:ln w="8985">
            <a:solidFill>
              <a:srgbClr val="000000"/>
            </a:solidFill>
          </a:ln>
        </p:spPr>
        <p:txBody>
          <a:bodyPr wrap="square" lIns="0" tIns="0" rIns="0" bIns="0" rtlCol="0"/>
          <a:lstStyle/>
          <a:p>
            <a:endParaRPr sz="2800"/>
          </a:p>
        </p:txBody>
      </p:sp>
      <p:sp>
        <p:nvSpPr>
          <p:cNvPr id="48" name="object 48"/>
          <p:cNvSpPr/>
          <p:nvPr/>
        </p:nvSpPr>
        <p:spPr>
          <a:xfrm>
            <a:off x="8505031" y="1419727"/>
            <a:ext cx="213783" cy="216958"/>
          </a:xfrm>
          <a:custGeom>
            <a:avLst/>
            <a:gdLst/>
            <a:ahLst/>
            <a:cxnLst/>
            <a:rect l="l" t="t" r="r" b="b"/>
            <a:pathLst>
              <a:path w="256540" h="260350">
                <a:moveTo>
                  <a:pt x="256540" y="260350"/>
                </a:moveTo>
                <a:lnTo>
                  <a:pt x="0" y="0"/>
                </a:lnTo>
              </a:path>
            </a:pathLst>
          </a:custGeom>
          <a:ln w="8985">
            <a:solidFill>
              <a:srgbClr val="000000"/>
            </a:solidFill>
          </a:ln>
        </p:spPr>
        <p:txBody>
          <a:bodyPr wrap="square" lIns="0" tIns="0" rIns="0" bIns="0" rtlCol="0"/>
          <a:lstStyle/>
          <a:p>
            <a:endParaRPr sz="2800"/>
          </a:p>
        </p:txBody>
      </p:sp>
      <p:sp>
        <p:nvSpPr>
          <p:cNvPr id="49" name="object 49"/>
          <p:cNvSpPr/>
          <p:nvPr/>
        </p:nvSpPr>
        <p:spPr>
          <a:xfrm>
            <a:off x="8173772" y="1419727"/>
            <a:ext cx="545042" cy="216958"/>
          </a:xfrm>
          <a:custGeom>
            <a:avLst/>
            <a:gdLst/>
            <a:ahLst/>
            <a:cxnLst/>
            <a:rect l="l" t="t" r="r" b="b"/>
            <a:pathLst>
              <a:path w="654050" h="260350">
                <a:moveTo>
                  <a:pt x="654050" y="260350"/>
                </a:moveTo>
                <a:lnTo>
                  <a:pt x="0" y="0"/>
                </a:lnTo>
              </a:path>
            </a:pathLst>
          </a:custGeom>
          <a:ln w="8985">
            <a:solidFill>
              <a:srgbClr val="000000"/>
            </a:solidFill>
          </a:ln>
        </p:spPr>
        <p:txBody>
          <a:bodyPr wrap="square" lIns="0" tIns="0" rIns="0" bIns="0" rtlCol="0"/>
          <a:lstStyle/>
          <a:p>
            <a:endParaRPr sz="2800"/>
          </a:p>
        </p:txBody>
      </p:sp>
      <p:sp>
        <p:nvSpPr>
          <p:cNvPr id="50" name="object 50"/>
          <p:cNvSpPr/>
          <p:nvPr/>
        </p:nvSpPr>
        <p:spPr>
          <a:xfrm>
            <a:off x="8065823" y="1419728"/>
            <a:ext cx="351367" cy="215899"/>
          </a:xfrm>
          <a:custGeom>
            <a:avLst/>
            <a:gdLst/>
            <a:ahLst/>
            <a:cxnLst/>
            <a:rect l="l" t="t" r="r" b="b"/>
            <a:pathLst>
              <a:path w="421640" h="259080">
                <a:moveTo>
                  <a:pt x="421640" y="259079"/>
                </a:moveTo>
                <a:lnTo>
                  <a:pt x="0" y="0"/>
                </a:lnTo>
              </a:path>
            </a:pathLst>
          </a:custGeom>
          <a:ln w="8985">
            <a:solidFill>
              <a:srgbClr val="000000"/>
            </a:solidFill>
          </a:ln>
        </p:spPr>
        <p:txBody>
          <a:bodyPr wrap="square" lIns="0" tIns="0" rIns="0" bIns="0" rtlCol="0"/>
          <a:lstStyle/>
          <a:p>
            <a:endParaRPr sz="2800"/>
          </a:p>
        </p:txBody>
      </p:sp>
      <p:sp>
        <p:nvSpPr>
          <p:cNvPr id="51" name="object 51"/>
          <p:cNvSpPr/>
          <p:nvPr/>
        </p:nvSpPr>
        <p:spPr>
          <a:xfrm>
            <a:off x="7459397" y="1419728"/>
            <a:ext cx="957792" cy="215899"/>
          </a:xfrm>
          <a:custGeom>
            <a:avLst/>
            <a:gdLst/>
            <a:ahLst/>
            <a:cxnLst/>
            <a:rect l="l" t="t" r="r" b="b"/>
            <a:pathLst>
              <a:path w="1149350" h="259080">
                <a:moveTo>
                  <a:pt x="1149350" y="259079"/>
                </a:moveTo>
                <a:lnTo>
                  <a:pt x="0" y="0"/>
                </a:lnTo>
              </a:path>
            </a:pathLst>
          </a:custGeom>
          <a:ln w="8985">
            <a:solidFill>
              <a:srgbClr val="000000"/>
            </a:solidFill>
          </a:ln>
        </p:spPr>
        <p:txBody>
          <a:bodyPr wrap="square" lIns="0" tIns="0" rIns="0" bIns="0" rtlCol="0"/>
          <a:lstStyle/>
          <a:p>
            <a:endParaRPr sz="2800"/>
          </a:p>
        </p:txBody>
      </p:sp>
      <p:sp>
        <p:nvSpPr>
          <p:cNvPr id="52" name="object 52"/>
          <p:cNvSpPr/>
          <p:nvPr/>
        </p:nvSpPr>
        <p:spPr>
          <a:xfrm>
            <a:off x="8718814" y="1419728"/>
            <a:ext cx="321733" cy="215899"/>
          </a:xfrm>
          <a:custGeom>
            <a:avLst/>
            <a:gdLst/>
            <a:ahLst/>
            <a:cxnLst/>
            <a:rect l="l" t="t" r="r" b="b"/>
            <a:pathLst>
              <a:path w="386079" h="259080">
                <a:moveTo>
                  <a:pt x="386079" y="259079"/>
                </a:moveTo>
                <a:lnTo>
                  <a:pt x="0" y="0"/>
                </a:lnTo>
              </a:path>
            </a:pathLst>
          </a:custGeom>
          <a:ln w="8985">
            <a:solidFill>
              <a:srgbClr val="000000"/>
            </a:solidFill>
          </a:ln>
        </p:spPr>
        <p:txBody>
          <a:bodyPr wrap="square" lIns="0" tIns="0" rIns="0" bIns="0" rtlCol="0"/>
          <a:lstStyle/>
          <a:p>
            <a:endParaRPr sz="2800"/>
          </a:p>
        </p:txBody>
      </p:sp>
      <p:sp>
        <p:nvSpPr>
          <p:cNvPr id="53" name="object 53"/>
          <p:cNvSpPr/>
          <p:nvPr/>
        </p:nvSpPr>
        <p:spPr>
          <a:xfrm>
            <a:off x="7416006" y="1419728"/>
            <a:ext cx="1624542" cy="215899"/>
          </a:xfrm>
          <a:custGeom>
            <a:avLst/>
            <a:gdLst/>
            <a:ahLst/>
            <a:cxnLst/>
            <a:rect l="l" t="t" r="r" b="b"/>
            <a:pathLst>
              <a:path w="1949450" h="259080">
                <a:moveTo>
                  <a:pt x="1949450" y="259079"/>
                </a:moveTo>
                <a:lnTo>
                  <a:pt x="0" y="0"/>
                </a:lnTo>
              </a:path>
            </a:pathLst>
          </a:custGeom>
          <a:ln w="8985">
            <a:solidFill>
              <a:srgbClr val="000000"/>
            </a:solidFill>
          </a:ln>
        </p:spPr>
        <p:txBody>
          <a:bodyPr wrap="square" lIns="0" tIns="0" rIns="0" bIns="0" rtlCol="0"/>
          <a:lstStyle/>
          <a:p>
            <a:endParaRPr sz="2800"/>
          </a:p>
        </p:txBody>
      </p:sp>
      <p:sp>
        <p:nvSpPr>
          <p:cNvPr id="54" name="object 54"/>
          <p:cNvSpPr/>
          <p:nvPr/>
        </p:nvSpPr>
        <p:spPr>
          <a:xfrm>
            <a:off x="8031956" y="1419728"/>
            <a:ext cx="1008592" cy="215899"/>
          </a:xfrm>
          <a:custGeom>
            <a:avLst/>
            <a:gdLst/>
            <a:ahLst/>
            <a:cxnLst/>
            <a:rect l="l" t="t" r="r" b="b"/>
            <a:pathLst>
              <a:path w="1210309" h="259080">
                <a:moveTo>
                  <a:pt x="1210309" y="259079"/>
                </a:moveTo>
                <a:lnTo>
                  <a:pt x="0" y="0"/>
                </a:lnTo>
              </a:path>
            </a:pathLst>
          </a:custGeom>
          <a:ln w="8985">
            <a:solidFill>
              <a:srgbClr val="000000"/>
            </a:solidFill>
          </a:ln>
        </p:spPr>
        <p:txBody>
          <a:bodyPr wrap="square" lIns="0" tIns="0" rIns="0" bIns="0" rtlCol="0"/>
          <a:lstStyle/>
          <a:p>
            <a:endParaRPr sz="2800"/>
          </a:p>
        </p:txBody>
      </p:sp>
      <p:sp>
        <p:nvSpPr>
          <p:cNvPr id="55" name="object 55"/>
          <p:cNvSpPr/>
          <p:nvPr/>
        </p:nvSpPr>
        <p:spPr>
          <a:xfrm>
            <a:off x="7223389" y="1419727"/>
            <a:ext cx="236008" cy="220133"/>
          </a:xfrm>
          <a:custGeom>
            <a:avLst/>
            <a:gdLst/>
            <a:ahLst/>
            <a:cxnLst/>
            <a:rect l="l" t="t" r="r" b="b"/>
            <a:pathLst>
              <a:path w="283209" h="264160">
                <a:moveTo>
                  <a:pt x="283210" y="264160"/>
                </a:moveTo>
                <a:lnTo>
                  <a:pt x="0" y="0"/>
                </a:lnTo>
              </a:path>
            </a:pathLst>
          </a:custGeom>
          <a:ln w="8985">
            <a:solidFill>
              <a:srgbClr val="000000"/>
            </a:solidFill>
          </a:ln>
        </p:spPr>
        <p:txBody>
          <a:bodyPr wrap="square" lIns="0" tIns="0" rIns="0" bIns="0" rtlCol="0"/>
          <a:lstStyle/>
          <a:p>
            <a:endParaRPr sz="2800"/>
          </a:p>
        </p:txBody>
      </p:sp>
      <p:sp>
        <p:nvSpPr>
          <p:cNvPr id="56" name="object 56"/>
          <p:cNvSpPr/>
          <p:nvPr/>
        </p:nvSpPr>
        <p:spPr>
          <a:xfrm>
            <a:off x="8093340" y="1419728"/>
            <a:ext cx="496358" cy="215899"/>
          </a:xfrm>
          <a:custGeom>
            <a:avLst/>
            <a:gdLst/>
            <a:ahLst/>
            <a:cxnLst/>
            <a:rect l="l" t="t" r="r" b="b"/>
            <a:pathLst>
              <a:path w="595629" h="259080">
                <a:moveTo>
                  <a:pt x="0" y="259079"/>
                </a:moveTo>
                <a:lnTo>
                  <a:pt x="595629" y="0"/>
                </a:lnTo>
              </a:path>
            </a:pathLst>
          </a:custGeom>
          <a:ln w="8985">
            <a:solidFill>
              <a:srgbClr val="000000"/>
            </a:solidFill>
          </a:ln>
        </p:spPr>
        <p:txBody>
          <a:bodyPr wrap="square" lIns="0" tIns="0" rIns="0" bIns="0" rtlCol="0"/>
          <a:lstStyle/>
          <a:p>
            <a:endParaRPr sz="2800"/>
          </a:p>
        </p:txBody>
      </p:sp>
      <p:sp>
        <p:nvSpPr>
          <p:cNvPr id="57" name="object 57"/>
          <p:cNvSpPr/>
          <p:nvPr/>
        </p:nvSpPr>
        <p:spPr>
          <a:xfrm>
            <a:off x="8539956" y="1419728"/>
            <a:ext cx="500592" cy="215899"/>
          </a:xfrm>
          <a:custGeom>
            <a:avLst/>
            <a:gdLst/>
            <a:ahLst/>
            <a:cxnLst/>
            <a:rect l="l" t="t" r="r" b="b"/>
            <a:pathLst>
              <a:path w="600709" h="259080">
                <a:moveTo>
                  <a:pt x="600709" y="259079"/>
                </a:moveTo>
                <a:lnTo>
                  <a:pt x="0" y="0"/>
                </a:lnTo>
              </a:path>
            </a:pathLst>
          </a:custGeom>
          <a:ln w="8985">
            <a:solidFill>
              <a:srgbClr val="000000"/>
            </a:solidFill>
          </a:ln>
        </p:spPr>
        <p:txBody>
          <a:bodyPr wrap="square" lIns="0" tIns="0" rIns="0" bIns="0" rtlCol="0"/>
          <a:lstStyle/>
          <a:p>
            <a:endParaRPr sz="2800"/>
          </a:p>
        </p:txBody>
      </p:sp>
      <p:graphicFrame>
        <p:nvGraphicFramePr>
          <p:cNvPr id="58" name="object 58"/>
          <p:cNvGraphicFramePr>
            <a:graphicFrameLocks noGrp="1"/>
          </p:cNvGraphicFramePr>
          <p:nvPr>
            <p:extLst/>
          </p:nvPr>
        </p:nvGraphicFramePr>
        <p:xfrm>
          <a:off x="6706873" y="1876927"/>
          <a:ext cx="2476497" cy="560916"/>
        </p:xfrm>
        <a:graphic>
          <a:graphicData uri="http://schemas.openxmlformats.org/drawingml/2006/table">
            <a:tbl>
              <a:tblPr firstRow="1" bandRow="1">
                <a:tableStyleId>{2D5ABB26-0587-4C30-8999-92F81FD0307C}</a:tableStyleId>
              </a:tblPr>
              <a:tblGrid>
                <a:gridCol w="121708">
                  <a:extLst>
                    <a:ext uri="{9D8B030D-6E8A-4147-A177-3AD203B41FA5}">
                      <a16:colId xmlns:a16="http://schemas.microsoft.com/office/drawing/2014/main" val="20000"/>
                    </a:ext>
                  </a:extLst>
                </a:gridCol>
                <a:gridCol w="318558">
                  <a:extLst>
                    <a:ext uri="{9D8B030D-6E8A-4147-A177-3AD203B41FA5}">
                      <a16:colId xmlns:a16="http://schemas.microsoft.com/office/drawing/2014/main" val="20001"/>
                    </a:ext>
                  </a:extLst>
                </a:gridCol>
                <a:gridCol w="319616">
                  <a:extLst>
                    <a:ext uri="{9D8B030D-6E8A-4147-A177-3AD203B41FA5}">
                      <a16:colId xmlns:a16="http://schemas.microsoft.com/office/drawing/2014/main" val="20002"/>
                    </a:ext>
                  </a:extLst>
                </a:gridCol>
                <a:gridCol w="319617">
                  <a:extLst>
                    <a:ext uri="{9D8B030D-6E8A-4147-A177-3AD203B41FA5}">
                      <a16:colId xmlns:a16="http://schemas.microsoft.com/office/drawing/2014/main" val="20003"/>
                    </a:ext>
                  </a:extLst>
                </a:gridCol>
                <a:gridCol w="284692">
                  <a:extLst>
                    <a:ext uri="{9D8B030D-6E8A-4147-A177-3AD203B41FA5}">
                      <a16:colId xmlns:a16="http://schemas.microsoft.com/office/drawing/2014/main" val="20004"/>
                    </a:ext>
                  </a:extLst>
                </a:gridCol>
                <a:gridCol w="319616">
                  <a:extLst>
                    <a:ext uri="{9D8B030D-6E8A-4147-A177-3AD203B41FA5}">
                      <a16:colId xmlns:a16="http://schemas.microsoft.com/office/drawing/2014/main" val="20005"/>
                    </a:ext>
                  </a:extLst>
                </a:gridCol>
                <a:gridCol w="319616">
                  <a:extLst>
                    <a:ext uri="{9D8B030D-6E8A-4147-A177-3AD203B41FA5}">
                      <a16:colId xmlns:a16="http://schemas.microsoft.com/office/drawing/2014/main" val="20006"/>
                    </a:ext>
                  </a:extLst>
                </a:gridCol>
                <a:gridCol w="319616">
                  <a:extLst>
                    <a:ext uri="{9D8B030D-6E8A-4147-A177-3AD203B41FA5}">
                      <a16:colId xmlns:a16="http://schemas.microsoft.com/office/drawing/2014/main" val="20007"/>
                    </a:ext>
                  </a:extLst>
                </a:gridCol>
                <a:gridCol w="153458">
                  <a:extLst>
                    <a:ext uri="{9D8B030D-6E8A-4147-A177-3AD203B41FA5}">
                      <a16:colId xmlns:a16="http://schemas.microsoft.com/office/drawing/2014/main" val="20008"/>
                    </a:ext>
                  </a:extLst>
                </a:gridCol>
              </a:tblGrid>
              <a:tr h="143933">
                <a:tc>
                  <a:txBody>
                    <a:bodyPr/>
                    <a:lstStyle/>
                    <a:p>
                      <a:pPr>
                        <a:lnSpc>
                          <a:spcPct val="100000"/>
                        </a:lnSpc>
                      </a:pPr>
                      <a:endParaRPr sz="800">
                        <a:latin typeface="Times New Roman"/>
                        <a:cs typeface="Times New Roman"/>
                      </a:endParaRPr>
                    </a:p>
                  </a:txBody>
                  <a:tcPr marL="0" marR="0" marT="0" marB="0">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tcPr>
                </a:tc>
                <a:extLst>
                  <a:ext uri="{0D108BD9-81ED-4DB2-BD59-A6C34878D82A}">
                    <a16:rowId xmlns:a16="http://schemas.microsoft.com/office/drawing/2014/main" val="10000"/>
                  </a:ext>
                </a:extLst>
              </a:tr>
              <a:tr h="366183">
                <a:tc gridSpan="9">
                  <a:txBody>
                    <a:bodyPr/>
                    <a:lstStyle/>
                    <a:p>
                      <a:pPr marL="453390">
                        <a:lnSpc>
                          <a:spcPts val="2780"/>
                        </a:lnSpc>
                        <a:spcBef>
                          <a:spcPts val="580"/>
                        </a:spcBef>
                      </a:pPr>
                      <a:r>
                        <a:rPr sz="2000" spc="-5" dirty="0">
                          <a:latin typeface="Arial"/>
                          <a:cs typeface="Arial"/>
                        </a:rPr>
                        <a:t>n-bit</a:t>
                      </a:r>
                      <a:r>
                        <a:rPr sz="2000" spc="-10" dirty="0">
                          <a:latin typeface="Arial"/>
                          <a:cs typeface="Arial"/>
                        </a:rPr>
                        <a:t> </a:t>
                      </a:r>
                      <a:r>
                        <a:rPr sz="2000" spc="-5" dirty="0">
                          <a:latin typeface="Arial"/>
                          <a:cs typeface="Arial"/>
                        </a:rPr>
                        <a:t>Codeword</a:t>
                      </a:r>
                      <a:endParaRPr sz="2000" dirty="0">
                        <a:latin typeface="Arial"/>
                        <a:cs typeface="Arial"/>
                      </a:endParaRPr>
                    </a:p>
                  </a:txBody>
                  <a:tcPr marL="0" marR="0" marT="61383" marB="0">
                    <a:lnR w="28575">
                      <a:solidFill>
                        <a:srgbClr val="000000"/>
                      </a:solidFill>
                      <a:prstDash val="solid"/>
                    </a:lnR>
                    <a:lnB w="28575">
                      <a:solidFill>
                        <a:srgbClr val="000000"/>
                      </a:solidFill>
                      <a:prstDash val="solid"/>
                    </a:lnB>
                    <a:solidFill>
                      <a:srgbClr val="CCFFFF">
                        <a:alpha val="50000"/>
                      </a:srgb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59" name="object 59"/>
          <p:cNvSpPr/>
          <p:nvPr/>
        </p:nvSpPr>
        <p:spPr>
          <a:xfrm>
            <a:off x="7819280" y="3262751"/>
            <a:ext cx="910167" cy="128058"/>
          </a:xfrm>
          <a:custGeom>
            <a:avLst/>
            <a:gdLst/>
            <a:ahLst/>
            <a:cxnLst/>
            <a:rect l="l" t="t" r="r" b="b"/>
            <a:pathLst>
              <a:path w="1092200" h="153670">
                <a:moveTo>
                  <a:pt x="1092200" y="153669"/>
                </a:moveTo>
                <a:lnTo>
                  <a:pt x="0" y="0"/>
                </a:lnTo>
              </a:path>
            </a:pathLst>
          </a:custGeom>
          <a:ln w="8985">
            <a:solidFill>
              <a:srgbClr val="000000"/>
            </a:solidFill>
          </a:ln>
        </p:spPr>
        <p:txBody>
          <a:bodyPr wrap="square" lIns="0" tIns="0" rIns="0" bIns="0" rtlCol="0"/>
          <a:lstStyle/>
          <a:p>
            <a:endParaRPr sz="2800"/>
          </a:p>
        </p:txBody>
      </p:sp>
      <p:sp>
        <p:nvSpPr>
          <p:cNvPr id="60" name="object 60"/>
          <p:cNvSpPr/>
          <p:nvPr/>
        </p:nvSpPr>
        <p:spPr>
          <a:xfrm>
            <a:off x="6732023" y="3262750"/>
            <a:ext cx="386642" cy="167572"/>
          </a:xfrm>
          <a:custGeom>
            <a:avLst/>
            <a:gdLst/>
            <a:ahLst/>
            <a:cxnLst/>
            <a:rect l="l" t="t" r="r" b="b"/>
            <a:pathLst>
              <a:path w="323850" h="156210">
                <a:moveTo>
                  <a:pt x="0" y="156209"/>
                </a:moveTo>
                <a:lnTo>
                  <a:pt x="323850" y="0"/>
                </a:lnTo>
              </a:path>
            </a:pathLst>
          </a:custGeom>
          <a:ln w="8985">
            <a:solidFill>
              <a:srgbClr val="000000"/>
            </a:solidFill>
          </a:ln>
        </p:spPr>
        <p:txBody>
          <a:bodyPr wrap="square" lIns="0" tIns="0" rIns="0" bIns="0" rtlCol="0"/>
          <a:lstStyle/>
          <a:p>
            <a:endParaRPr sz="2800"/>
          </a:p>
        </p:txBody>
      </p:sp>
      <p:sp>
        <p:nvSpPr>
          <p:cNvPr id="61" name="object 61"/>
          <p:cNvSpPr/>
          <p:nvPr/>
        </p:nvSpPr>
        <p:spPr>
          <a:xfrm>
            <a:off x="7819280" y="3262751"/>
            <a:ext cx="910167" cy="128058"/>
          </a:xfrm>
          <a:custGeom>
            <a:avLst/>
            <a:gdLst/>
            <a:ahLst/>
            <a:cxnLst/>
            <a:rect l="l" t="t" r="r" b="b"/>
            <a:pathLst>
              <a:path w="1092200" h="153670">
                <a:moveTo>
                  <a:pt x="0" y="153669"/>
                </a:moveTo>
                <a:lnTo>
                  <a:pt x="1092200" y="0"/>
                </a:lnTo>
              </a:path>
            </a:pathLst>
          </a:custGeom>
          <a:ln w="8985">
            <a:solidFill>
              <a:srgbClr val="000000"/>
            </a:solidFill>
          </a:ln>
        </p:spPr>
        <p:txBody>
          <a:bodyPr wrap="square" lIns="0" tIns="0" rIns="0" bIns="0" rtlCol="0"/>
          <a:lstStyle/>
          <a:p>
            <a:endParaRPr sz="2800"/>
          </a:p>
        </p:txBody>
      </p:sp>
      <p:sp>
        <p:nvSpPr>
          <p:cNvPr id="62" name="object 62"/>
          <p:cNvSpPr/>
          <p:nvPr/>
        </p:nvSpPr>
        <p:spPr>
          <a:xfrm>
            <a:off x="6978964" y="2896567"/>
            <a:ext cx="1905000" cy="366183"/>
          </a:xfrm>
          <a:custGeom>
            <a:avLst/>
            <a:gdLst/>
            <a:ahLst/>
            <a:cxnLst/>
            <a:rect l="l" t="t" r="r" b="b"/>
            <a:pathLst>
              <a:path w="2286000" h="439420">
                <a:moveTo>
                  <a:pt x="0" y="0"/>
                </a:moveTo>
                <a:lnTo>
                  <a:pt x="2286000" y="0"/>
                </a:lnTo>
                <a:lnTo>
                  <a:pt x="2286000" y="439419"/>
                </a:lnTo>
                <a:lnTo>
                  <a:pt x="0" y="439419"/>
                </a:lnTo>
                <a:lnTo>
                  <a:pt x="0" y="0"/>
                </a:lnTo>
                <a:close/>
              </a:path>
            </a:pathLst>
          </a:custGeom>
          <a:ln w="25518">
            <a:solidFill>
              <a:srgbClr val="000000"/>
            </a:solidFill>
          </a:ln>
        </p:spPr>
        <p:txBody>
          <a:bodyPr wrap="square" lIns="0" tIns="0" rIns="0" bIns="0" rtlCol="0"/>
          <a:lstStyle/>
          <a:p>
            <a:endParaRPr sz="2800"/>
          </a:p>
        </p:txBody>
      </p:sp>
      <p:sp>
        <p:nvSpPr>
          <p:cNvPr id="63" name="object 63"/>
          <p:cNvSpPr txBox="1"/>
          <p:nvPr/>
        </p:nvSpPr>
        <p:spPr>
          <a:xfrm>
            <a:off x="6989597" y="2907199"/>
            <a:ext cx="1883833" cy="346249"/>
          </a:xfrm>
          <a:prstGeom prst="rect">
            <a:avLst/>
          </a:prstGeom>
          <a:solidFill>
            <a:srgbClr val="CCFFFF">
              <a:alpha val="50000"/>
            </a:srgbClr>
          </a:solidFill>
        </p:spPr>
        <p:txBody>
          <a:bodyPr vert="horz" wrap="square" lIns="0" tIns="50800" rIns="0" bIns="0" rtlCol="0">
            <a:spAutoFit/>
          </a:bodyPr>
          <a:lstStyle/>
          <a:p>
            <a:pPr marL="427020">
              <a:lnSpc>
                <a:spcPts val="2317"/>
              </a:lnSpc>
              <a:spcBef>
                <a:spcPts val="400"/>
              </a:spcBef>
            </a:pPr>
            <a:r>
              <a:rPr sz="2800" spc="-4" dirty="0">
                <a:latin typeface="Arial"/>
                <a:cs typeface="Arial"/>
              </a:rPr>
              <a:t>Message</a:t>
            </a:r>
            <a:endParaRPr sz="2800">
              <a:latin typeface="Arial"/>
              <a:cs typeface="Arial"/>
            </a:endParaRPr>
          </a:p>
        </p:txBody>
      </p:sp>
      <p:sp>
        <p:nvSpPr>
          <p:cNvPr id="64" name="object 64"/>
          <p:cNvSpPr/>
          <p:nvPr/>
        </p:nvSpPr>
        <p:spPr>
          <a:xfrm>
            <a:off x="8626788" y="3395042"/>
            <a:ext cx="243417" cy="244475"/>
          </a:xfrm>
          <a:custGeom>
            <a:avLst/>
            <a:gdLst/>
            <a:ahLst/>
            <a:cxnLst/>
            <a:rect l="l" t="t" r="r" b="b"/>
            <a:pathLst>
              <a:path w="292100" h="293370">
                <a:moveTo>
                  <a:pt x="146050" y="0"/>
                </a:moveTo>
                <a:lnTo>
                  <a:pt x="98673" y="7264"/>
                </a:lnTo>
                <a:lnTo>
                  <a:pt x="58430" y="27635"/>
                </a:lnTo>
                <a:lnTo>
                  <a:pt x="27269" y="58978"/>
                </a:lnTo>
                <a:lnTo>
                  <a:pt x="7142" y="99161"/>
                </a:lnTo>
                <a:lnTo>
                  <a:pt x="0" y="146049"/>
                </a:lnTo>
                <a:lnTo>
                  <a:pt x="7142" y="193558"/>
                </a:lnTo>
                <a:lnTo>
                  <a:pt x="27269" y="234116"/>
                </a:lnTo>
                <a:lnTo>
                  <a:pt x="58430" y="265653"/>
                </a:lnTo>
                <a:lnTo>
                  <a:pt x="98673" y="286095"/>
                </a:lnTo>
                <a:lnTo>
                  <a:pt x="146050" y="293369"/>
                </a:lnTo>
                <a:lnTo>
                  <a:pt x="192938" y="286095"/>
                </a:lnTo>
                <a:lnTo>
                  <a:pt x="233121" y="265653"/>
                </a:lnTo>
                <a:lnTo>
                  <a:pt x="264464" y="234116"/>
                </a:lnTo>
                <a:lnTo>
                  <a:pt x="284835" y="193558"/>
                </a:lnTo>
                <a:lnTo>
                  <a:pt x="292100" y="146049"/>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a:p>
        </p:txBody>
      </p:sp>
      <p:sp>
        <p:nvSpPr>
          <p:cNvPr id="65" name="object 65"/>
          <p:cNvSpPr/>
          <p:nvPr/>
        </p:nvSpPr>
        <p:spPr>
          <a:xfrm>
            <a:off x="8626788" y="3395042"/>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49"/>
                </a:lnTo>
                <a:lnTo>
                  <a:pt x="284835" y="193558"/>
                </a:lnTo>
                <a:lnTo>
                  <a:pt x="264464" y="234116"/>
                </a:lnTo>
                <a:lnTo>
                  <a:pt x="233121" y="265653"/>
                </a:lnTo>
                <a:lnTo>
                  <a:pt x="192938" y="286095"/>
                </a:lnTo>
                <a:lnTo>
                  <a:pt x="146050" y="293369"/>
                </a:lnTo>
                <a:lnTo>
                  <a:pt x="98673" y="286095"/>
                </a:lnTo>
                <a:lnTo>
                  <a:pt x="58430" y="265653"/>
                </a:lnTo>
                <a:lnTo>
                  <a:pt x="27269" y="234116"/>
                </a:lnTo>
                <a:lnTo>
                  <a:pt x="7142" y="193558"/>
                </a:lnTo>
                <a:lnTo>
                  <a:pt x="0" y="146049"/>
                </a:lnTo>
                <a:lnTo>
                  <a:pt x="7142" y="99161"/>
                </a:lnTo>
                <a:lnTo>
                  <a:pt x="27269" y="58978"/>
                </a:lnTo>
                <a:lnTo>
                  <a:pt x="58430" y="27635"/>
                </a:lnTo>
                <a:lnTo>
                  <a:pt x="98673" y="7264"/>
                </a:lnTo>
                <a:lnTo>
                  <a:pt x="146050" y="0"/>
                </a:lnTo>
                <a:close/>
              </a:path>
            </a:pathLst>
          </a:custGeom>
          <a:ln w="9344">
            <a:solidFill>
              <a:srgbClr val="000000"/>
            </a:solidFill>
          </a:ln>
        </p:spPr>
        <p:txBody>
          <a:bodyPr wrap="square" lIns="0" tIns="0" rIns="0" bIns="0" rtlCol="0"/>
          <a:lstStyle/>
          <a:p>
            <a:endParaRPr sz="2800"/>
          </a:p>
        </p:txBody>
      </p:sp>
      <p:sp>
        <p:nvSpPr>
          <p:cNvPr id="66" name="object 66"/>
          <p:cNvSpPr/>
          <p:nvPr/>
        </p:nvSpPr>
        <p:spPr>
          <a:xfrm>
            <a:off x="8298705" y="3395042"/>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49"/>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49"/>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a:p>
        </p:txBody>
      </p:sp>
      <p:sp>
        <p:nvSpPr>
          <p:cNvPr id="67" name="object 67"/>
          <p:cNvSpPr/>
          <p:nvPr/>
        </p:nvSpPr>
        <p:spPr>
          <a:xfrm>
            <a:off x="8298705" y="3395042"/>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49"/>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49"/>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a:p>
        </p:txBody>
      </p:sp>
      <p:sp>
        <p:nvSpPr>
          <p:cNvPr id="68" name="object 68"/>
          <p:cNvSpPr/>
          <p:nvPr/>
        </p:nvSpPr>
        <p:spPr>
          <a:xfrm>
            <a:off x="6614353" y="3395042"/>
            <a:ext cx="348737" cy="314709"/>
          </a:xfrm>
          <a:custGeom>
            <a:avLst/>
            <a:gdLst/>
            <a:ahLst/>
            <a:cxnLst/>
            <a:rect l="l" t="t" r="r" b="b"/>
            <a:pathLst>
              <a:path w="292100" h="293370">
                <a:moveTo>
                  <a:pt x="146050" y="0"/>
                </a:moveTo>
                <a:lnTo>
                  <a:pt x="99161" y="7264"/>
                </a:lnTo>
                <a:lnTo>
                  <a:pt x="58978" y="27635"/>
                </a:lnTo>
                <a:lnTo>
                  <a:pt x="27635" y="58978"/>
                </a:lnTo>
                <a:lnTo>
                  <a:pt x="7264" y="99161"/>
                </a:lnTo>
                <a:lnTo>
                  <a:pt x="0" y="146049"/>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49"/>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a:p>
        </p:txBody>
      </p:sp>
      <p:sp>
        <p:nvSpPr>
          <p:cNvPr id="69" name="object 69"/>
          <p:cNvSpPr/>
          <p:nvPr/>
        </p:nvSpPr>
        <p:spPr>
          <a:xfrm>
            <a:off x="6614353" y="3395042"/>
            <a:ext cx="348737" cy="314709"/>
          </a:xfrm>
          <a:custGeom>
            <a:avLst/>
            <a:gdLst/>
            <a:ahLst/>
            <a:cxnLst/>
            <a:rect l="l" t="t" r="r" b="b"/>
            <a:pathLst>
              <a:path w="292100" h="293370">
                <a:moveTo>
                  <a:pt x="146050" y="0"/>
                </a:moveTo>
                <a:lnTo>
                  <a:pt x="192938" y="7264"/>
                </a:lnTo>
                <a:lnTo>
                  <a:pt x="233121" y="27635"/>
                </a:lnTo>
                <a:lnTo>
                  <a:pt x="264464" y="58978"/>
                </a:lnTo>
                <a:lnTo>
                  <a:pt x="284835" y="99161"/>
                </a:lnTo>
                <a:lnTo>
                  <a:pt x="292100" y="146049"/>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49"/>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a:p>
        </p:txBody>
      </p:sp>
      <p:sp>
        <p:nvSpPr>
          <p:cNvPr id="70" name="object 70"/>
          <p:cNvSpPr/>
          <p:nvPr/>
        </p:nvSpPr>
        <p:spPr>
          <a:xfrm>
            <a:off x="6614353" y="3395042"/>
            <a:ext cx="348737" cy="314709"/>
          </a:xfrm>
          <a:custGeom>
            <a:avLst/>
            <a:gdLst/>
            <a:ahLst/>
            <a:cxnLst/>
            <a:rect l="l" t="t" r="r" b="b"/>
            <a:pathLst>
              <a:path w="292100" h="293370">
                <a:moveTo>
                  <a:pt x="146050" y="0"/>
                </a:moveTo>
                <a:lnTo>
                  <a:pt x="99161" y="7264"/>
                </a:lnTo>
                <a:lnTo>
                  <a:pt x="58978" y="27635"/>
                </a:lnTo>
                <a:lnTo>
                  <a:pt x="27635" y="58978"/>
                </a:lnTo>
                <a:lnTo>
                  <a:pt x="7264" y="99161"/>
                </a:lnTo>
                <a:lnTo>
                  <a:pt x="0" y="146049"/>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49"/>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a:p>
        </p:txBody>
      </p:sp>
      <p:sp>
        <p:nvSpPr>
          <p:cNvPr id="71" name="object 71"/>
          <p:cNvSpPr/>
          <p:nvPr/>
        </p:nvSpPr>
        <p:spPr>
          <a:xfrm>
            <a:off x="6614353" y="3395042"/>
            <a:ext cx="348737" cy="314709"/>
          </a:xfrm>
          <a:custGeom>
            <a:avLst/>
            <a:gdLst/>
            <a:ahLst/>
            <a:cxnLst/>
            <a:rect l="l" t="t" r="r" b="b"/>
            <a:pathLst>
              <a:path w="292100" h="293370">
                <a:moveTo>
                  <a:pt x="146050" y="0"/>
                </a:moveTo>
                <a:lnTo>
                  <a:pt x="192938" y="7264"/>
                </a:lnTo>
                <a:lnTo>
                  <a:pt x="233121" y="27635"/>
                </a:lnTo>
                <a:lnTo>
                  <a:pt x="264464" y="58978"/>
                </a:lnTo>
                <a:lnTo>
                  <a:pt x="284835" y="99161"/>
                </a:lnTo>
                <a:lnTo>
                  <a:pt x="292100" y="146049"/>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49"/>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a:p>
        </p:txBody>
      </p:sp>
      <p:sp>
        <p:nvSpPr>
          <p:cNvPr id="72" name="object 72"/>
          <p:cNvSpPr/>
          <p:nvPr/>
        </p:nvSpPr>
        <p:spPr>
          <a:xfrm>
            <a:off x="7674288" y="3395042"/>
            <a:ext cx="243417" cy="243417"/>
          </a:xfrm>
          <a:custGeom>
            <a:avLst/>
            <a:gdLst/>
            <a:ahLst/>
            <a:cxnLst/>
            <a:rect l="l" t="t" r="r" b="b"/>
            <a:pathLst>
              <a:path w="292100" h="292100">
                <a:moveTo>
                  <a:pt x="146050" y="0"/>
                </a:moveTo>
                <a:lnTo>
                  <a:pt x="98673" y="7142"/>
                </a:lnTo>
                <a:lnTo>
                  <a:pt x="58430" y="27269"/>
                </a:lnTo>
                <a:lnTo>
                  <a:pt x="27269" y="58430"/>
                </a:lnTo>
                <a:lnTo>
                  <a:pt x="7142" y="98673"/>
                </a:lnTo>
                <a:lnTo>
                  <a:pt x="0" y="146049"/>
                </a:lnTo>
                <a:lnTo>
                  <a:pt x="7142" y="192938"/>
                </a:lnTo>
                <a:lnTo>
                  <a:pt x="27269" y="233121"/>
                </a:lnTo>
                <a:lnTo>
                  <a:pt x="58430" y="264464"/>
                </a:lnTo>
                <a:lnTo>
                  <a:pt x="98673" y="284835"/>
                </a:lnTo>
                <a:lnTo>
                  <a:pt x="146050" y="292099"/>
                </a:lnTo>
                <a:lnTo>
                  <a:pt x="192938" y="284835"/>
                </a:lnTo>
                <a:lnTo>
                  <a:pt x="233121" y="264464"/>
                </a:lnTo>
                <a:lnTo>
                  <a:pt x="264464" y="233121"/>
                </a:lnTo>
                <a:lnTo>
                  <a:pt x="284835" y="192938"/>
                </a:lnTo>
                <a:lnTo>
                  <a:pt x="292100" y="146049"/>
                </a:lnTo>
                <a:lnTo>
                  <a:pt x="284835" y="98673"/>
                </a:lnTo>
                <a:lnTo>
                  <a:pt x="264464" y="58430"/>
                </a:lnTo>
                <a:lnTo>
                  <a:pt x="233121" y="27269"/>
                </a:lnTo>
                <a:lnTo>
                  <a:pt x="192938" y="7142"/>
                </a:lnTo>
                <a:lnTo>
                  <a:pt x="146050" y="0"/>
                </a:lnTo>
                <a:close/>
              </a:path>
            </a:pathLst>
          </a:custGeom>
          <a:solidFill>
            <a:srgbClr val="CCFFCC"/>
          </a:solidFill>
        </p:spPr>
        <p:txBody>
          <a:bodyPr wrap="square" lIns="0" tIns="0" rIns="0" bIns="0" rtlCol="0"/>
          <a:lstStyle/>
          <a:p>
            <a:endParaRPr sz="2800"/>
          </a:p>
        </p:txBody>
      </p:sp>
      <p:sp>
        <p:nvSpPr>
          <p:cNvPr id="73" name="object 73"/>
          <p:cNvSpPr/>
          <p:nvPr/>
        </p:nvSpPr>
        <p:spPr>
          <a:xfrm>
            <a:off x="7674288" y="3395042"/>
            <a:ext cx="243417" cy="243417"/>
          </a:xfrm>
          <a:custGeom>
            <a:avLst/>
            <a:gdLst/>
            <a:ahLst/>
            <a:cxnLst/>
            <a:rect l="l" t="t" r="r" b="b"/>
            <a:pathLst>
              <a:path w="292100" h="292100">
                <a:moveTo>
                  <a:pt x="146050" y="0"/>
                </a:moveTo>
                <a:lnTo>
                  <a:pt x="192938" y="7142"/>
                </a:lnTo>
                <a:lnTo>
                  <a:pt x="233121" y="27269"/>
                </a:lnTo>
                <a:lnTo>
                  <a:pt x="264464" y="58430"/>
                </a:lnTo>
                <a:lnTo>
                  <a:pt x="284835" y="98673"/>
                </a:lnTo>
                <a:lnTo>
                  <a:pt x="292100" y="146049"/>
                </a:lnTo>
                <a:lnTo>
                  <a:pt x="284835" y="192938"/>
                </a:lnTo>
                <a:lnTo>
                  <a:pt x="264464" y="233121"/>
                </a:lnTo>
                <a:lnTo>
                  <a:pt x="233121" y="264464"/>
                </a:lnTo>
                <a:lnTo>
                  <a:pt x="192938" y="284835"/>
                </a:lnTo>
                <a:lnTo>
                  <a:pt x="146050" y="292099"/>
                </a:lnTo>
                <a:lnTo>
                  <a:pt x="98673" y="284835"/>
                </a:lnTo>
                <a:lnTo>
                  <a:pt x="58430" y="264464"/>
                </a:lnTo>
                <a:lnTo>
                  <a:pt x="27269" y="233121"/>
                </a:lnTo>
                <a:lnTo>
                  <a:pt x="7142" y="192938"/>
                </a:lnTo>
                <a:lnTo>
                  <a:pt x="0" y="146049"/>
                </a:lnTo>
                <a:lnTo>
                  <a:pt x="7142" y="98673"/>
                </a:lnTo>
                <a:lnTo>
                  <a:pt x="27269" y="58430"/>
                </a:lnTo>
                <a:lnTo>
                  <a:pt x="58430" y="27269"/>
                </a:lnTo>
                <a:lnTo>
                  <a:pt x="98673" y="7142"/>
                </a:lnTo>
                <a:lnTo>
                  <a:pt x="146050" y="0"/>
                </a:lnTo>
                <a:close/>
              </a:path>
            </a:pathLst>
          </a:custGeom>
          <a:ln w="9344">
            <a:solidFill>
              <a:srgbClr val="000000"/>
            </a:solidFill>
          </a:ln>
        </p:spPr>
        <p:txBody>
          <a:bodyPr wrap="square" lIns="0" tIns="0" rIns="0" bIns="0" rtlCol="0"/>
          <a:lstStyle/>
          <a:p>
            <a:endParaRPr sz="2800"/>
          </a:p>
        </p:txBody>
      </p:sp>
      <p:sp>
        <p:nvSpPr>
          <p:cNvPr id="74" name="object 74"/>
          <p:cNvSpPr/>
          <p:nvPr/>
        </p:nvSpPr>
        <p:spPr>
          <a:xfrm>
            <a:off x="7369489" y="3395042"/>
            <a:ext cx="244475" cy="244475"/>
          </a:xfrm>
          <a:custGeom>
            <a:avLst/>
            <a:gdLst/>
            <a:ahLst/>
            <a:cxnLst/>
            <a:rect l="l" t="t" r="r" b="b"/>
            <a:pathLst>
              <a:path w="293370" h="293370">
                <a:moveTo>
                  <a:pt x="147320" y="0"/>
                </a:moveTo>
                <a:lnTo>
                  <a:pt x="99811" y="7264"/>
                </a:lnTo>
                <a:lnTo>
                  <a:pt x="59253" y="27635"/>
                </a:lnTo>
                <a:lnTo>
                  <a:pt x="27716" y="58978"/>
                </a:lnTo>
                <a:lnTo>
                  <a:pt x="7274" y="99161"/>
                </a:lnTo>
                <a:lnTo>
                  <a:pt x="0" y="146049"/>
                </a:lnTo>
                <a:lnTo>
                  <a:pt x="7274" y="193558"/>
                </a:lnTo>
                <a:lnTo>
                  <a:pt x="27716" y="234116"/>
                </a:lnTo>
                <a:lnTo>
                  <a:pt x="59253" y="265653"/>
                </a:lnTo>
                <a:lnTo>
                  <a:pt x="99811" y="286095"/>
                </a:lnTo>
                <a:lnTo>
                  <a:pt x="147320" y="293369"/>
                </a:lnTo>
                <a:lnTo>
                  <a:pt x="194208" y="286095"/>
                </a:lnTo>
                <a:lnTo>
                  <a:pt x="234391" y="265653"/>
                </a:lnTo>
                <a:lnTo>
                  <a:pt x="265734" y="234116"/>
                </a:lnTo>
                <a:lnTo>
                  <a:pt x="286105" y="193558"/>
                </a:lnTo>
                <a:lnTo>
                  <a:pt x="293370" y="146049"/>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2800"/>
          </a:p>
        </p:txBody>
      </p:sp>
      <p:sp>
        <p:nvSpPr>
          <p:cNvPr id="75" name="object 75"/>
          <p:cNvSpPr/>
          <p:nvPr/>
        </p:nvSpPr>
        <p:spPr>
          <a:xfrm>
            <a:off x="7369489" y="3395042"/>
            <a:ext cx="244475" cy="244475"/>
          </a:xfrm>
          <a:custGeom>
            <a:avLst/>
            <a:gdLst/>
            <a:ahLst/>
            <a:cxnLst/>
            <a:rect l="l" t="t" r="r" b="b"/>
            <a:pathLst>
              <a:path w="293370" h="293370">
                <a:moveTo>
                  <a:pt x="147320" y="0"/>
                </a:moveTo>
                <a:lnTo>
                  <a:pt x="194208" y="7264"/>
                </a:lnTo>
                <a:lnTo>
                  <a:pt x="234391" y="27635"/>
                </a:lnTo>
                <a:lnTo>
                  <a:pt x="265734" y="58978"/>
                </a:lnTo>
                <a:lnTo>
                  <a:pt x="286105" y="99161"/>
                </a:lnTo>
                <a:lnTo>
                  <a:pt x="293370" y="146049"/>
                </a:lnTo>
                <a:lnTo>
                  <a:pt x="286105" y="193558"/>
                </a:lnTo>
                <a:lnTo>
                  <a:pt x="265734" y="234116"/>
                </a:lnTo>
                <a:lnTo>
                  <a:pt x="234391" y="265653"/>
                </a:lnTo>
                <a:lnTo>
                  <a:pt x="194208" y="286095"/>
                </a:lnTo>
                <a:lnTo>
                  <a:pt x="147320" y="293369"/>
                </a:lnTo>
                <a:lnTo>
                  <a:pt x="99811" y="286095"/>
                </a:lnTo>
                <a:lnTo>
                  <a:pt x="59253" y="265653"/>
                </a:lnTo>
                <a:lnTo>
                  <a:pt x="27716" y="234116"/>
                </a:lnTo>
                <a:lnTo>
                  <a:pt x="7274" y="193558"/>
                </a:lnTo>
                <a:lnTo>
                  <a:pt x="0" y="146049"/>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2800"/>
          </a:p>
        </p:txBody>
      </p:sp>
      <p:sp>
        <p:nvSpPr>
          <p:cNvPr id="76" name="object 76"/>
          <p:cNvSpPr/>
          <p:nvPr/>
        </p:nvSpPr>
        <p:spPr>
          <a:xfrm>
            <a:off x="7491197" y="3262751"/>
            <a:ext cx="328083" cy="128058"/>
          </a:xfrm>
          <a:custGeom>
            <a:avLst/>
            <a:gdLst/>
            <a:ahLst/>
            <a:cxnLst/>
            <a:rect l="l" t="t" r="r" b="b"/>
            <a:pathLst>
              <a:path w="393700" h="153670">
                <a:moveTo>
                  <a:pt x="393700" y="153669"/>
                </a:moveTo>
                <a:lnTo>
                  <a:pt x="0" y="0"/>
                </a:lnTo>
              </a:path>
            </a:pathLst>
          </a:custGeom>
          <a:ln w="8985">
            <a:solidFill>
              <a:srgbClr val="000000"/>
            </a:solidFill>
          </a:ln>
        </p:spPr>
        <p:txBody>
          <a:bodyPr wrap="square" lIns="0" tIns="0" rIns="0" bIns="0" rtlCol="0"/>
          <a:lstStyle/>
          <a:p>
            <a:endParaRPr sz="2800"/>
          </a:p>
        </p:txBody>
      </p:sp>
      <p:sp>
        <p:nvSpPr>
          <p:cNvPr id="77" name="object 77"/>
          <p:cNvSpPr/>
          <p:nvPr/>
        </p:nvSpPr>
        <p:spPr>
          <a:xfrm>
            <a:off x="8515664" y="3262751"/>
            <a:ext cx="213783" cy="128058"/>
          </a:xfrm>
          <a:custGeom>
            <a:avLst/>
            <a:gdLst/>
            <a:ahLst/>
            <a:cxnLst/>
            <a:rect l="l" t="t" r="r" b="b"/>
            <a:pathLst>
              <a:path w="256540" h="153670">
                <a:moveTo>
                  <a:pt x="256539" y="153669"/>
                </a:moveTo>
                <a:lnTo>
                  <a:pt x="0" y="0"/>
                </a:lnTo>
              </a:path>
            </a:pathLst>
          </a:custGeom>
          <a:ln w="8985">
            <a:solidFill>
              <a:srgbClr val="000000"/>
            </a:solidFill>
          </a:ln>
        </p:spPr>
        <p:txBody>
          <a:bodyPr wrap="square" lIns="0" tIns="0" rIns="0" bIns="0" rtlCol="0"/>
          <a:lstStyle/>
          <a:p>
            <a:endParaRPr sz="2800"/>
          </a:p>
        </p:txBody>
      </p:sp>
      <p:sp>
        <p:nvSpPr>
          <p:cNvPr id="78" name="object 78"/>
          <p:cNvSpPr/>
          <p:nvPr/>
        </p:nvSpPr>
        <p:spPr>
          <a:xfrm>
            <a:off x="8076455" y="3262751"/>
            <a:ext cx="350308" cy="128058"/>
          </a:xfrm>
          <a:custGeom>
            <a:avLst/>
            <a:gdLst/>
            <a:ahLst/>
            <a:cxnLst/>
            <a:rect l="l" t="t" r="r" b="b"/>
            <a:pathLst>
              <a:path w="420370" h="153670">
                <a:moveTo>
                  <a:pt x="420370" y="153669"/>
                </a:moveTo>
                <a:lnTo>
                  <a:pt x="0" y="0"/>
                </a:lnTo>
              </a:path>
            </a:pathLst>
          </a:custGeom>
          <a:ln w="8985">
            <a:solidFill>
              <a:srgbClr val="000000"/>
            </a:solidFill>
          </a:ln>
        </p:spPr>
        <p:txBody>
          <a:bodyPr wrap="square" lIns="0" tIns="0" rIns="0" bIns="0" rtlCol="0"/>
          <a:lstStyle/>
          <a:p>
            <a:endParaRPr sz="2800"/>
          </a:p>
        </p:txBody>
      </p:sp>
      <p:sp>
        <p:nvSpPr>
          <p:cNvPr id="79" name="object 79"/>
          <p:cNvSpPr/>
          <p:nvPr/>
        </p:nvSpPr>
        <p:spPr>
          <a:xfrm>
            <a:off x="7234023" y="3262750"/>
            <a:ext cx="234950" cy="130175"/>
          </a:xfrm>
          <a:custGeom>
            <a:avLst/>
            <a:gdLst/>
            <a:ahLst/>
            <a:cxnLst/>
            <a:rect l="l" t="t" r="r" b="b"/>
            <a:pathLst>
              <a:path w="281940" h="156210">
                <a:moveTo>
                  <a:pt x="281940" y="156209"/>
                </a:moveTo>
                <a:lnTo>
                  <a:pt x="0" y="0"/>
                </a:lnTo>
              </a:path>
            </a:pathLst>
          </a:custGeom>
          <a:ln w="8985">
            <a:solidFill>
              <a:srgbClr val="000000"/>
            </a:solidFill>
          </a:ln>
        </p:spPr>
        <p:txBody>
          <a:bodyPr wrap="square" lIns="0" tIns="0" rIns="0" bIns="0" rtlCol="0"/>
          <a:lstStyle/>
          <a:p>
            <a:endParaRPr sz="2800"/>
          </a:p>
        </p:txBody>
      </p:sp>
      <p:graphicFrame>
        <p:nvGraphicFramePr>
          <p:cNvPr id="80" name="object 80"/>
          <p:cNvGraphicFramePr>
            <a:graphicFrameLocks noGrp="1"/>
          </p:cNvGraphicFramePr>
          <p:nvPr>
            <p:extLst/>
          </p:nvPr>
        </p:nvGraphicFramePr>
        <p:xfrm>
          <a:off x="6710098" y="4611067"/>
          <a:ext cx="2476497" cy="509057"/>
        </p:xfrm>
        <a:graphic>
          <a:graphicData uri="http://schemas.openxmlformats.org/drawingml/2006/table">
            <a:tbl>
              <a:tblPr firstRow="1" bandRow="1">
                <a:tableStyleId>{2D5ABB26-0587-4C30-8999-92F81FD0307C}</a:tableStyleId>
              </a:tblPr>
              <a:tblGrid>
                <a:gridCol w="121708">
                  <a:extLst>
                    <a:ext uri="{9D8B030D-6E8A-4147-A177-3AD203B41FA5}">
                      <a16:colId xmlns:a16="http://schemas.microsoft.com/office/drawing/2014/main" val="20000"/>
                    </a:ext>
                  </a:extLst>
                </a:gridCol>
                <a:gridCol w="318558">
                  <a:extLst>
                    <a:ext uri="{9D8B030D-6E8A-4147-A177-3AD203B41FA5}">
                      <a16:colId xmlns:a16="http://schemas.microsoft.com/office/drawing/2014/main" val="20001"/>
                    </a:ext>
                  </a:extLst>
                </a:gridCol>
                <a:gridCol w="319616">
                  <a:extLst>
                    <a:ext uri="{9D8B030D-6E8A-4147-A177-3AD203B41FA5}">
                      <a16:colId xmlns:a16="http://schemas.microsoft.com/office/drawing/2014/main" val="20002"/>
                    </a:ext>
                  </a:extLst>
                </a:gridCol>
                <a:gridCol w="319617">
                  <a:extLst>
                    <a:ext uri="{9D8B030D-6E8A-4147-A177-3AD203B41FA5}">
                      <a16:colId xmlns:a16="http://schemas.microsoft.com/office/drawing/2014/main" val="20003"/>
                    </a:ext>
                  </a:extLst>
                </a:gridCol>
                <a:gridCol w="284692">
                  <a:extLst>
                    <a:ext uri="{9D8B030D-6E8A-4147-A177-3AD203B41FA5}">
                      <a16:colId xmlns:a16="http://schemas.microsoft.com/office/drawing/2014/main" val="20004"/>
                    </a:ext>
                  </a:extLst>
                </a:gridCol>
                <a:gridCol w="319616">
                  <a:extLst>
                    <a:ext uri="{9D8B030D-6E8A-4147-A177-3AD203B41FA5}">
                      <a16:colId xmlns:a16="http://schemas.microsoft.com/office/drawing/2014/main" val="20005"/>
                    </a:ext>
                  </a:extLst>
                </a:gridCol>
                <a:gridCol w="319616">
                  <a:extLst>
                    <a:ext uri="{9D8B030D-6E8A-4147-A177-3AD203B41FA5}">
                      <a16:colId xmlns:a16="http://schemas.microsoft.com/office/drawing/2014/main" val="20006"/>
                    </a:ext>
                  </a:extLst>
                </a:gridCol>
                <a:gridCol w="319616">
                  <a:extLst>
                    <a:ext uri="{9D8B030D-6E8A-4147-A177-3AD203B41FA5}">
                      <a16:colId xmlns:a16="http://schemas.microsoft.com/office/drawing/2014/main" val="20007"/>
                    </a:ext>
                  </a:extLst>
                </a:gridCol>
                <a:gridCol w="153458">
                  <a:extLst>
                    <a:ext uri="{9D8B030D-6E8A-4147-A177-3AD203B41FA5}">
                      <a16:colId xmlns:a16="http://schemas.microsoft.com/office/drawing/2014/main" val="20008"/>
                    </a:ext>
                  </a:extLst>
                </a:gridCol>
              </a:tblGrid>
              <a:tr h="92074">
                <a:tc>
                  <a:txBody>
                    <a:bodyPr/>
                    <a:lstStyle/>
                    <a:p>
                      <a:pPr>
                        <a:lnSpc>
                          <a:spcPct val="100000"/>
                        </a:lnSpc>
                      </a:pPr>
                      <a:endParaRPr sz="400">
                        <a:latin typeface="Times New Roman"/>
                        <a:cs typeface="Times New Roman"/>
                      </a:endParaRPr>
                    </a:p>
                  </a:txBody>
                  <a:tcPr marL="0" marR="0" marT="0" marB="0">
                    <a:lnR w="9525">
                      <a:solidFill>
                        <a:srgbClr val="000000"/>
                      </a:solidFill>
                      <a:prstDash val="solid"/>
                    </a:lnR>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tcPr>
                </a:tc>
                <a:extLst>
                  <a:ext uri="{0D108BD9-81ED-4DB2-BD59-A6C34878D82A}">
                    <a16:rowId xmlns:a16="http://schemas.microsoft.com/office/drawing/2014/main" val="10000"/>
                  </a:ext>
                </a:extLst>
              </a:tr>
              <a:tr h="366183">
                <a:tc gridSpan="9">
                  <a:txBody>
                    <a:bodyPr/>
                    <a:lstStyle/>
                    <a:p>
                      <a:pPr marL="453390">
                        <a:lnSpc>
                          <a:spcPts val="2780"/>
                        </a:lnSpc>
                        <a:spcBef>
                          <a:spcPts val="580"/>
                        </a:spcBef>
                      </a:pPr>
                      <a:r>
                        <a:rPr sz="2000" spc="-5" dirty="0">
                          <a:latin typeface="Arial"/>
                          <a:cs typeface="Arial"/>
                        </a:rPr>
                        <a:t>n-bit</a:t>
                      </a:r>
                      <a:r>
                        <a:rPr sz="2000" spc="-10" dirty="0">
                          <a:latin typeface="Arial"/>
                          <a:cs typeface="Arial"/>
                        </a:rPr>
                        <a:t> </a:t>
                      </a:r>
                      <a:r>
                        <a:rPr sz="2000" spc="-5" dirty="0">
                          <a:latin typeface="Arial"/>
                          <a:cs typeface="Arial"/>
                        </a:rPr>
                        <a:t>Codeword</a:t>
                      </a:r>
                      <a:endParaRPr sz="2000">
                        <a:latin typeface="Arial"/>
                        <a:cs typeface="Arial"/>
                      </a:endParaRPr>
                    </a:p>
                  </a:txBody>
                  <a:tcPr marL="0" marR="0" marT="61383" marB="0">
                    <a:lnR w="28575">
                      <a:solidFill>
                        <a:srgbClr val="000000"/>
                      </a:solidFill>
                      <a:prstDash val="solid"/>
                    </a:lnR>
                    <a:lnB w="28575">
                      <a:solidFill>
                        <a:srgbClr val="000000"/>
                      </a:solidFill>
                      <a:prstDash val="solid"/>
                    </a:lnB>
                    <a:solidFill>
                      <a:srgbClr val="CCFFFF">
                        <a:alpha val="50000"/>
                      </a:srgb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81" name="object 81"/>
          <p:cNvSpPr/>
          <p:nvPr/>
        </p:nvSpPr>
        <p:spPr>
          <a:xfrm>
            <a:off x="7812931" y="3638459"/>
            <a:ext cx="263525" cy="95250"/>
          </a:xfrm>
          <a:custGeom>
            <a:avLst/>
            <a:gdLst/>
            <a:ahLst/>
            <a:cxnLst/>
            <a:rect l="l" t="t" r="r" b="b"/>
            <a:pathLst>
              <a:path w="316229" h="114300">
                <a:moveTo>
                  <a:pt x="316229" y="114299"/>
                </a:moveTo>
                <a:lnTo>
                  <a:pt x="0" y="0"/>
                </a:lnTo>
              </a:path>
            </a:pathLst>
          </a:custGeom>
          <a:ln w="8985">
            <a:solidFill>
              <a:srgbClr val="000000"/>
            </a:solidFill>
          </a:ln>
        </p:spPr>
        <p:txBody>
          <a:bodyPr wrap="square" lIns="0" tIns="0" rIns="0" bIns="0" rtlCol="0"/>
          <a:lstStyle/>
          <a:p>
            <a:endParaRPr sz="2800"/>
          </a:p>
        </p:txBody>
      </p:sp>
      <p:sp>
        <p:nvSpPr>
          <p:cNvPr id="82" name="object 82"/>
          <p:cNvSpPr/>
          <p:nvPr/>
        </p:nvSpPr>
        <p:spPr>
          <a:xfrm>
            <a:off x="6822330" y="3638459"/>
            <a:ext cx="667808" cy="97366"/>
          </a:xfrm>
          <a:custGeom>
            <a:avLst/>
            <a:gdLst/>
            <a:ahLst/>
            <a:cxnLst/>
            <a:rect l="l" t="t" r="r" b="b"/>
            <a:pathLst>
              <a:path w="801370" h="116839">
                <a:moveTo>
                  <a:pt x="0" y="116839"/>
                </a:moveTo>
                <a:lnTo>
                  <a:pt x="801370" y="0"/>
                </a:lnTo>
              </a:path>
            </a:pathLst>
          </a:custGeom>
          <a:ln w="8985">
            <a:solidFill>
              <a:srgbClr val="000000"/>
            </a:solidFill>
          </a:ln>
        </p:spPr>
        <p:txBody>
          <a:bodyPr wrap="square" lIns="0" tIns="0" rIns="0" bIns="0" rtlCol="0"/>
          <a:lstStyle/>
          <a:p>
            <a:endParaRPr sz="2800"/>
          </a:p>
        </p:txBody>
      </p:sp>
      <p:sp>
        <p:nvSpPr>
          <p:cNvPr id="83" name="object 83"/>
          <p:cNvSpPr/>
          <p:nvPr/>
        </p:nvSpPr>
        <p:spPr>
          <a:xfrm>
            <a:off x="6684499" y="3638459"/>
            <a:ext cx="456389" cy="125338"/>
          </a:xfrm>
          <a:custGeom>
            <a:avLst/>
            <a:gdLst/>
            <a:ahLst/>
            <a:cxnLst/>
            <a:rect l="l" t="t" r="r" b="b"/>
            <a:pathLst>
              <a:path w="382270" h="116839">
                <a:moveTo>
                  <a:pt x="382269" y="116839"/>
                </a:moveTo>
                <a:lnTo>
                  <a:pt x="0" y="0"/>
                </a:lnTo>
              </a:path>
            </a:pathLst>
          </a:custGeom>
          <a:ln w="8985">
            <a:solidFill>
              <a:srgbClr val="000000"/>
            </a:solidFill>
          </a:ln>
        </p:spPr>
        <p:txBody>
          <a:bodyPr wrap="square" lIns="0" tIns="0" rIns="0" bIns="0" rtlCol="0"/>
          <a:lstStyle/>
          <a:p>
            <a:endParaRPr sz="2800"/>
          </a:p>
        </p:txBody>
      </p:sp>
      <p:sp>
        <p:nvSpPr>
          <p:cNvPr id="84" name="object 84"/>
          <p:cNvSpPr/>
          <p:nvPr/>
        </p:nvSpPr>
        <p:spPr>
          <a:xfrm>
            <a:off x="7791765" y="3638459"/>
            <a:ext cx="940858" cy="95250"/>
          </a:xfrm>
          <a:custGeom>
            <a:avLst/>
            <a:gdLst/>
            <a:ahLst/>
            <a:cxnLst/>
            <a:rect l="l" t="t" r="r" b="b"/>
            <a:pathLst>
              <a:path w="1129029" h="114300">
                <a:moveTo>
                  <a:pt x="0" y="114299"/>
                </a:moveTo>
                <a:lnTo>
                  <a:pt x="1129029" y="0"/>
                </a:lnTo>
              </a:path>
            </a:pathLst>
          </a:custGeom>
          <a:ln w="8985">
            <a:solidFill>
              <a:srgbClr val="000000"/>
            </a:solidFill>
          </a:ln>
        </p:spPr>
        <p:txBody>
          <a:bodyPr wrap="square" lIns="0" tIns="0" rIns="0" bIns="0" rtlCol="0"/>
          <a:lstStyle/>
          <a:p>
            <a:endParaRPr sz="2800"/>
          </a:p>
        </p:txBody>
      </p:sp>
      <p:sp>
        <p:nvSpPr>
          <p:cNvPr id="85" name="object 85"/>
          <p:cNvSpPr/>
          <p:nvPr/>
        </p:nvSpPr>
        <p:spPr>
          <a:xfrm>
            <a:off x="7999197" y="3735825"/>
            <a:ext cx="243417" cy="244475"/>
          </a:xfrm>
          <a:custGeom>
            <a:avLst/>
            <a:gdLst/>
            <a:ahLst/>
            <a:cxnLst/>
            <a:rect l="l" t="t" r="r" b="b"/>
            <a:pathLst>
              <a:path w="292100" h="293370">
                <a:moveTo>
                  <a:pt x="146050" y="0"/>
                </a:moveTo>
                <a:lnTo>
                  <a:pt x="98673" y="7274"/>
                </a:lnTo>
                <a:lnTo>
                  <a:pt x="58430" y="27716"/>
                </a:lnTo>
                <a:lnTo>
                  <a:pt x="27269" y="59253"/>
                </a:lnTo>
                <a:lnTo>
                  <a:pt x="7142" y="99811"/>
                </a:lnTo>
                <a:lnTo>
                  <a:pt x="0" y="147319"/>
                </a:lnTo>
                <a:lnTo>
                  <a:pt x="7142" y="194208"/>
                </a:lnTo>
                <a:lnTo>
                  <a:pt x="27269" y="234391"/>
                </a:lnTo>
                <a:lnTo>
                  <a:pt x="58430" y="265734"/>
                </a:lnTo>
                <a:lnTo>
                  <a:pt x="98673" y="286105"/>
                </a:lnTo>
                <a:lnTo>
                  <a:pt x="146050" y="293369"/>
                </a:lnTo>
                <a:lnTo>
                  <a:pt x="192938" y="286105"/>
                </a:lnTo>
                <a:lnTo>
                  <a:pt x="233121" y="265734"/>
                </a:lnTo>
                <a:lnTo>
                  <a:pt x="264464" y="234391"/>
                </a:lnTo>
                <a:lnTo>
                  <a:pt x="284835" y="194208"/>
                </a:lnTo>
                <a:lnTo>
                  <a:pt x="292100" y="147319"/>
                </a:lnTo>
                <a:lnTo>
                  <a:pt x="284835" y="99811"/>
                </a:lnTo>
                <a:lnTo>
                  <a:pt x="264464" y="59253"/>
                </a:lnTo>
                <a:lnTo>
                  <a:pt x="233121" y="27716"/>
                </a:lnTo>
                <a:lnTo>
                  <a:pt x="192938" y="7274"/>
                </a:lnTo>
                <a:lnTo>
                  <a:pt x="146050" y="0"/>
                </a:lnTo>
                <a:close/>
              </a:path>
            </a:pathLst>
          </a:custGeom>
          <a:solidFill>
            <a:srgbClr val="CCFFCC"/>
          </a:solidFill>
        </p:spPr>
        <p:txBody>
          <a:bodyPr wrap="square" lIns="0" tIns="0" rIns="0" bIns="0" rtlCol="0"/>
          <a:lstStyle/>
          <a:p>
            <a:endParaRPr sz="2800"/>
          </a:p>
        </p:txBody>
      </p:sp>
      <p:sp>
        <p:nvSpPr>
          <p:cNvPr id="86" name="object 86"/>
          <p:cNvSpPr/>
          <p:nvPr/>
        </p:nvSpPr>
        <p:spPr>
          <a:xfrm>
            <a:off x="7999197" y="3735825"/>
            <a:ext cx="243417" cy="244475"/>
          </a:xfrm>
          <a:custGeom>
            <a:avLst/>
            <a:gdLst/>
            <a:ahLst/>
            <a:cxnLst/>
            <a:rect l="l" t="t" r="r" b="b"/>
            <a:pathLst>
              <a:path w="292100" h="293370">
                <a:moveTo>
                  <a:pt x="146050" y="0"/>
                </a:moveTo>
                <a:lnTo>
                  <a:pt x="192938" y="7274"/>
                </a:lnTo>
                <a:lnTo>
                  <a:pt x="233121" y="27716"/>
                </a:lnTo>
                <a:lnTo>
                  <a:pt x="264464" y="59253"/>
                </a:lnTo>
                <a:lnTo>
                  <a:pt x="284835" y="99811"/>
                </a:lnTo>
                <a:lnTo>
                  <a:pt x="292100" y="147319"/>
                </a:lnTo>
                <a:lnTo>
                  <a:pt x="284835" y="194208"/>
                </a:lnTo>
                <a:lnTo>
                  <a:pt x="264464" y="234391"/>
                </a:lnTo>
                <a:lnTo>
                  <a:pt x="233121" y="265734"/>
                </a:lnTo>
                <a:lnTo>
                  <a:pt x="192938" y="286105"/>
                </a:lnTo>
                <a:lnTo>
                  <a:pt x="146050" y="293369"/>
                </a:lnTo>
                <a:lnTo>
                  <a:pt x="98673" y="286105"/>
                </a:lnTo>
                <a:lnTo>
                  <a:pt x="58430" y="265734"/>
                </a:lnTo>
                <a:lnTo>
                  <a:pt x="27269" y="234391"/>
                </a:lnTo>
                <a:lnTo>
                  <a:pt x="7142" y="194208"/>
                </a:lnTo>
                <a:lnTo>
                  <a:pt x="0" y="147319"/>
                </a:lnTo>
                <a:lnTo>
                  <a:pt x="7142" y="99811"/>
                </a:lnTo>
                <a:lnTo>
                  <a:pt x="27269" y="59253"/>
                </a:lnTo>
                <a:lnTo>
                  <a:pt x="58430" y="27716"/>
                </a:lnTo>
                <a:lnTo>
                  <a:pt x="98673" y="7274"/>
                </a:lnTo>
                <a:lnTo>
                  <a:pt x="146050" y="0"/>
                </a:lnTo>
                <a:close/>
              </a:path>
            </a:pathLst>
          </a:custGeom>
          <a:ln w="9344">
            <a:solidFill>
              <a:srgbClr val="000000"/>
            </a:solidFill>
          </a:ln>
        </p:spPr>
        <p:txBody>
          <a:bodyPr wrap="square" lIns="0" tIns="0" rIns="0" bIns="0" rtlCol="0"/>
          <a:lstStyle/>
          <a:p>
            <a:endParaRPr sz="2800"/>
          </a:p>
        </p:txBody>
      </p:sp>
      <p:sp>
        <p:nvSpPr>
          <p:cNvPr id="87" name="object 87"/>
          <p:cNvSpPr/>
          <p:nvPr/>
        </p:nvSpPr>
        <p:spPr>
          <a:xfrm>
            <a:off x="7999197" y="3735825"/>
            <a:ext cx="243417" cy="244475"/>
          </a:xfrm>
          <a:custGeom>
            <a:avLst/>
            <a:gdLst/>
            <a:ahLst/>
            <a:cxnLst/>
            <a:rect l="l" t="t" r="r" b="b"/>
            <a:pathLst>
              <a:path w="292100" h="293370">
                <a:moveTo>
                  <a:pt x="146050" y="0"/>
                </a:moveTo>
                <a:lnTo>
                  <a:pt x="98673" y="7274"/>
                </a:lnTo>
                <a:lnTo>
                  <a:pt x="58430" y="27716"/>
                </a:lnTo>
                <a:lnTo>
                  <a:pt x="27269" y="59253"/>
                </a:lnTo>
                <a:lnTo>
                  <a:pt x="7142" y="99811"/>
                </a:lnTo>
                <a:lnTo>
                  <a:pt x="0" y="147319"/>
                </a:lnTo>
                <a:lnTo>
                  <a:pt x="7142" y="194208"/>
                </a:lnTo>
                <a:lnTo>
                  <a:pt x="27269" y="234391"/>
                </a:lnTo>
                <a:lnTo>
                  <a:pt x="58430" y="265734"/>
                </a:lnTo>
                <a:lnTo>
                  <a:pt x="98673" y="286105"/>
                </a:lnTo>
                <a:lnTo>
                  <a:pt x="146050" y="293369"/>
                </a:lnTo>
                <a:lnTo>
                  <a:pt x="192938" y="286105"/>
                </a:lnTo>
                <a:lnTo>
                  <a:pt x="233121" y="265734"/>
                </a:lnTo>
                <a:lnTo>
                  <a:pt x="264464" y="234391"/>
                </a:lnTo>
                <a:lnTo>
                  <a:pt x="284835" y="194208"/>
                </a:lnTo>
                <a:lnTo>
                  <a:pt x="292100" y="147319"/>
                </a:lnTo>
                <a:lnTo>
                  <a:pt x="284835" y="99811"/>
                </a:lnTo>
                <a:lnTo>
                  <a:pt x="264464" y="59253"/>
                </a:lnTo>
                <a:lnTo>
                  <a:pt x="233121" y="27716"/>
                </a:lnTo>
                <a:lnTo>
                  <a:pt x="192938" y="7274"/>
                </a:lnTo>
                <a:lnTo>
                  <a:pt x="146050" y="0"/>
                </a:lnTo>
                <a:close/>
              </a:path>
            </a:pathLst>
          </a:custGeom>
          <a:solidFill>
            <a:srgbClr val="CCFFCC"/>
          </a:solidFill>
        </p:spPr>
        <p:txBody>
          <a:bodyPr wrap="square" lIns="0" tIns="0" rIns="0" bIns="0" rtlCol="0"/>
          <a:lstStyle/>
          <a:p>
            <a:endParaRPr sz="2800"/>
          </a:p>
        </p:txBody>
      </p:sp>
      <p:sp>
        <p:nvSpPr>
          <p:cNvPr id="88" name="object 88"/>
          <p:cNvSpPr/>
          <p:nvPr/>
        </p:nvSpPr>
        <p:spPr>
          <a:xfrm>
            <a:off x="7999197" y="3735825"/>
            <a:ext cx="243417" cy="244475"/>
          </a:xfrm>
          <a:custGeom>
            <a:avLst/>
            <a:gdLst/>
            <a:ahLst/>
            <a:cxnLst/>
            <a:rect l="l" t="t" r="r" b="b"/>
            <a:pathLst>
              <a:path w="292100" h="293370">
                <a:moveTo>
                  <a:pt x="146050" y="0"/>
                </a:moveTo>
                <a:lnTo>
                  <a:pt x="192938" y="7274"/>
                </a:lnTo>
                <a:lnTo>
                  <a:pt x="233121" y="27716"/>
                </a:lnTo>
                <a:lnTo>
                  <a:pt x="264464" y="59253"/>
                </a:lnTo>
                <a:lnTo>
                  <a:pt x="284835" y="99811"/>
                </a:lnTo>
                <a:lnTo>
                  <a:pt x="292100" y="147319"/>
                </a:lnTo>
                <a:lnTo>
                  <a:pt x="284835" y="194208"/>
                </a:lnTo>
                <a:lnTo>
                  <a:pt x="264464" y="234391"/>
                </a:lnTo>
                <a:lnTo>
                  <a:pt x="233121" y="265734"/>
                </a:lnTo>
                <a:lnTo>
                  <a:pt x="192938" y="286105"/>
                </a:lnTo>
                <a:lnTo>
                  <a:pt x="146050" y="293369"/>
                </a:lnTo>
                <a:lnTo>
                  <a:pt x="98673" y="286105"/>
                </a:lnTo>
                <a:lnTo>
                  <a:pt x="58430" y="265734"/>
                </a:lnTo>
                <a:lnTo>
                  <a:pt x="27269" y="234391"/>
                </a:lnTo>
                <a:lnTo>
                  <a:pt x="7142" y="194208"/>
                </a:lnTo>
                <a:lnTo>
                  <a:pt x="0" y="147319"/>
                </a:lnTo>
                <a:lnTo>
                  <a:pt x="7142" y="99811"/>
                </a:lnTo>
                <a:lnTo>
                  <a:pt x="27269" y="59253"/>
                </a:lnTo>
                <a:lnTo>
                  <a:pt x="58430" y="27716"/>
                </a:lnTo>
                <a:lnTo>
                  <a:pt x="98673" y="7274"/>
                </a:lnTo>
                <a:lnTo>
                  <a:pt x="146050" y="0"/>
                </a:lnTo>
                <a:close/>
              </a:path>
            </a:pathLst>
          </a:custGeom>
          <a:ln w="9344">
            <a:solidFill>
              <a:srgbClr val="000000"/>
            </a:solidFill>
          </a:ln>
        </p:spPr>
        <p:txBody>
          <a:bodyPr wrap="square" lIns="0" tIns="0" rIns="0" bIns="0" rtlCol="0"/>
          <a:lstStyle/>
          <a:p>
            <a:endParaRPr sz="2800"/>
          </a:p>
        </p:txBody>
      </p:sp>
      <p:sp>
        <p:nvSpPr>
          <p:cNvPr id="89" name="object 89"/>
          <p:cNvSpPr/>
          <p:nvPr/>
        </p:nvSpPr>
        <p:spPr>
          <a:xfrm>
            <a:off x="8952756" y="3735824"/>
            <a:ext cx="244475" cy="243417"/>
          </a:xfrm>
          <a:custGeom>
            <a:avLst/>
            <a:gdLst/>
            <a:ahLst/>
            <a:cxnLst/>
            <a:rect l="l" t="t" r="r" b="b"/>
            <a:pathLst>
              <a:path w="293370" h="292100">
                <a:moveTo>
                  <a:pt x="146050" y="0"/>
                </a:moveTo>
                <a:lnTo>
                  <a:pt x="99161" y="7142"/>
                </a:lnTo>
                <a:lnTo>
                  <a:pt x="58978" y="27269"/>
                </a:lnTo>
                <a:lnTo>
                  <a:pt x="27635" y="58430"/>
                </a:lnTo>
                <a:lnTo>
                  <a:pt x="7264" y="98673"/>
                </a:lnTo>
                <a:lnTo>
                  <a:pt x="0" y="146050"/>
                </a:lnTo>
                <a:lnTo>
                  <a:pt x="7264" y="192938"/>
                </a:lnTo>
                <a:lnTo>
                  <a:pt x="27635" y="233121"/>
                </a:lnTo>
                <a:lnTo>
                  <a:pt x="58978" y="264464"/>
                </a:lnTo>
                <a:lnTo>
                  <a:pt x="99161" y="284835"/>
                </a:lnTo>
                <a:lnTo>
                  <a:pt x="146050" y="292100"/>
                </a:lnTo>
                <a:lnTo>
                  <a:pt x="193558" y="284835"/>
                </a:lnTo>
                <a:lnTo>
                  <a:pt x="234116" y="264464"/>
                </a:lnTo>
                <a:lnTo>
                  <a:pt x="265653" y="233121"/>
                </a:lnTo>
                <a:lnTo>
                  <a:pt x="286095" y="192938"/>
                </a:lnTo>
                <a:lnTo>
                  <a:pt x="293370" y="146050"/>
                </a:lnTo>
                <a:lnTo>
                  <a:pt x="286095" y="98673"/>
                </a:lnTo>
                <a:lnTo>
                  <a:pt x="265653" y="58430"/>
                </a:lnTo>
                <a:lnTo>
                  <a:pt x="234116" y="27269"/>
                </a:lnTo>
                <a:lnTo>
                  <a:pt x="193558" y="7142"/>
                </a:lnTo>
                <a:lnTo>
                  <a:pt x="146050" y="0"/>
                </a:lnTo>
                <a:close/>
              </a:path>
            </a:pathLst>
          </a:custGeom>
          <a:solidFill>
            <a:srgbClr val="CCFFCC"/>
          </a:solidFill>
        </p:spPr>
        <p:txBody>
          <a:bodyPr wrap="square" lIns="0" tIns="0" rIns="0" bIns="0" rtlCol="0"/>
          <a:lstStyle/>
          <a:p>
            <a:endParaRPr sz="2800"/>
          </a:p>
        </p:txBody>
      </p:sp>
      <p:sp>
        <p:nvSpPr>
          <p:cNvPr id="90" name="object 90"/>
          <p:cNvSpPr/>
          <p:nvPr/>
        </p:nvSpPr>
        <p:spPr>
          <a:xfrm>
            <a:off x="8952756" y="3735824"/>
            <a:ext cx="244475" cy="243417"/>
          </a:xfrm>
          <a:custGeom>
            <a:avLst/>
            <a:gdLst/>
            <a:ahLst/>
            <a:cxnLst/>
            <a:rect l="l" t="t" r="r" b="b"/>
            <a:pathLst>
              <a:path w="293370" h="292100">
                <a:moveTo>
                  <a:pt x="146050" y="0"/>
                </a:moveTo>
                <a:lnTo>
                  <a:pt x="193558" y="7142"/>
                </a:lnTo>
                <a:lnTo>
                  <a:pt x="234116" y="27269"/>
                </a:lnTo>
                <a:lnTo>
                  <a:pt x="265653" y="58430"/>
                </a:lnTo>
                <a:lnTo>
                  <a:pt x="286095" y="98673"/>
                </a:lnTo>
                <a:lnTo>
                  <a:pt x="293370" y="146050"/>
                </a:lnTo>
                <a:lnTo>
                  <a:pt x="286095" y="192938"/>
                </a:lnTo>
                <a:lnTo>
                  <a:pt x="265653" y="233121"/>
                </a:lnTo>
                <a:lnTo>
                  <a:pt x="234116" y="264464"/>
                </a:lnTo>
                <a:lnTo>
                  <a:pt x="193558" y="284835"/>
                </a:lnTo>
                <a:lnTo>
                  <a:pt x="146050" y="292100"/>
                </a:lnTo>
                <a:lnTo>
                  <a:pt x="99161" y="284835"/>
                </a:lnTo>
                <a:lnTo>
                  <a:pt x="58978" y="264464"/>
                </a:lnTo>
                <a:lnTo>
                  <a:pt x="27635" y="233121"/>
                </a:lnTo>
                <a:lnTo>
                  <a:pt x="7264" y="192938"/>
                </a:lnTo>
                <a:lnTo>
                  <a:pt x="0" y="146050"/>
                </a:lnTo>
                <a:lnTo>
                  <a:pt x="7264" y="98673"/>
                </a:lnTo>
                <a:lnTo>
                  <a:pt x="27635" y="58430"/>
                </a:lnTo>
                <a:lnTo>
                  <a:pt x="58978" y="27269"/>
                </a:lnTo>
                <a:lnTo>
                  <a:pt x="99161" y="7142"/>
                </a:lnTo>
                <a:lnTo>
                  <a:pt x="146050" y="0"/>
                </a:lnTo>
                <a:close/>
              </a:path>
            </a:pathLst>
          </a:custGeom>
          <a:ln w="9344">
            <a:solidFill>
              <a:srgbClr val="000000"/>
            </a:solidFill>
          </a:ln>
        </p:spPr>
        <p:txBody>
          <a:bodyPr wrap="square" lIns="0" tIns="0" rIns="0" bIns="0" rtlCol="0"/>
          <a:lstStyle/>
          <a:p>
            <a:endParaRPr sz="2800"/>
          </a:p>
        </p:txBody>
      </p:sp>
      <p:sp>
        <p:nvSpPr>
          <p:cNvPr id="91" name="object 91"/>
          <p:cNvSpPr/>
          <p:nvPr/>
        </p:nvSpPr>
        <p:spPr>
          <a:xfrm>
            <a:off x="8321988" y="3735825"/>
            <a:ext cx="243417" cy="244475"/>
          </a:xfrm>
          <a:custGeom>
            <a:avLst/>
            <a:gdLst/>
            <a:ahLst/>
            <a:cxnLst/>
            <a:rect l="l" t="t" r="r" b="b"/>
            <a:pathLst>
              <a:path w="292100" h="293370">
                <a:moveTo>
                  <a:pt x="146050" y="0"/>
                </a:moveTo>
                <a:lnTo>
                  <a:pt x="98673" y="7274"/>
                </a:lnTo>
                <a:lnTo>
                  <a:pt x="58430" y="27716"/>
                </a:lnTo>
                <a:lnTo>
                  <a:pt x="27269" y="59253"/>
                </a:lnTo>
                <a:lnTo>
                  <a:pt x="7142" y="99811"/>
                </a:lnTo>
                <a:lnTo>
                  <a:pt x="0" y="147319"/>
                </a:lnTo>
                <a:lnTo>
                  <a:pt x="7142" y="194208"/>
                </a:lnTo>
                <a:lnTo>
                  <a:pt x="27269" y="234391"/>
                </a:lnTo>
                <a:lnTo>
                  <a:pt x="58430" y="265734"/>
                </a:lnTo>
                <a:lnTo>
                  <a:pt x="98673" y="286105"/>
                </a:lnTo>
                <a:lnTo>
                  <a:pt x="146050" y="293369"/>
                </a:lnTo>
                <a:lnTo>
                  <a:pt x="192938" y="286105"/>
                </a:lnTo>
                <a:lnTo>
                  <a:pt x="233121" y="265734"/>
                </a:lnTo>
                <a:lnTo>
                  <a:pt x="264464" y="234391"/>
                </a:lnTo>
                <a:lnTo>
                  <a:pt x="284835" y="194208"/>
                </a:lnTo>
                <a:lnTo>
                  <a:pt x="292100" y="147319"/>
                </a:lnTo>
                <a:lnTo>
                  <a:pt x="284835" y="99811"/>
                </a:lnTo>
                <a:lnTo>
                  <a:pt x="264464" y="59253"/>
                </a:lnTo>
                <a:lnTo>
                  <a:pt x="233121" y="27716"/>
                </a:lnTo>
                <a:lnTo>
                  <a:pt x="192938" y="7274"/>
                </a:lnTo>
                <a:lnTo>
                  <a:pt x="146050" y="0"/>
                </a:lnTo>
                <a:close/>
              </a:path>
            </a:pathLst>
          </a:custGeom>
          <a:solidFill>
            <a:srgbClr val="CCFFCC"/>
          </a:solidFill>
        </p:spPr>
        <p:txBody>
          <a:bodyPr wrap="square" lIns="0" tIns="0" rIns="0" bIns="0" rtlCol="0"/>
          <a:lstStyle/>
          <a:p>
            <a:endParaRPr sz="2800"/>
          </a:p>
        </p:txBody>
      </p:sp>
      <p:sp>
        <p:nvSpPr>
          <p:cNvPr id="92" name="object 92"/>
          <p:cNvSpPr/>
          <p:nvPr/>
        </p:nvSpPr>
        <p:spPr>
          <a:xfrm>
            <a:off x="8321988" y="3735825"/>
            <a:ext cx="243417" cy="244475"/>
          </a:xfrm>
          <a:custGeom>
            <a:avLst/>
            <a:gdLst/>
            <a:ahLst/>
            <a:cxnLst/>
            <a:rect l="l" t="t" r="r" b="b"/>
            <a:pathLst>
              <a:path w="292100" h="293370">
                <a:moveTo>
                  <a:pt x="146050" y="0"/>
                </a:moveTo>
                <a:lnTo>
                  <a:pt x="192938" y="7274"/>
                </a:lnTo>
                <a:lnTo>
                  <a:pt x="233121" y="27716"/>
                </a:lnTo>
                <a:lnTo>
                  <a:pt x="264464" y="59253"/>
                </a:lnTo>
                <a:lnTo>
                  <a:pt x="284835" y="99811"/>
                </a:lnTo>
                <a:lnTo>
                  <a:pt x="292100" y="147319"/>
                </a:lnTo>
                <a:lnTo>
                  <a:pt x="284835" y="194208"/>
                </a:lnTo>
                <a:lnTo>
                  <a:pt x="264464" y="234391"/>
                </a:lnTo>
                <a:lnTo>
                  <a:pt x="233121" y="265734"/>
                </a:lnTo>
                <a:lnTo>
                  <a:pt x="192938" y="286105"/>
                </a:lnTo>
                <a:lnTo>
                  <a:pt x="146050" y="293369"/>
                </a:lnTo>
                <a:lnTo>
                  <a:pt x="98673" y="286105"/>
                </a:lnTo>
                <a:lnTo>
                  <a:pt x="58430" y="265734"/>
                </a:lnTo>
                <a:lnTo>
                  <a:pt x="27269" y="234391"/>
                </a:lnTo>
                <a:lnTo>
                  <a:pt x="7142" y="194208"/>
                </a:lnTo>
                <a:lnTo>
                  <a:pt x="0" y="147319"/>
                </a:lnTo>
                <a:lnTo>
                  <a:pt x="7142" y="99811"/>
                </a:lnTo>
                <a:lnTo>
                  <a:pt x="27269" y="59253"/>
                </a:lnTo>
                <a:lnTo>
                  <a:pt x="58430" y="27716"/>
                </a:lnTo>
                <a:lnTo>
                  <a:pt x="98673" y="7274"/>
                </a:lnTo>
                <a:lnTo>
                  <a:pt x="146050" y="0"/>
                </a:lnTo>
                <a:close/>
              </a:path>
            </a:pathLst>
          </a:custGeom>
          <a:ln w="9344">
            <a:solidFill>
              <a:srgbClr val="000000"/>
            </a:solidFill>
          </a:ln>
        </p:spPr>
        <p:txBody>
          <a:bodyPr wrap="square" lIns="0" tIns="0" rIns="0" bIns="0" rtlCol="0"/>
          <a:lstStyle/>
          <a:p>
            <a:endParaRPr sz="2800"/>
          </a:p>
        </p:txBody>
      </p:sp>
      <p:sp>
        <p:nvSpPr>
          <p:cNvPr id="93" name="object 93"/>
          <p:cNvSpPr/>
          <p:nvPr/>
        </p:nvSpPr>
        <p:spPr>
          <a:xfrm>
            <a:off x="6636122" y="3735825"/>
            <a:ext cx="350252" cy="314709"/>
          </a:xfrm>
          <a:custGeom>
            <a:avLst/>
            <a:gdLst/>
            <a:ahLst/>
            <a:cxnLst/>
            <a:rect l="l" t="t" r="r" b="b"/>
            <a:pathLst>
              <a:path w="293370" h="293370">
                <a:moveTo>
                  <a:pt x="146050" y="0"/>
                </a:moveTo>
                <a:lnTo>
                  <a:pt x="99161" y="7274"/>
                </a:lnTo>
                <a:lnTo>
                  <a:pt x="58978" y="27716"/>
                </a:lnTo>
                <a:lnTo>
                  <a:pt x="27635" y="59253"/>
                </a:lnTo>
                <a:lnTo>
                  <a:pt x="7264" y="99811"/>
                </a:lnTo>
                <a:lnTo>
                  <a:pt x="0" y="147319"/>
                </a:lnTo>
                <a:lnTo>
                  <a:pt x="7264" y="194208"/>
                </a:lnTo>
                <a:lnTo>
                  <a:pt x="27635" y="234391"/>
                </a:lnTo>
                <a:lnTo>
                  <a:pt x="58978" y="265734"/>
                </a:lnTo>
                <a:lnTo>
                  <a:pt x="99161" y="286105"/>
                </a:lnTo>
                <a:lnTo>
                  <a:pt x="146050" y="293369"/>
                </a:lnTo>
                <a:lnTo>
                  <a:pt x="193558" y="286105"/>
                </a:lnTo>
                <a:lnTo>
                  <a:pt x="234116" y="265734"/>
                </a:lnTo>
                <a:lnTo>
                  <a:pt x="265653" y="234391"/>
                </a:lnTo>
                <a:lnTo>
                  <a:pt x="286095" y="194208"/>
                </a:lnTo>
                <a:lnTo>
                  <a:pt x="293370" y="147319"/>
                </a:lnTo>
                <a:lnTo>
                  <a:pt x="286095" y="99811"/>
                </a:lnTo>
                <a:lnTo>
                  <a:pt x="265653" y="59253"/>
                </a:lnTo>
                <a:lnTo>
                  <a:pt x="234116" y="27716"/>
                </a:lnTo>
                <a:lnTo>
                  <a:pt x="193558" y="7274"/>
                </a:lnTo>
                <a:lnTo>
                  <a:pt x="146050" y="0"/>
                </a:lnTo>
                <a:close/>
              </a:path>
            </a:pathLst>
          </a:custGeom>
          <a:solidFill>
            <a:srgbClr val="CCFFCC"/>
          </a:solidFill>
        </p:spPr>
        <p:txBody>
          <a:bodyPr wrap="square" lIns="0" tIns="0" rIns="0" bIns="0" rtlCol="0"/>
          <a:lstStyle/>
          <a:p>
            <a:endParaRPr sz="2800"/>
          </a:p>
        </p:txBody>
      </p:sp>
      <p:sp>
        <p:nvSpPr>
          <p:cNvPr id="94" name="object 94"/>
          <p:cNvSpPr/>
          <p:nvPr/>
        </p:nvSpPr>
        <p:spPr>
          <a:xfrm>
            <a:off x="6636122" y="3735825"/>
            <a:ext cx="350252" cy="314709"/>
          </a:xfrm>
          <a:custGeom>
            <a:avLst/>
            <a:gdLst/>
            <a:ahLst/>
            <a:cxnLst/>
            <a:rect l="l" t="t" r="r" b="b"/>
            <a:pathLst>
              <a:path w="293370" h="293370">
                <a:moveTo>
                  <a:pt x="146050" y="0"/>
                </a:moveTo>
                <a:lnTo>
                  <a:pt x="193558" y="7274"/>
                </a:lnTo>
                <a:lnTo>
                  <a:pt x="234116" y="27716"/>
                </a:lnTo>
                <a:lnTo>
                  <a:pt x="265653" y="59253"/>
                </a:lnTo>
                <a:lnTo>
                  <a:pt x="286095" y="99811"/>
                </a:lnTo>
                <a:lnTo>
                  <a:pt x="293370" y="147319"/>
                </a:lnTo>
                <a:lnTo>
                  <a:pt x="286095" y="194208"/>
                </a:lnTo>
                <a:lnTo>
                  <a:pt x="265653" y="234391"/>
                </a:lnTo>
                <a:lnTo>
                  <a:pt x="234116" y="265734"/>
                </a:lnTo>
                <a:lnTo>
                  <a:pt x="193558" y="286105"/>
                </a:lnTo>
                <a:lnTo>
                  <a:pt x="146050" y="293369"/>
                </a:lnTo>
                <a:lnTo>
                  <a:pt x="99161" y="286105"/>
                </a:lnTo>
                <a:lnTo>
                  <a:pt x="58978" y="265734"/>
                </a:lnTo>
                <a:lnTo>
                  <a:pt x="27635" y="234391"/>
                </a:lnTo>
                <a:lnTo>
                  <a:pt x="7264" y="194208"/>
                </a:lnTo>
                <a:lnTo>
                  <a:pt x="0" y="147319"/>
                </a:lnTo>
                <a:lnTo>
                  <a:pt x="7264" y="99811"/>
                </a:lnTo>
                <a:lnTo>
                  <a:pt x="27635" y="59253"/>
                </a:lnTo>
                <a:lnTo>
                  <a:pt x="58978" y="27716"/>
                </a:lnTo>
                <a:lnTo>
                  <a:pt x="99161" y="7274"/>
                </a:lnTo>
                <a:lnTo>
                  <a:pt x="146050" y="0"/>
                </a:lnTo>
                <a:close/>
              </a:path>
            </a:pathLst>
          </a:custGeom>
          <a:ln w="9344">
            <a:solidFill>
              <a:srgbClr val="000000"/>
            </a:solidFill>
          </a:ln>
        </p:spPr>
        <p:txBody>
          <a:bodyPr wrap="square" lIns="0" tIns="0" rIns="0" bIns="0" rtlCol="0"/>
          <a:lstStyle/>
          <a:p>
            <a:endParaRPr sz="2800"/>
          </a:p>
        </p:txBody>
      </p:sp>
      <p:sp>
        <p:nvSpPr>
          <p:cNvPr id="95" name="object 95"/>
          <p:cNvSpPr/>
          <p:nvPr/>
        </p:nvSpPr>
        <p:spPr>
          <a:xfrm>
            <a:off x="6636122" y="3735825"/>
            <a:ext cx="350252" cy="314709"/>
          </a:xfrm>
          <a:custGeom>
            <a:avLst/>
            <a:gdLst/>
            <a:ahLst/>
            <a:cxnLst/>
            <a:rect l="l" t="t" r="r" b="b"/>
            <a:pathLst>
              <a:path w="293370" h="293370">
                <a:moveTo>
                  <a:pt x="146050" y="0"/>
                </a:moveTo>
                <a:lnTo>
                  <a:pt x="99161" y="7274"/>
                </a:lnTo>
                <a:lnTo>
                  <a:pt x="58978" y="27716"/>
                </a:lnTo>
                <a:lnTo>
                  <a:pt x="27635" y="59253"/>
                </a:lnTo>
                <a:lnTo>
                  <a:pt x="7264" y="99811"/>
                </a:lnTo>
                <a:lnTo>
                  <a:pt x="0" y="147319"/>
                </a:lnTo>
                <a:lnTo>
                  <a:pt x="7264" y="194208"/>
                </a:lnTo>
                <a:lnTo>
                  <a:pt x="27635" y="234391"/>
                </a:lnTo>
                <a:lnTo>
                  <a:pt x="58978" y="265734"/>
                </a:lnTo>
                <a:lnTo>
                  <a:pt x="99161" y="286105"/>
                </a:lnTo>
                <a:lnTo>
                  <a:pt x="146050" y="293369"/>
                </a:lnTo>
                <a:lnTo>
                  <a:pt x="193558" y="286105"/>
                </a:lnTo>
                <a:lnTo>
                  <a:pt x="234116" y="265734"/>
                </a:lnTo>
                <a:lnTo>
                  <a:pt x="265653" y="234391"/>
                </a:lnTo>
                <a:lnTo>
                  <a:pt x="286095" y="194208"/>
                </a:lnTo>
                <a:lnTo>
                  <a:pt x="293370" y="147319"/>
                </a:lnTo>
                <a:lnTo>
                  <a:pt x="286095" y="99811"/>
                </a:lnTo>
                <a:lnTo>
                  <a:pt x="265653" y="59253"/>
                </a:lnTo>
                <a:lnTo>
                  <a:pt x="234116" y="27716"/>
                </a:lnTo>
                <a:lnTo>
                  <a:pt x="193558" y="7274"/>
                </a:lnTo>
                <a:lnTo>
                  <a:pt x="146050" y="0"/>
                </a:lnTo>
                <a:close/>
              </a:path>
            </a:pathLst>
          </a:custGeom>
          <a:solidFill>
            <a:srgbClr val="CCFFCC"/>
          </a:solidFill>
        </p:spPr>
        <p:txBody>
          <a:bodyPr wrap="square" lIns="0" tIns="0" rIns="0" bIns="0" rtlCol="0"/>
          <a:lstStyle/>
          <a:p>
            <a:endParaRPr sz="2800"/>
          </a:p>
        </p:txBody>
      </p:sp>
      <p:sp>
        <p:nvSpPr>
          <p:cNvPr id="96" name="object 96"/>
          <p:cNvSpPr/>
          <p:nvPr/>
        </p:nvSpPr>
        <p:spPr>
          <a:xfrm>
            <a:off x="6636122" y="3735825"/>
            <a:ext cx="350252" cy="314709"/>
          </a:xfrm>
          <a:custGeom>
            <a:avLst/>
            <a:gdLst/>
            <a:ahLst/>
            <a:cxnLst/>
            <a:rect l="l" t="t" r="r" b="b"/>
            <a:pathLst>
              <a:path w="293370" h="293370">
                <a:moveTo>
                  <a:pt x="146050" y="0"/>
                </a:moveTo>
                <a:lnTo>
                  <a:pt x="193558" y="7274"/>
                </a:lnTo>
                <a:lnTo>
                  <a:pt x="234116" y="27716"/>
                </a:lnTo>
                <a:lnTo>
                  <a:pt x="265653" y="59253"/>
                </a:lnTo>
                <a:lnTo>
                  <a:pt x="286095" y="99811"/>
                </a:lnTo>
                <a:lnTo>
                  <a:pt x="293370" y="147319"/>
                </a:lnTo>
                <a:lnTo>
                  <a:pt x="286095" y="194208"/>
                </a:lnTo>
                <a:lnTo>
                  <a:pt x="265653" y="234391"/>
                </a:lnTo>
                <a:lnTo>
                  <a:pt x="234116" y="265734"/>
                </a:lnTo>
                <a:lnTo>
                  <a:pt x="193558" y="286105"/>
                </a:lnTo>
                <a:lnTo>
                  <a:pt x="146050" y="293369"/>
                </a:lnTo>
                <a:lnTo>
                  <a:pt x="99161" y="286105"/>
                </a:lnTo>
                <a:lnTo>
                  <a:pt x="58978" y="265734"/>
                </a:lnTo>
                <a:lnTo>
                  <a:pt x="27635" y="234391"/>
                </a:lnTo>
                <a:lnTo>
                  <a:pt x="7264" y="194208"/>
                </a:lnTo>
                <a:lnTo>
                  <a:pt x="0" y="147319"/>
                </a:lnTo>
                <a:lnTo>
                  <a:pt x="7264" y="99811"/>
                </a:lnTo>
                <a:lnTo>
                  <a:pt x="27635" y="59253"/>
                </a:lnTo>
                <a:lnTo>
                  <a:pt x="58978" y="27716"/>
                </a:lnTo>
                <a:lnTo>
                  <a:pt x="99161" y="7274"/>
                </a:lnTo>
                <a:lnTo>
                  <a:pt x="146050" y="0"/>
                </a:lnTo>
                <a:close/>
              </a:path>
            </a:pathLst>
          </a:custGeom>
          <a:ln w="9344">
            <a:solidFill>
              <a:srgbClr val="000000"/>
            </a:solidFill>
          </a:ln>
        </p:spPr>
        <p:txBody>
          <a:bodyPr wrap="square" lIns="0" tIns="0" rIns="0" bIns="0" rtlCol="0"/>
          <a:lstStyle/>
          <a:p>
            <a:endParaRPr sz="2800"/>
          </a:p>
        </p:txBody>
      </p:sp>
      <p:sp>
        <p:nvSpPr>
          <p:cNvPr id="97" name="object 97"/>
          <p:cNvSpPr/>
          <p:nvPr/>
        </p:nvSpPr>
        <p:spPr>
          <a:xfrm>
            <a:off x="7696514" y="3735824"/>
            <a:ext cx="244475" cy="243417"/>
          </a:xfrm>
          <a:custGeom>
            <a:avLst/>
            <a:gdLst/>
            <a:ahLst/>
            <a:cxnLst/>
            <a:rect l="l" t="t" r="r" b="b"/>
            <a:pathLst>
              <a:path w="293370" h="292100">
                <a:moveTo>
                  <a:pt x="146050" y="0"/>
                </a:moveTo>
                <a:lnTo>
                  <a:pt x="99161" y="7142"/>
                </a:lnTo>
                <a:lnTo>
                  <a:pt x="58978" y="27269"/>
                </a:lnTo>
                <a:lnTo>
                  <a:pt x="27635" y="58430"/>
                </a:lnTo>
                <a:lnTo>
                  <a:pt x="7264" y="98673"/>
                </a:lnTo>
                <a:lnTo>
                  <a:pt x="0" y="146050"/>
                </a:lnTo>
                <a:lnTo>
                  <a:pt x="7264" y="192938"/>
                </a:lnTo>
                <a:lnTo>
                  <a:pt x="27635" y="233121"/>
                </a:lnTo>
                <a:lnTo>
                  <a:pt x="58978" y="264464"/>
                </a:lnTo>
                <a:lnTo>
                  <a:pt x="99161" y="284835"/>
                </a:lnTo>
                <a:lnTo>
                  <a:pt x="146050" y="292100"/>
                </a:lnTo>
                <a:lnTo>
                  <a:pt x="193070" y="284835"/>
                </a:lnTo>
                <a:lnTo>
                  <a:pt x="233568" y="264464"/>
                </a:lnTo>
                <a:lnTo>
                  <a:pt x="265287" y="233121"/>
                </a:lnTo>
                <a:lnTo>
                  <a:pt x="285973" y="192938"/>
                </a:lnTo>
                <a:lnTo>
                  <a:pt x="293369" y="146050"/>
                </a:lnTo>
                <a:lnTo>
                  <a:pt x="285973" y="98673"/>
                </a:lnTo>
                <a:lnTo>
                  <a:pt x="265287" y="58430"/>
                </a:lnTo>
                <a:lnTo>
                  <a:pt x="233568" y="27269"/>
                </a:lnTo>
                <a:lnTo>
                  <a:pt x="193070" y="7142"/>
                </a:lnTo>
                <a:lnTo>
                  <a:pt x="146050" y="0"/>
                </a:lnTo>
                <a:close/>
              </a:path>
            </a:pathLst>
          </a:custGeom>
          <a:solidFill>
            <a:srgbClr val="CCFFCC"/>
          </a:solidFill>
        </p:spPr>
        <p:txBody>
          <a:bodyPr wrap="square" lIns="0" tIns="0" rIns="0" bIns="0" rtlCol="0"/>
          <a:lstStyle/>
          <a:p>
            <a:endParaRPr sz="2800"/>
          </a:p>
        </p:txBody>
      </p:sp>
      <p:sp>
        <p:nvSpPr>
          <p:cNvPr id="98" name="object 98"/>
          <p:cNvSpPr/>
          <p:nvPr/>
        </p:nvSpPr>
        <p:spPr>
          <a:xfrm>
            <a:off x="7696514" y="3735824"/>
            <a:ext cx="244475" cy="243417"/>
          </a:xfrm>
          <a:custGeom>
            <a:avLst/>
            <a:gdLst/>
            <a:ahLst/>
            <a:cxnLst/>
            <a:rect l="l" t="t" r="r" b="b"/>
            <a:pathLst>
              <a:path w="293370" h="292100">
                <a:moveTo>
                  <a:pt x="146050" y="0"/>
                </a:moveTo>
                <a:lnTo>
                  <a:pt x="193070" y="7142"/>
                </a:lnTo>
                <a:lnTo>
                  <a:pt x="233568" y="27269"/>
                </a:lnTo>
                <a:lnTo>
                  <a:pt x="265287" y="58430"/>
                </a:lnTo>
                <a:lnTo>
                  <a:pt x="285973" y="98673"/>
                </a:lnTo>
                <a:lnTo>
                  <a:pt x="293369" y="146050"/>
                </a:lnTo>
                <a:lnTo>
                  <a:pt x="285973" y="192938"/>
                </a:lnTo>
                <a:lnTo>
                  <a:pt x="265287" y="233121"/>
                </a:lnTo>
                <a:lnTo>
                  <a:pt x="233568" y="264464"/>
                </a:lnTo>
                <a:lnTo>
                  <a:pt x="193070" y="284835"/>
                </a:lnTo>
                <a:lnTo>
                  <a:pt x="146050" y="292100"/>
                </a:lnTo>
                <a:lnTo>
                  <a:pt x="99161" y="284835"/>
                </a:lnTo>
                <a:lnTo>
                  <a:pt x="58978" y="264464"/>
                </a:lnTo>
                <a:lnTo>
                  <a:pt x="27635" y="233121"/>
                </a:lnTo>
                <a:lnTo>
                  <a:pt x="7264" y="192938"/>
                </a:lnTo>
                <a:lnTo>
                  <a:pt x="0" y="146050"/>
                </a:lnTo>
                <a:lnTo>
                  <a:pt x="7264" y="98673"/>
                </a:lnTo>
                <a:lnTo>
                  <a:pt x="27635" y="58430"/>
                </a:lnTo>
                <a:lnTo>
                  <a:pt x="58978" y="27269"/>
                </a:lnTo>
                <a:lnTo>
                  <a:pt x="99161" y="7142"/>
                </a:lnTo>
                <a:lnTo>
                  <a:pt x="146050" y="0"/>
                </a:lnTo>
                <a:close/>
              </a:path>
            </a:pathLst>
          </a:custGeom>
          <a:ln w="9344">
            <a:solidFill>
              <a:srgbClr val="000000"/>
            </a:solidFill>
          </a:ln>
        </p:spPr>
        <p:txBody>
          <a:bodyPr wrap="square" lIns="0" tIns="0" rIns="0" bIns="0" rtlCol="0"/>
          <a:lstStyle/>
          <a:p>
            <a:endParaRPr sz="2800"/>
          </a:p>
        </p:txBody>
      </p:sp>
      <p:sp>
        <p:nvSpPr>
          <p:cNvPr id="99" name="object 99"/>
          <p:cNvSpPr/>
          <p:nvPr/>
        </p:nvSpPr>
        <p:spPr>
          <a:xfrm>
            <a:off x="7064689" y="3735825"/>
            <a:ext cx="244475" cy="244475"/>
          </a:xfrm>
          <a:custGeom>
            <a:avLst/>
            <a:gdLst/>
            <a:ahLst/>
            <a:cxnLst/>
            <a:rect l="l" t="t" r="r" b="b"/>
            <a:pathLst>
              <a:path w="293370" h="293370">
                <a:moveTo>
                  <a:pt x="147320" y="0"/>
                </a:moveTo>
                <a:lnTo>
                  <a:pt x="99811" y="7274"/>
                </a:lnTo>
                <a:lnTo>
                  <a:pt x="59253" y="27716"/>
                </a:lnTo>
                <a:lnTo>
                  <a:pt x="27716" y="59253"/>
                </a:lnTo>
                <a:lnTo>
                  <a:pt x="7274" y="99811"/>
                </a:lnTo>
                <a:lnTo>
                  <a:pt x="0" y="147319"/>
                </a:lnTo>
                <a:lnTo>
                  <a:pt x="7274" y="194208"/>
                </a:lnTo>
                <a:lnTo>
                  <a:pt x="27716" y="234391"/>
                </a:lnTo>
                <a:lnTo>
                  <a:pt x="59253" y="265734"/>
                </a:lnTo>
                <a:lnTo>
                  <a:pt x="99811" y="286105"/>
                </a:lnTo>
                <a:lnTo>
                  <a:pt x="147320" y="293369"/>
                </a:lnTo>
                <a:lnTo>
                  <a:pt x="194208" y="286105"/>
                </a:lnTo>
                <a:lnTo>
                  <a:pt x="234391" y="265734"/>
                </a:lnTo>
                <a:lnTo>
                  <a:pt x="265734" y="234391"/>
                </a:lnTo>
                <a:lnTo>
                  <a:pt x="286105" y="194208"/>
                </a:lnTo>
                <a:lnTo>
                  <a:pt x="293370" y="147319"/>
                </a:lnTo>
                <a:lnTo>
                  <a:pt x="286105" y="99811"/>
                </a:lnTo>
                <a:lnTo>
                  <a:pt x="265734" y="59253"/>
                </a:lnTo>
                <a:lnTo>
                  <a:pt x="234391" y="27716"/>
                </a:lnTo>
                <a:lnTo>
                  <a:pt x="194208" y="7274"/>
                </a:lnTo>
                <a:lnTo>
                  <a:pt x="147320" y="0"/>
                </a:lnTo>
                <a:close/>
              </a:path>
            </a:pathLst>
          </a:custGeom>
          <a:solidFill>
            <a:srgbClr val="CCFFCC"/>
          </a:solidFill>
        </p:spPr>
        <p:txBody>
          <a:bodyPr wrap="square" lIns="0" tIns="0" rIns="0" bIns="0" rtlCol="0"/>
          <a:lstStyle/>
          <a:p>
            <a:endParaRPr sz="2800"/>
          </a:p>
        </p:txBody>
      </p:sp>
      <p:sp>
        <p:nvSpPr>
          <p:cNvPr id="100" name="object 100"/>
          <p:cNvSpPr/>
          <p:nvPr/>
        </p:nvSpPr>
        <p:spPr>
          <a:xfrm>
            <a:off x="7064689" y="3735825"/>
            <a:ext cx="244475" cy="244475"/>
          </a:xfrm>
          <a:custGeom>
            <a:avLst/>
            <a:gdLst/>
            <a:ahLst/>
            <a:cxnLst/>
            <a:rect l="l" t="t" r="r" b="b"/>
            <a:pathLst>
              <a:path w="293370" h="293370">
                <a:moveTo>
                  <a:pt x="147320" y="0"/>
                </a:moveTo>
                <a:lnTo>
                  <a:pt x="194208" y="7274"/>
                </a:lnTo>
                <a:lnTo>
                  <a:pt x="234391" y="27716"/>
                </a:lnTo>
                <a:lnTo>
                  <a:pt x="265734" y="59253"/>
                </a:lnTo>
                <a:lnTo>
                  <a:pt x="286105" y="99811"/>
                </a:lnTo>
                <a:lnTo>
                  <a:pt x="293370" y="147319"/>
                </a:lnTo>
                <a:lnTo>
                  <a:pt x="286105" y="194208"/>
                </a:lnTo>
                <a:lnTo>
                  <a:pt x="265734" y="234391"/>
                </a:lnTo>
                <a:lnTo>
                  <a:pt x="234391" y="265734"/>
                </a:lnTo>
                <a:lnTo>
                  <a:pt x="194208" y="286105"/>
                </a:lnTo>
                <a:lnTo>
                  <a:pt x="147320" y="293369"/>
                </a:lnTo>
                <a:lnTo>
                  <a:pt x="99811" y="286105"/>
                </a:lnTo>
                <a:lnTo>
                  <a:pt x="59253" y="265734"/>
                </a:lnTo>
                <a:lnTo>
                  <a:pt x="27716" y="234391"/>
                </a:lnTo>
                <a:lnTo>
                  <a:pt x="7274" y="194208"/>
                </a:lnTo>
                <a:lnTo>
                  <a:pt x="0" y="147319"/>
                </a:lnTo>
                <a:lnTo>
                  <a:pt x="7274" y="99811"/>
                </a:lnTo>
                <a:lnTo>
                  <a:pt x="27716" y="59253"/>
                </a:lnTo>
                <a:lnTo>
                  <a:pt x="59253" y="27716"/>
                </a:lnTo>
                <a:lnTo>
                  <a:pt x="99811" y="7274"/>
                </a:lnTo>
                <a:lnTo>
                  <a:pt x="147320" y="0"/>
                </a:lnTo>
                <a:close/>
              </a:path>
            </a:pathLst>
          </a:custGeom>
          <a:ln w="9344">
            <a:solidFill>
              <a:srgbClr val="000000"/>
            </a:solidFill>
          </a:ln>
        </p:spPr>
        <p:txBody>
          <a:bodyPr wrap="square" lIns="0" tIns="0" rIns="0" bIns="0" rtlCol="0"/>
          <a:lstStyle/>
          <a:p>
            <a:endParaRPr sz="2800"/>
          </a:p>
        </p:txBody>
      </p:sp>
      <p:sp>
        <p:nvSpPr>
          <p:cNvPr id="101" name="object 101"/>
          <p:cNvSpPr txBox="1"/>
          <p:nvPr/>
        </p:nvSpPr>
        <p:spPr>
          <a:xfrm>
            <a:off x="6745072" y="3329425"/>
            <a:ext cx="2427817" cy="1049432"/>
          </a:xfrm>
          <a:prstGeom prst="rect">
            <a:avLst/>
          </a:prstGeom>
        </p:spPr>
        <p:txBody>
          <a:bodyPr vert="horz" wrap="square" lIns="0" tIns="10583" rIns="0" bIns="0" rtlCol="0">
            <a:spAutoFit/>
          </a:bodyPr>
          <a:lstStyle/>
          <a:p>
            <a:pPr marL="10583">
              <a:lnSpc>
                <a:spcPts val="2742"/>
              </a:lnSpc>
              <a:spcBef>
                <a:spcPts val="83"/>
              </a:spcBef>
              <a:tabLst>
                <a:tab pos="659844" algn="l"/>
                <a:tab pos="963574" algn="l"/>
                <a:tab pos="1589024" algn="l"/>
                <a:tab pos="1916036" algn="l"/>
              </a:tabLst>
            </a:pPr>
            <a:r>
              <a:rPr sz="2800" dirty="0">
                <a:latin typeface="Arial"/>
                <a:cs typeface="Arial"/>
              </a:rPr>
              <a:t>+	+	+	+	+</a:t>
            </a:r>
            <a:endParaRPr sz="2800">
              <a:latin typeface="Arial"/>
              <a:cs typeface="Arial"/>
            </a:endParaRPr>
          </a:p>
          <a:p>
            <a:pPr marL="32807">
              <a:lnSpc>
                <a:spcPts val="2742"/>
              </a:lnSpc>
              <a:tabLst>
                <a:tab pos="355056" algn="l"/>
                <a:tab pos="986856" algn="l"/>
                <a:tab pos="1288469" algn="l"/>
                <a:tab pos="1611248" algn="l"/>
                <a:tab pos="2243048" algn="l"/>
              </a:tabLst>
            </a:pPr>
            <a:r>
              <a:rPr sz="2800" dirty="0">
                <a:latin typeface="Arial"/>
                <a:cs typeface="Arial"/>
              </a:rPr>
              <a:t>+	+	+	+	+	+</a:t>
            </a:r>
            <a:endParaRPr sz="2800">
              <a:latin typeface="Arial"/>
              <a:cs typeface="Arial"/>
            </a:endParaRPr>
          </a:p>
        </p:txBody>
      </p:sp>
      <p:sp>
        <p:nvSpPr>
          <p:cNvPr id="102" name="object 102"/>
          <p:cNvSpPr/>
          <p:nvPr/>
        </p:nvSpPr>
        <p:spPr>
          <a:xfrm>
            <a:off x="7141947" y="3638459"/>
            <a:ext cx="1258358" cy="97366"/>
          </a:xfrm>
          <a:custGeom>
            <a:avLst/>
            <a:gdLst/>
            <a:ahLst/>
            <a:cxnLst/>
            <a:rect l="l" t="t" r="r" b="b"/>
            <a:pathLst>
              <a:path w="1510029" h="116839">
                <a:moveTo>
                  <a:pt x="0" y="116839"/>
                </a:moveTo>
                <a:lnTo>
                  <a:pt x="1510030" y="0"/>
                </a:lnTo>
              </a:path>
            </a:pathLst>
          </a:custGeom>
          <a:ln w="8985">
            <a:solidFill>
              <a:srgbClr val="000000"/>
            </a:solidFill>
          </a:ln>
        </p:spPr>
        <p:txBody>
          <a:bodyPr wrap="square" lIns="0" tIns="0" rIns="0" bIns="0" rtlCol="0"/>
          <a:lstStyle/>
          <a:p>
            <a:endParaRPr sz="2800"/>
          </a:p>
        </p:txBody>
      </p:sp>
      <p:sp>
        <p:nvSpPr>
          <p:cNvPr id="103" name="object 103"/>
          <p:cNvSpPr/>
          <p:nvPr/>
        </p:nvSpPr>
        <p:spPr>
          <a:xfrm>
            <a:off x="7464739" y="3638459"/>
            <a:ext cx="327025" cy="95250"/>
          </a:xfrm>
          <a:custGeom>
            <a:avLst/>
            <a:gdLst/>
            <a:ahLst/>
            <a:cxnLst/>
            <a:rect l="l" t="t" r="r" b="b"/>
            <a:pathLst>
              <a:path w="392429" h="114300">
                <a:moveTo>
                  <a:pt x="392430" y="114299"/>
                </a:moveTo>
                <a:lnTo>
                  <a:pt x="0" y="0"/>
                </a:lnTo>
              </a:path>
            </a:pathLst>
          </a:custGeom>
          <a:ln w="8985">
            <a:solidFill>
              <a:srgbClr val="000000"/>
            </a:solidFill>
          </a:ln>
        </p:spPr>
        <p:txBody>
          <a:bodyPr wrap="square" lIns="0" tIns="0" rIns="0" bIns="0" rtlCol="0"/>
          <a:lstStyle/>
          <a:p>
            <a:endParaRPr sz="2800"/>
          </a:p>
        </p:txBody>
      </p:sp>
      <p:sp>
        <p:nvSpPr>
          <p:cNvPr id="104" name="object 104"/>
          <p:cNvSpPr/>
          <p:nvPr/>
        </p:nvSpPr>
        <p:spPr>
          <a:xfrm>
            <a:off x="8732622" y="3639517"/>
            <a:ext cx="291042" cy="94192"/>
          </a:xfrm>
          <a:custGeom>
            <a:avLst/>
            <a:gdLst/>
            <a:ahLst/>
            <a:cxnLst/>
            <a:rect l="l" t="t" r="r" b="b"/>
            <a:pathLst>
              <a:path w="349250" h="113029">
                <a:moveTo>
                  <a:pt x="349250" y="113030"/>
                </a:moveTo>
                <a:lnTo>
                  <a:pt x="0" y="0"/>
                </a:lnTo>
              </a:path>
            </a:pathLst>
          </a:custGeom>
          <a:ln w="8985">
            <a:solidFill>
              <a:srgbClr val="000000"/>
            </a:solidFill>
          </a:ln>
        </p:spPr>
        <p:txBody>
          <a:bodyPr wrap="square" lIns="0" tIns="0" rIns="0" bIns="0" rtlCol="0"/>
          <a:lstStyle/>
          <a:p>
            <a:endParaRPr sz="2800"/>
          </a:p>
        </p:txBody>
      </p:sp>
      <p:sp>
        <p:nvSpPr>
          <p:cNvPr id="105" name="object 105"/>
          <p:cNvSpPr/>
          <p:nvPr/>
        </p:nvSpPr>
        <p:spPr>
          <a:xfrm>
            <a:off x="8076455" y="3639517"/>
            <a:ext cx="348192" cy="94192"/>
          </a:xfrm>
          <a:custGeom>
            <a:avLst/>
            <a:gdLst/>
            <a:ahLst/>
            <a:cxnLst/>
            <a:rect l="l" t="t" r="r" b="b"/>
            <a:pathLst>
              <a:path w="417829" h="113029">
                <a:moveTo>
                  <a:pt x="0" y="113030"/>
                </a:moveTo>
                <a:lnTo>
                  <a:pt x="417829" y="0"/>
                </a:lnTo>
              </a:path>
            </a:pathLst>
          </a:custGeom>
          <a:ln w="8985">
            <a:solidFill>
              <a:srgbClr val="000000"/>
            </a:solidFill>
          </a:ln>
        </p:spPr>
        <p:txBody>
          <a:bodyPr wrap="square" lIns="0" tIns="0" rIns="0" bIns="0" rtlCol="0"/>
          <a:lstStyle/>
          <a:p>
            <a:endParaRPr sz="2800"/>
          </a:p>
        </p:txBody>
      </p:sp>
      <p:sp>
        <p:nvSpPr>
          <p:cNvPr id="106" name="object 106"/>
          <p:cNvSpPr/>
          <p:nvPr/>
        </p:nvSpPr>
        <p:spPr>
          <a:xfrm>
            <a:off x="7812931" y="3979241"/>
            <a:ext cx="263525" cy="95250"/>
          </a:xfrm>
          <a:custGeom>
            <a:avLst/>
            <a:gdLst/>
            <a:ahLst/>
            <a:cxnLst/>
            <a:rect l="l" t="t" r="r" b="b"/>
            <a:pathLst>
              <a:path w="316229" h="114300">
                <a:moveTo>
                  <a:pt x="316229" y="114300"/>
                </a:moveTo>
                <a:lnTo>
                  <a:pt x="0" y="0"/>
                </a:lnTo>
              </a:path>
            </a:pathLst>
          </a:custGeom>
          <a:ln w="8985">
            <a:solidFill>
              <a:srgbClr val="000000"/>
            </a:solidFill>
          </a:ln>
        </p:spPr>
        <p:txBody>
          <a:bodyPr wrap="square" lIns="0" tIns="0" rIns="0" bIns="0" rtlCol="0"/>
          <a:lstStyle/>
          <a:p>
            <a:endParaRPr sz="2800"/>
          </a:p>
        </p:txBody>
      </p:sp>
      <p:sp>
        <p:nvSpPr>
          <p:cNvPr id="107" name="object 107"/>
          <p:cNvSpPr/>
          <p:nvPr/>
        </p:nvSpPr>
        <p:spPr>
          <a:xfrm>
            <a:off x="6684499" y="3979242"/>
            <a:ext cx="456389" cy="125338"/>
          </a:xfrm>
          <a:custGeom>
            <a:avLst/>
            <a:gdLst/>
            <a:ahLst/>
            <a:cxnLst/>
            <a:rect l="l" t="t" r="r" b="b"/>
            <a:pathLst>
              <a:path w="382270" h="116839">
                <a:moveTo>
                  <a:pt x="382269" y="116839"/>
                </a:moveTo>
                <a:lnTo>
                  <a:pt x="0" y="0"/>
                </a:lnTo>
              </a:path>
            </a:pathLst>
          </a:custGeom>
          <a:ln w="8985">
            <a:solidFill>
              <a:srgbClr val="000000"/>
            </a:solidFill>
          </a:ln>
        </p:spPr>
        <p:txBody>
          <a:bodyPr wrap="square" lIns="0" tIns="0" rIns="0" bIns="0" rtlCol="0"/>
          <a:lstStyle/>
          <a:p>
            <a:endParaRPr sz="2800"/>
          </a:p>
        </p:txBody>
      </p:sp>
      <p:sp>
        <p:nvSpPr>
          <p:cNvPr id="108" name="object 108"/>
          <p:cNvSpPr/>
          <p:nvPr/>
        </p:nvSpPr>
        <p:spPr>
          <a:xfrm>
            <a:off x="7999197" y="4076609"/>
            <a:ext cx="243417" cy="244475"/>
          </a:xfrm>
          <a:custGeom>
            <a:avLst/>
            <a:gdLst/>
            <a:ahLst/>
            <a:cxnLst/>
            <a:rect l="l" t="t" r="r" b="b"/>
            <a:pathLst>
              <a:path w="292100" h="293370">
                <a:moveTo>
                  <a:pt x="146050" y="0"/>
                </a:moveTo>
                <a:lnTo>
                  <a:pt x="98673" y="7274"/>
                </a:lnTo>
                <a:lnTo>
                  <a:pt x="58430" y="27716"/>
                </a:lnTo>
                <a:lnTo>
                  <a:pt x="27269" y="59253"/>
                </a:lnTo>
                <a:lnTo>
                  <a:pt x="7142" y="99811"/>
                </a:lnTo>
                <a:lnTo>
                  <a:pt x="0" y="147319"/>
                </a:lnTo>
                <a:lnTo>
                  <a:pt x="7142" y="194208"/>
                </a:lnTo>
                <a:lnTo>
                  <a:pt x="27269" y="234391"/>
                </a:lnTo>
                <a:lnTo>
                  <a:pt x="58430" y="265734"/>
                </a:lnTo>
                <a:lnTo>
                  <a:pt x="98673" y="286105"/>
                </a:lnTo>
                <a:lnTo>
                  <a:pt x="146050" y="293369"/>
                </a:lnTo>
                <a:lnTo>
                  <a:pt x="192938" y="286105"/>
                </a:lnTo>
                <a:lnTo>
                  <a:pt x="233121" y="265734"/>
                </a:lnTo>
                <a:lnTo>
                  <a:pt x="264464" y="234391"/>
                </a:lnTo>
                <a:lnTo>
                  <a:pt x="284835" y="194208"/>
                </a:lnTo>
                <a:lnTo>
                  <a:pt x="292100" y="147319"/>
                </a:lnTo>
                <a:lnTo>
                  <a:pt x="284835" y="99811"/>
                </a:lnTo>
                <a:lnTo>
                  <a:pt x="264464" y="59253"/>
                </a:lnTo>
                <a:lnTo>
                  <a:pt x="233121" y="27716"/>
                </a:lnTo>
                <a:lnTo>
                  <a:pt x="192938" y="7274"/>
                </a:lnTo>
                <a:lnTo>
                  <a:pt x="146050" y="0"/>
                </a:lnTo>
                <a:close/>
              </a:path>
            </a:pathLst>
          </a:custGeom>
          <a:solidFill>
            <a:srgbClr val="CCFFCC"/>
          </a:solidFill>
        </p:spPr>
        <p:txBody>
          <a:bodyPr wrap="square" lIns="0" tIns="0" rIns="0" bIns="0" rtlCol="0"/>
          <a:lstStyle/>
          <a:p>
            <a:endParaRPr sz="2800"/>
          </a:p>
        </p:txBody>
      </p:sp>
      <p:sp>
        <p:nvSpPr>
          <p:cNvPr id="109" name="object 109"/>
          <p:cNvSpPr/>
          <p:nvPr/>
        </p:nvSpPr>
        <p:spPr>
          <a:xfrm>
            <a:off x="7999197" y="4076609"/>
            <a:ext cx="243417" cy="244475"/>
          </a:xfrm>
          <a:custGeom>
            <a:avLst/>
            <a:gdLst/>
            <a:ahLst/>
            <a:cxnLst/>
            <a:rect l="l" t="t" r="r" b="b"/>
            <a:pathLst>
              <a:path w="292100" h="293370">
                <a:moveTo>
                  <a:pt x="146050" y="0"/>
                </a:moveTo>
                <a:lnTo>
                  <a:pt x="192938" y="7274"/>
                </a:lnTo>
                <a:lnTo>
                  <a:pt x="233121" y="27716"/>
                </a:lnTo>
                <a:lnTo>
                  <a:pt x="264464" y="59253"/>
                </a:lnTo>
                <a:lnTo>
                  <a:pt x="284835" y="99811"/>
                </a:lnTo>
                <a:lnTo>
                  <a:pt x="292100" y="147319"/>
                </a:lnTo>
                <a:lnTo>
                  <a:pt x="284835" y="194208"/>
                </a:lnTo>
                <a:lnTo>
                  <a:pt x="264464" y="234391"/>
                </a:lnTo>
                <a:lnTo>
                  <a:pt x="233121" y="265734"/>
                </a:lnTo>
                <a:lnTo>
                  <a:pt x="192938" y="286105"/>
                </a:lnTo>
                <a:lnTo>
                  <a:pt x="146050" y="293369"/>
                </a:lnTo>
                <a:lnTo>
                  <a:pt x="98673" y="286105"/>
                </a:lnTo>
                <a:lnTo>
                  <a:pt x="58430" y="265734"/>
                </a:lnTo>
                <a:lnTo>
                  <a:pt x="27269" y="234391"/>
                </a:lnTo>
                <a:lnTo>
                  <a:pt x="7142" y="194208"/>
                </a:lnTo>
                <a:lnTo>
                  <a:pt x="0" y="147319"/>
                </a:lnTo>
                <a:lnTo>
                  <a:pt x="7142" y="99811"/>
                </a:lnTo>
                <a:lnTo>
                  <a:pt x="27269" y="59253"/>
                </a:lnTo>
                <a:lnTo>
                  <a:pt x="58430" y="27716"/>
                </a:lnTo>
                <a:lnTo>
                  <a:pt x="98673" y="7274"/>
                </a:lnTo>
                <a:lnTo>
                  <a:pt x="146050" y="0"/>
                </a:lnTo>
                <a:close/>
              </a:path>
            </a:pathLst>
          </a:custGeom>
          <a:ln w="9344">
            <a:solidFill>
              <a:srgbClr val="000000"/>
            </a:solidFill>
          </a:ln>
        </p:spPr>
        <p:txBody>
          <a:bodyPr wrap="square" lIns="0" tIns="0" rIns="0" bIns="0" rtlCol="0"/>
          <a:lstStyle/>
          <a:p>
            <a:endParaRPr sz="2800"/>
          </a:p>
        </p:txBody>
      </p:sp>
      <p:sp>
        <p:nvSpPr>
          <p:cNvPr id="110" name="object 110"/>
          <p:cNvSpPr/>
          <p:nvPr/>
        </p:nvSpPr>
        <p:spPr>
          <a:xfrm>
            <a:off x="7999197" y="4076609"/>
            <a:ext cx="243417" cy="244475"/>
          </a:xfrm>
          <a:custGeom>
            <a:avLst/>
            <a:gdLst/>
            <a:ahLst/>
            <a:cxnLst/>
            <a:rect l="l" t="t" r="r" b="b"/>
            <a:pathLst>
              <a:path w="292100" h="293370">
                <a:moveTo>
                  <a:pt x="146050" y="0"/>
                </a:moveTo>
                <a:lnTo>
                  <a:pt x="98673" y="7274"/>
                </a:lnTo>
                <a:lnTo>
                  <a:pt x="58430" y="27716"/>
                </a:lnTo>
                <a:lnTo>
                  <a:pt x="27269" y="59253"/>
                </a:lnTo>
                <a:lnTo>
                  <a:pt x="7142" y="99811"/>
                </a:lnTo>
                <a:lnTo>
                  <a:pt x="0" y="147319"/>
                </a:lnTo>
                <a:lnTo>
                  <a:pt x="7142" y="194208"/>
                </a:lnTo>
                <a:lnTo>
                  <a:pt x="27269" y="234391"/>
                </a:lnTo>
                <a:lnTo>
                  <a:pt x="58430" y="265734"/>
                </a:lnTo>
                <a:lnTo>
                  <a:pt x="98673" y="286105"/>
                </a:lnTo>
                <a:lnTo>
                  <a:pt x="146050" y="293369"/>
                </a:lnTo>
                <a:lnTo>
                  <a:pt x="192938" y="286105"/>
                </a:lnTo>
                <a:lnTo>
                  <a:pt x="233121" y="265734"/>
                </a:lnTo>
                <a:lnTo>
                  <a:pt x="264464" y="234391"/>
                </a:lnTo>
                <a:lnTo>
                  <a:pt x="284835" y="194208"/>
                </a:lnTo>
                <a:lnTo>
                  <a:pt x="292100" y="147319"/>
                </a:lnTo>
                <a:lnTo>
                  <a:pt x="284835" y="99811"/>
                </a:lnTo>
                <a:lnTo>
                  <a:pt x="264464" y="59253"/>
                </a:lnTo>
                <a:lnTo>
                  <a:pt x="233121" y="27716"/>
                </a:lnTo>
                <a:lnTo>
                  <a:pt x="192938" y="7274"/>
                </a:lnTo>
                <a:lnTo>
                  <a:pt x="146050" y="0"/>
                </a:lnTo>
                <a:close/>
              </a:path>
            </a:pathLst>
          </a:custGeom>
          <a:solidFill>
            <a:srgbClr val="CCFFCC"/>
          </a:solidFill>
        </p:spPr>
        <p:txBody>
          <a:bodyPr wrap="square" lIns="0" tIns="0" rIns="0" bIns="0" rtlCol="0"/>
          <a:lstStyle/>
          <a:p>
            <a:endParaRPr sz="2800"/>
          </a:p>
        </p:txBody>
      </p:sp>
      <p:sp>
        <p:nvSpPr>
          <p:cNvPr id="111" name="object 111"/>
          <p:cNvSpPr/>
          <p:nvPr/>
        </p:nvSpPr>
        <p:spPr>
          <a:xfrm>
            <a:off x="7999197" y="4076609"/>
            <a:ext cx="243417" cy="244475"/>
          </a:xfrm>
          <a:custGeom>
            <a:avLst/>
            <a:gdLst/>
            <a:ahLst/>
            <a:cxnLst/>
            <a:rect l="l" t="t" r="r" b="b"/>
            <a:pathLst>
              <a:path w="292100" h="293370">
                <a:moveTo>
                  <a:pt x="146050" y="0"/>
                </a:moveTo>
                <a:lnTo>
                  <a:pt x="192938" y="7274"/>
                </a:lnTo>
                <a:lnTo>
                  <a:pt x="233121" y="27716"/>
                </a:lnTo>
                <a:lnTo>
                  <a:pt x="264464" y="59253"/>
                </a:lnTo>
                <a:lnTo>
                  <a:pt x="284835" y="99811"/>
                </a:lnTo>
                <a:lnTo>
                  <a:pt x="292100" y="147319"/>
                </a:lnTo>
                <a:lnTo>
                  <a:pt x="284835" y="194208"/>
                </a:lnTo>
                <a:lnTo>
                  <a:pt x="264464" y="234391"/>
                </a:lnTo>
                <a:lnTo>
                  <a:pt x="233121" y="265734"/>
                </a:lnTo>
                <a:lnTo>
                  <a:pt x="192938" y="286105"/>
                </a:lnTo>
                <a:lnTo>
                  <a:pt x="146050" y="293369"/>
                </a:lnTo>
                <a:lnTo>
                  <a:pt x="98673" y="286105"/>
                </a:lnTo>
                <a:lnTo>
                  <a:pt x="58430" y="265734"/>
                </a:lnTo>
                <a:lnTo>
                  <a:pt x="27269" y="234391"/>
                </a:lnTo>
                <a:lnTo>
                  <a:pt x="7142" y="194208"/>
                </a:lnTo>
                <a:lnTo>
                  <a:pt x="0" y="147319"/>
                </a:lnTo>
                <a:lnTo>
                  <a:pt x="7142" y="99811"/>
                </a:lnTo>
                <a:lnTo>
                  <a:pt x="27269" y="59253"/>
                </a:lnTo>
                <a:lnTo>
                  <a:pt x="58430" y="27716"/>
                </a:lnTo>
                <a:lnTo>
                  <a:pt x="98673" y="7274"/>
                </a:lnTo>
                <a:lnTo>
                  <a:pt x="146050" y="0"/>
                </a:lnTo>
                <a:close/>
              </a:path>
            </a:pathLst>
          </a:custGeom>
          <a:ln w="9344">
            <a:solidFill>
              <a:srgbClr val="000000"/>
            </a:solidFill>
          </a:ln>
        </p:spPr>
        <p:txBody>
          <a:bodyPr wrap="square" lIns="0" tIns="0" rIns="0" bIns="0" rtlCol="0"/>
          <a:lstStyle/>
          <a:p>
            <a:endParaRPr sz="2800"/>
          </a:p>
        </p:txBody>
      </p:sp>
      <p:sp>
        <p:nvSpPr>
          <p:cNvPr id="112" name="object 112"/>
          <p:cNvSpPr/>
          <p:nvPr/>
        </p:nvSpPr>
        <p:spPr>
          <a:xfrm>
            <a:off x="8952756" y="4076609"/>
            <a:ext cx="244475" cy="243417"/>
          </a:xfrm>
          <a:custGeom>
            <a:avLst/>
            <a:gdLst/>
            <a:ahLst/>
            <a:cxnLst/>
            <a:rect l="l" t="t" r="r" b="b"/>
            <a:pathLst>
              <a:path w="293370" h="292100">
                <a:moveTo>
                  <a:pt x="146050" y="0"/>
                </a:moveTo>
                <a:lnTo>
                  <a:pt x="99161" y="7142"/>
                </a:lnTo>
                <a:lnTo>
                  <a:pt x="58978" y="27269"/>
                </a:lnTo>
                <a:lnTo>
                  <a:pt x="27635" y="58430"/>
                </a:lnTo>
                <a:lnTo>
                  <a:pt x="7264" y="98673"/>
                </a:lnTo>
                <a:lnTo>
                  <a:pt x="0" y="146050"/>
                </a:lnTo>
                <a:lnTo>
                  <a:pt x="7264" y="192938"/>
                </a:lnTo>
                <a:lnTo>
                  <a:pt x="27635" y="233121"/>
                </a:lnTo>
                <a:lnTo>
                  <a:pt x="58978" y="264464"/>
                </a:lnTo>
                <a:lnTo>
                  <a:pt x="99161" y="284835"/>
                </a:lnTo>
                <a:lnTo>
                  <a:pt x="146050" y="292100"/>
                </a:lnTo>
                <a:lnTo>
                  <a:pt x="193558" y="284835"/>
                </a:lnTo>
                <a:lnTo>
                  <a:pt x="234116" y="264464"/>
                </a:lnTo>
                <a:lnTo>
                  <a:pt x="265653" y="233121"/>
                </a:lnTo>
                <a:lnTo>
                  <a:pt x="286095" y="192938"/>
                </a:lnTo>
                <a:lnTo>
                  <a:pt x="293370" y="146050"/>
                </a:lnTo>
                <a:lnTo>
                  <a:pt x="286095" y="98673"/>
                </a:lnTo>
                <a:lnTo>
                  <a:pt x="265653" y="58430"/>
                </a:lnTo>
                <a:lnTo>
                  <a:pt x="234116" y="27269"/>
                </a:lnTo>
                <a:lnTo>
                  <a:pt x="193558" y="7142"/>
                </a:lnTo>
                <a:lnTo>
                  <a:pt x="146050" y="0"/>
                </a:lnTo>
                <a:close/>
              </a:path>
            </a:pathLst>
          </a:custGeom>
          <a:solidFill>
            <a:srgbClr val="CCFFCC"/>
          </a:solidFill>
        </p:spPr>
        <p:txBody>
          <a:bodyPr wrap="square" lIns="0" tIns="0" rIns="0" bIns="0" rtlCol="0"/>
          <a:lstStyle/>
          <a:p>
            <a:endParaRPr sz="2800"/>
          </a:p>
        </p:txBody>
      </p:sp>
      <p:sp>
        <p:nvSpPr>
          <p:cNvPr id="113" name="object 113"/>
          <p:cNvSpPr/>
          <p:nvPr/>
        </p:nvSpPr>
        <p:spPr>
          <a:xfrm>
            <a:off x="8952756" y="4076609"/>
            <a:ext cx="244475" cy="243417"/>
          </a:xfrm>
          <a:custGeom>
            <a:avLst/>
            <a:gdLst/>
            <a:ahLst/>
            <a:cxnLst/>
            <a:rect l="l" t="t" r="r" b="b"/>
            <a:pathLst>
              <a:path w="293370" h="292100">
                <a:moveTo>
                  <a:pt x="146050" y="0"/>
                </a:moveTo>
                <a:lnTo>
                  <a:pt x="193558" y="7142"/>
                </a:lnTo>
                <a:lnTo>
                  <a:pt x="234116" y="27269"/>
                </a:lnTo>
                <a:lnTo>
                  <a:pt x="265653" y="58430"/>
                </a:lnTo>
                <a:lnTo>
                  <a:pt x="286095" y="98673"/>
                </a:lnTo>
                <a:lnTo>
                  <a:pt x="293370" y="146050"/>
                </a:lnTo>
                <a:lnTo>
                  <a:pt x="286095" y="192938"/>
                </a:lnTo>
                <a:lnTo>
                  <a:pt x="265653" y="233121"/>
                </a:lnTo>
                <a:lnTo>
                  <a:pt x="234116" y="264464"/>
                </a:lnTo>
                <a:lnTo>
                  <a:pt x="193558" y="284835"/>
                </a:lnTo>
                <a:lnTo>
                  <a:pt x="146050" y="292100"/>
                </a:lnTo>
                <a:lnTo>
                  <a:pt x="99161" y="284835"/>
                </a:lnTo>
                <a:lnTo>
                  <a:pt x="58978" y="264464"/>
                </a:lnTo>
                <a:lnTo>
                  <a:pt x="27635" y="233121"/>
                </a:lnTo>
                <a:lnTo>
                  <a:pt x="7264" y="192938"/>
                </a:lnTo>
                <a:lnTo>
                  <a:pt x="0" y="146050"/>
                </a:lnTo>
                <a:lnTo>
                  <a:pt x="7264" y="98673"/>
                </a:lnTo>
                <a:lnTo>
                  <a:pt x="27635" y="58430"/>
                </a:lnTo>
                <a:lnTo>
                  <a:pt x="58978" y="27269"/>
                </a:lnTo>
                <a:lnTo>
                  <a:pt x="99161" y="7142"/>
                </a:lnTo>
                <a:lnTo>
                  <a:pt x="146050" y="0"/>
                </a:lnTo>
                <a:close/>
              </a:path>
            </a:pathLst>
          </a:custGeom>
          <a:ln w="9344">
            <a:solidFill>
              <a:srgbClr val="000000"/>
            </a:solidFill>
          </a:ln>
        </p:spPr>
        <p:txBody>
          <a:bodyPr wrap="square" lIns="0" tIns="0" rIns="0" bIns="0" rtlCol="0"/>
          <a:lstStyle/>
          <a:p>
            <a:endParaRPr sz="2800"/>
          </a:p>
        </p:txBody>
      </p:sp>
      <p:sp>
        <p:nvSpPr>
          <p:cNvPr id="114" name="object 114"/>
          <p:cNvSpPr/>
          <p:nvPr/>
        </p:nvSpPr>
        <p:spPr>
          <a:xfrm>
            <a:off x="8649014" y="4076609"/>
            <a:ext cx="244475" cy="244475"/>
          </a:xfrm>
          <a:custGeom>
            <a:avLst/>
            <a:gdLst/>
            <a:ahLst/>
            <a:cxnLst/>
            <a:rect l="l" t="t" r="r" b="b"/>
            <a:pathLst>
              <a:path w="293370" h="293370">
                <a:moveTo>
                  <a:pt x="146050" y="0"/>
                </a:moveTo>
                <a:lnTo>
                  <a:pt x="99161" y="7274"/>
                </a:lnTo>
                <a:lnTo>
                  <a:pt x="58978" y="27716"/>
                </a:lnTo>
                <a:lnTo>
                  <a:pt x="27635" y="59253"/>
                </a:lnTo>
                <a:lnTo>
                  <a:pt x="7264" y="99811"/>
                </a:lnTo>
                <a:lnTo>
                  <a:pt x="0" y="147319"/>
                </a:lnTo>
                <a:lnTo>
                  <a:pt x="7264" y="194208"/>
                </a:lnTo>
                <a:lnTo>
                  <a:pt x="27635" y="234391"/>
                </a:lnTo>
                <a:lnTo>
                  <a:pt x="58978" y="265734"/>
                </a:lnTo>
                <a:lnTo>
                  <a:pt x="99161" y="286105"/>
                </a:lnTo>
                <a:lnTo>
                  <a:pt x="146050" y="293369"/>
                </a:lnTo>
                <a:lnTo>
                  <a:pt x="193070" y="286105"/>
                </a:lnTo>
                <a:lnTo>
                  <a:pt x="233568" y="265734"/>
                </a:lnTo>
                <a:lnTo>
                  <a:pt x="265287" y="234391"/>
                </a:lnTo>
                <a:lnTo>
                  <a:pt x="285973" y="194208"/>
                </a:lnTo>
                <a:lnTo>
                  <a:pt x="293369" y="147319"/>
                </a:lnTo>
                <a:lnTo>
                  <a:pt x="285973" y="99811"/>
                </a:lnTo>
                <a:lnTo>
                  <a:pt x="265287" y="59253"/>
                </a:lnTo>
                <a:lnTo>
                  <a:pt x="233568" y="27716"/>
                </a:lnTo>
                <a:lnTo>
                  <a:pt x="193070" y="7274"/>
                </a:lnTo>
                <a:lnTo>
                  <a:pt x="146050" y="0"/>
                </a:lnTo>
                <a:close/>
              </a:path>
            </a:pathLst>
          </a:custGeom>
          <a:solidFill>
            <a:srgbClr val="CCFFCC"/>
          </a:solidFill>
        </p:spPr>
        <p:txBody>
          <a:bodyPr wrap="square" lIns="0" tIns="0" rIns="0" bIns="0" rtlCol="0"/>
          <a:lstStyle/>
          <a:p>
            <a:endParaRPr sz="2800"/>
          </a:p>
        </p:txBody>
      </p:sp>
      <p:sp>
        <p:nvSpPr>
          <p:cNvPr id="115" name="object 115"/>
          <p:cNvSpPr/>
          <p:nvPr/>
        </p:nvSpPr>
        <p:spPr>
          <a:xfrm>
            <a:off x="8649014" y="4076609"/>
            <a:ext cx="244475" cy="244475"/>
          </a:xfrm>
          <a:custGeom>
            <a:avLst/>
            <a:gdLst/>
            <a:ahLst/>
            <a:cxnLst/>
            <a:rect l="l" t="t" r="r" b="b"/>
            <a:pathLst>
              <a:path w="293370" h="293370">
                <a:moveTo>
                  <a:pt x="146050" y="0"/>
                </a:moveTo>
                <a:lnTo>
                  <a:pt x="193070" y="7274"/>
                </a:lnTo>
                <a:lnTo>
                  <a:pt x="233568" y="27716"/>
                </a:lnTo>
                <a:lnTo>
                  <a:pt x="265287" y="59253"/>
                </a:lnTo>
                <a:lnTo>
                  <a:pt x="285973" y="99811"/>
                </a:lnTo>
                <a:lnTo>
                  <a:pt x="293369" y="147319"/>
                </a:lnTo>
                <a:lnTo>
                  <a:pt x="285973" y="194208"/>
                </a:lnTo>
                <a:lnTo>
                  <a:pt x="265287" y="234391"/>
                </a:lnTo>
                <a:lnTo>
                  <a:pt x="233568" y="265734"/>
                </a:lnTo>
                <a:lnTo>
                  <a:pt x="193070" y="286105"/>
                </a:lnTo>
                <a:lnTo>
                  <a:pt x="146050" y="293369"/>
                </a:lnTo>
                <a:lnTo>
                  <a:pt x="99161" y="286105"/>
                </a:lnTo>
                <a:lnTo>
                  <a:pt x="58978" y="265734"/>
                </a:lnTo>
                <a:lnTo>
                  <a:pt x="27635" y="234391"/>
                </a:lnTo>
                <a:lnTo>
                  <a:pt x="7264" y="194208"/>
                </a:lnTo>
                <a:lnTo>
                  <a:pt x="0" y="147319"/>
                </a:lnTo>
                <a:lnTo>
                  <a:pt x="7264" y="99811"/>
                </a:lnTo>
                <a:lnTo>
                  <a:pt x="27635" y="59253"/>
                </a:lnTo>
                <a:lnTo>
                  <a:pt x="58978" y="27716"/>
                </a:lnTo>
                <a:lnTo>
                  <a:pt x="99161" y="7274"/>
                </a:lnTo>
                <a:lnTo>
                  <a:pt x="146050" y="0"/>
                </a:lnTo>
                <a:close/>
              </a:path>
            </a:pathLst>
          </a:custGeom>
          <a:ln w="9344">
            <a:solidFill>
              <a:srgbClr val="000000"/>
            </a:solidFill>
          </a:ln>
        </p:spPr>
        <p:txBody>
          <a:bodyPr wrap="square" lIns="0" tIns="0" rIns="0" bIns="0" rtlCol="0"/>
          <a:lstStyle/>
          <a:p>
            <a:endParaRPr sz="2800"/>
          </a:p>
        </p:txBody>
      </p:sp>
      <p:sp>
        <p:nvSpPr>
          <p:cNvPr id="116" name="object 116"/>
          <p:cNvSpPr/>
          <p:nvPr/>
        </p:nvSpPr>
        <p:spPr>
          <a:xfrm>
            <a:off x="8321988" y="4076609"/>
            <a:ext cx="243417" cy="244475"/>
          </a:xfrm>
          <a:custGeom>
            <a:avLst/>
            <a:gdLst/>
            <a:ahLst/>
            <a:cxnLst/>
            <a:rect l="l" t="t" r="r" b="b"/>
            <a:pathLst>
              <a:path w="292100" h="293370">
                <a:moveTo>
                  <a:pt x="146050" y="0"/>
                </a:moveTo>
                <a:lnTo>
                  <a:pt x="98673" y="7274"/>
                </a:lnTo>
                <a:lnTo>
                  <a:pt x="58430" y="27716"/>
                </a:lnTo>
                <a:lnTo>
                  <a:pt x="27269" y="59253"/>
                </a:lnTo>
                <a:lnTo>
                  <a:pt x="7142" y="99811"/>
                </a:lnTo>
                <a:lnTo>
                  <a:pt x="0" y="147319"/>
                </a:lnTo>
                <a:lnTo>
                  <a:pt x="7142" y="194208"/>
                </a:lnTo>
                <a:lnTo>
                  <a:pt x="27269" y="234391"/>
                </a:lnTo>
                <a:lnTo>
                  <a:pt x="58430" y="265734"/>
                </a:lnTo>
                <a:lnTo>
                  <a:pt x="98673" y="286105"/>
                </a:lnTo>
                <a:lnTo>
                  <a:pt x="146050" y="293369"/>
                </a:lnTo>
                <a:lnTo>
                  <a:pt x="192938" y="286105"/>
                </a:lnTo>
                <a:lnTo>
                  <a:pt x="233121" y="265734"/>
                </a:lnTo>
                <a:lnTo>
                  <a:pt x="264464" y="234391"/>
                </a:lnTo>
                <a:lnTo>
                  <a:pt x="284835" y="194208"/>
                </a:lnTo>
                <a:lnTo>
                  <a:pt x="292100" y="147319"/>
                </a:lnTo>
                <a:lnTo>
                  <a:pt x="284835" y="99811"/>
                </a:lnTo>
                <a:lnTo>
                  <a:pt x="264464" y="59253"/>
                </a:lnTo>
                <a:lnTo>
                  <a:pt x="233121" y="27716"/>
                </a:lnTo>
                <a:lnTo>
                  <a:pt x="192938" y="7274"/>
                </a:lnTo>
                <a:lnTo>
                  <a:pt x="146050" y="0"/>
                </a:lnTo>
                <a:close/>
              </a:path>
            </a:pathLst>
          </a:custGeom>
          <a:solidFill>
            <a:srgbClr val="CCFFCC"/>
          </a:solidFill>
        </p:spPr>
        <p:txBody>
          <a:bodyPr wrap="square" lIns="0" tIns="0" rIns="0" bIns="0" rtlCol="0"/>
          <a:lstStyle/>
          <a:p>
            <a:endParaRPr sz="2800"/>
          </a:p>
        </p:txBody>
      </p:sp>
      <p:sp>
        <p:nvSpPr>
          <p:cNvPr id="117" name="object 117"/>
          <p:cNvSpPr/>
          <p:nvPr/>
        </p:nvSpPr>
        <p:spPr>
          <a:xfrm>
            <a:off x="8321988" y="4076609"/>
            <a:ext cx="243417" cy="244475"/>
          </a:xfrm>
          <a:custGeom>
            <a:avLst/>
            <a:gdLst/>
            <a:ahLst/>
            <a:cxnLst/>
            <a:rect l="l" t="t" r="r" b="b"/>
            <a:pathLst>
              <a:path w="292100" h="293370">
                <a:moveTo>
                  <a:pt x="146050" y="0"/>
                </a:moveTo>
                <a:lnTo>
                  <a:pt x="192938" y="7274"/>
                </a:lnTo>
                <a:lnTo>
                  <a:pt x="233121" y="27716"/>
                </a:lnTo>
                <a:lnTo>
                  <a:pt x="264464" y="59253"/>
                </a:lnTo>
                <a:lnTo>
                  <a:pt x="284835" y="99811"/>
                </a:lnTo>
                <a:lnTo>
                  <a:pt x="292100" y="147319"/>
                </a:lnTo>
                <a:lnTo>
                  <a:pt x="284835" y="194208"/>
                </a:lnTo>
                <a:lnTo>
                  <a:pt x="264464" y="234391"/>
                </a:lnTo>
                <a:lnTo>
                  <a:pt x="233121" y="265734"/>
                </a:lnTo>
                <a:lnTo>
                  <a:pt x="192938" y="286105"/>
                </a:lnTo>
                <a:lnTo>
                  <a:pt x="146050" y="293369"/>
                </a:lnTo>
                <a:lnTo>
                  <a:pt x="98673" y="286105"/>
                </a:lnTo>
                <a:lnTo>
                  <a:pt x="58430" y="265734"/>
                </a:lnTo>
                <a:lnTo>
                  <a:pt x="27269" y="234391"/>
                </a:lnTo>
                <a:lnTo>
                  <a:pt x="7142" y="194208"/>
                </a:lnTo>
                <a:lnTo>
                  <a:pt x="0" y="147319"/>
                </a:lnTo>
                <a:lnTo>
                  <a:pt x="7142" y="99811"/>
                </a:lnTo>
                <a:lnTo>
                  <a:pt x="27269" y="59253"/>
                </a:lnTo>
                <a:lnTo>
                  <a:pt x="58430" y="27716"/>
                </a:lnTo>
                <a:lnTo>
                  <a:pt x="98673" y="7274"/>
                </a:lnTo>
                <a:lnTo>
                  <a:pt x="146050" y="0"/>
                </a:lnTo>
                <a:close/>
              </a:path>
            </a:pathLst>
          </a:custGeom>
          <a:ln w="9344">
            <a:solidFill>
              <a:srgbClr val="000000"/>
            </a:solidFill>
          </a:ln>
        </p:spPr>
        <p:txBody>
          <a:bodyPr wrap="square" lIns="0" tIns="0" rIns="0" bIns="0" rtlCol="0"/>
          <a:lstStyle/>
          <a:p>
            <a:endParaRPr sz="2800"/>
          </a:p>
        </p:txBody>
      </p:sp>
      <p:sp>
        <p:nvSpPr>
          <p:cNvPr id="118" name="object 118"/>
          <p:cNvSpPr/>
          <p:nvPr/>
        </p:nvSpPr>
        <p:spPr>
          <a:xfrm>
            <a:off x="7392773" y="4076609"/>
            <a:ext cx="243417" cy="244475"/>
          </a:xfrm>
          <a:custGeom>
            <a:avLst/>
            <a:gdLst/>
            <a:ahLst/>
            <a:cxnLst/>
            <a:rect l="l" t="t" r="r" b="b"/>
            <a:pathLst>
              <a:path w="292100" h="293370">
                <a:moveTo>
                  <a:pt x="146050" y="0"/>
                </a:moveTo>
                <a:lnTo>
                  <a:pt x="99161" y="7274"/>
                </a:lnTo>
                <a:lnTo>
                  <a:pt x="58978" y="27716"/>
                </a:lnTo>
                <a:lnTo>
                  <a:pt x="27635" y="59253"/>
                </a:lnTo>
                <a:lnTo>
                  <a:pt x="7264" y="99811"/>
                </a:lnTo>
                <a:lnTo>
                  <a:pt x="0" y="147319"/>
                </a:lnTo>
                <a:lnTo>
                  <a:pt x="7264" y="194208"/>
                </a:lnTo>
                <a:lnTo>
                  <a:pt x="27635" y="234391"/>
                </a:lnTo>
                <a:lnTo>
                  <a:pt x="58978" y="265734"/>
                </a:lnTo>
                <a:lnTo>
                  <a:pt x="99161" y="286105"/>
                </a:lnTo>
                <a:lnTo>
                  <a:pt x="146050" y="293369"/>
                </a:lnTo>
                <a:lnTo>
                  <a:pt x="192938" y="286105"/>
                </a:lnTo>
                <a:lnTo>
                  <a:pt x="233121" y="265734"/>
                </a:lnTo>
                <a:lnTo>
                  <a:pt x="264464" y="234391"/>
                </a:lnTo>
                <a:lnTo>
                  <a:pt x="284835" y="194208"/>
                </a:lnTo>
                <a:lnTo>
                  <a:pt x="292100" y="147319"/>
                </a:lnTo>
                <a:lnTo>
                  <a:pt x="284835" y="99811"/>
                </a:lnTo>
                <a:lnTo>
                  <a:pt x="264464" y="59253"/>
                </a:lnTo>
                <a:lnTo>
                  <a:pt x="233121" y="27716"/>
                </a:lnTo>
                <a:lnTo>
                  <a:pt x="192938" y="7274"/>
                </a:lnTo>
                <a:lnTo>
                  <a:pt x="146050" y="0"/>
                </a:lnTo>
                <a:close/>
              </a:path>
            </a:pathLst>
          </a:custGeom>
          <a:solidFill>
            <a:srgbClr val="CCFFCC"/>
          </a:solidFill>
        </p:spPr>
        <p:txBody>
          <a:bodyPr wrap="square" lIns="0" tIns="0" rIns="0" bIns="0" rtlCol="0"/>
          <a:lstStyle/>
          <a:p>
            <a:endParaRPr sz="2800"/>
          </a:p>
        </p:txBody>
      </p:sp>
      <p:sp>
        <p:nvSpPr>
          <p:cNvPr id="119" name="object 119"/>
          <p:cNvSpPr/>
          <p:nvPr/>
        </p:nvSpPr>
        <p:spPr>
          <a:xfrm>
            <a:off x="7392773" y="4076609"/>
            <a:ext cx="243417" cy="244475"/>
          </a:xfrm>
          <a:custGeom>
            <a:avLst/>
            <a:gdLst/>
            <a:ahLst/>
            <a:cxnLst/>
            <a:rect l="l" t="t" r="r" b="b"/>
            <a:pathLst>
              <a:path w="292100" h="293370">
                <a:moveTo>
                  <a:pt x="146050" y="0"/>
                </a:moveTo>
                <a:lnTo>
                  <a:pt x="192938" y="7274"/>
                </a:lnTo>
                <a:lnTo>
                  <a:pt x="233121" y="27716"/>
                </a:lnTo>
                <a:lnTo>
                  <a:pt x="264464" y="59253"/>
                </a:lnTo>
                <a:lnTo>
                  <a:pt x="284835" y="99811"/>
                </a:lnTo>
                <a:lnTo>
                  <a:pt x="292100" y="147319"/>
                </a:lnTo>
                <a:lnTo>
                  <a:pt x="284835" y="194208"/>
                </a:lnTo>
                <a:lnTo>
                  <a:pt x="264464" y="234391"/>
                </a:lnTo>
                <a:lnTo>
                  <a:pt x="233121" y="265734"/>
                </a:lnTo>
                <a:lnTo>
                  <a:pt x="192938" y="286105"/>
                </a:lnTo>
                <a:lnTo>
                  <a:pt x="146050" y="293369"/>
                </a:lnTo>
                <a:lnTo>
                  <a:pt x="99161" y="286105"/>
                </a:lnTo>
                <a:lnTo>
                  <a:pt x="58978" y="265734"/>
                </a:lnTo>
                <a:lnTo>
                  <a:pt x="27635" y="234391"/>
                </a:lnTo>
                <a:lnTo>
                  <a:pt x="7264" y="194208"/>
                </a:lnTo>
                <a:lnTo>
                  <a:pt x="0" y="147319"/>
                </a:lnTo>
                <a:lnTo>
                  <a:pt x="7264" y="99811"/>
                </a:lnTo>
                <a:lnTo>
                  <a:pt x="27635" y="59253"/>
                </a:lnTo>
                <a:lnTo>
                  <a:pt x="58978" y="27716"/>
                </a:lnTo>
                <a:lnTo>
                  <a:pt x="99161" y="7274"/>
                </a:lnTo>
                <a:lnTo>
                  <a:pt x="146050" y="0"/>
                </a:lnTo>
                <a:close/>
              </a:path>
            </a:pathLst>
          </a:custGeom>
          <a:ln w="9344">
            <a:solidFill>
              <a:srgbClr val="000000"/>
            </a:solidFill>
          </a:ln>
        </p:spPr>
        <p:txBody>
          <a:bodyPr wrap="square" lIns="0" tIns="0" rIns="0" bIns="0" rtlCol="0"/>
          <a:lstStyle/>
          <a:p>
            <a:endParaRPr sz="2800"/>
          </a:p>
        </p:txBody>
      </p:sp>
      <p:sp>
        <p:nvSpPr>
          <p:cNvPr id="120" name="object 120"/>
          <p:cNvSpPr/>
          <p:nvPr/>
        </p:nvSpPr>
        <p:spPr>
          <a:xfrm>
            <a:off x="7064689" y="4076609"/>
            <a:ext cx="244475" cy="244475"/>
          </a:xfrm>
          <a:custGeom>
            <a:avLst/>
            <a:gdLst/>
            <a:ahLst/>
            <a:cxnLst/>
            <a:rect l="l" t="t" r="r" b="b"/>
            <a:pathLst>
              <a:path w="293370" h="293370">
                <a:moveTo>
                  <a:pt x="147320" y="0"/>
                </a:moveTo>
                <a:lnTo>
                  <a:pt x="99811" y="7274"/>
                </a:lnTo>
                <a:lnTo>
                  <a:pt x="59253" y="27716"/>
                </a:lnTo>
                <a:lnTo>
                  <a:pt x="27716" y="59253"/>
                </a:lnTo>
                <a:lnTo>
                  <a:pt x="7274" y="99811"/>
                </a:lnTo>
                <a:lnTo>
                  <a:pt x="0" y="147319"/>
                </a:lnTo>
                <a:lnTo>
                  <a:pt x="7274" y="194208"/>
                </a:lnTo>
                <a:lnTo>
                  <a:pt x="27716" y="234391"/>
                </a:lnTo>
                <a:lnTo>
                  <a:pt x="59253" y="265734"/>
                </a:lnTo>
                <a:lnTo>
                  <a:pt x="99811" y="286105"/>
                </a:lnTo>
                <a:lnTo>
                  <a:pt x="147320" y="293369"/>
                </a:lnTo>
                <a:lnTo>
                  <a:pt x="194208" y="286105"/>
                </a:lnTo>
                <a:lnTo>
                  <a:pt x="234391" y="265734"/>
                </a:lnTo>
                <a:lnTo>
                  <a:pt x="265734" y="234391"/>
                </a:lnTo>
                <a:lnTo>
                  <a:pt x="286105" y="194208"/>
                </a:lnTo>
                <a:lnTo>
                  <a:pt x="293370" y="147319"/>
                </a:lnTo>
                <a:lnTo>
                  <a:pt x="286105" y="99811"/>
                </a:lnTo>
                <a:lnTo>
                  <a:pt x="265734" y="59253"/>
                </a:lnTo>
                <a:lnTo>
                  <a:pt x="234391" y="27716"/>
                </a:lnTo>
                <a:lnTo>
                  <a:pt x="194208" y="7274"/>
                </a:lnTo>
                <a:lnTo>
                  <a:pt x="147320" y="0"/>
                </a:lnTo>
                <a:close/>
              </a:path>
            </a:pathLst>
          </a:custGeom>
          <a:solidFill>
            <a:srgbClr val="CCFFCC"/>
          </a:solidFill>
        </p:spPr>
        <p:txBody>
          <a:bodyPr wrap="square" lIns="0" tIns="0" rIns="0" bIns="0" rtlCol="0"/>
          <a:lstStyle/>
          <a:p>
            <a:endParaRPr sz="2800"/>
          </a:p>
        </p:txBody>
      </p:sp>
      <p:sp>
        <p:nvSpPr>
          <p:cNvPr id="121" name="object 121"/>
          <p:cNvSpPr/>
          <p:nvPr/>
        </p:nvSpPr>
        <p:spPr>
          <a:xfrm>
            <a:off x="7064689" y="4076609"/>
            <a:ext cx="244475" cy="244475"/>
          </a:xfrm>
          <a:custGeom>
            <a:avLst/>
            <a:gdLst/>
            <a:ahLst/>
            <a:cxnLst/>
            <a:rect l="l" t="t" r="r" b="b"/>
            <a:pathLst>
              <a:path w="293370" h="293370">
                <a:moveTo>
                  <a:pt x="147320" y="0"/>
                </a:moveTo>
                <a:lnTo>
                  <a:pt x="194208" y="7274"/>
                </a:lnTo>
                <a:lnTo>
                  <a:pt x="234391" y="27716"/>
                </a:lnTo>
                <a:lnTo>
                  <a:pt x="265734" y="59253"/>
                </a:lnTo>
                <a:lnTo>
                  <a:pt x="286105" y="99811"/>
                </a:lnTo>
                <a:lnTo>
                  <a:pt x="293370" y="147319"/>
                </a:lnTo>
                <a:lnTo>
                  <a:pt x="286105" y="194208"/>
                </a:lnTo>
                <a:lnTo>
                  <a:pt x="265734" y="234391"/>
                </a:lnTo>
                <a:lnTo>
                  <a:pt x="234391" y="265734"/>
                </a:lnTo>
                <a:lnTo>
                  <a:pt x="194208" y="286105"/>
                </a:lnTo>
                <a:lnTo>
                  <a:pt x="147320" y="293369"/>
                </a:lnTo>
                <a:lnTo>
                  <a:pt x="99811" y="286105"/>
                </a:lnTo>
                <a:lnTo>
                  <a:pt x="59253" y="265734"/>
                </a:lnTo>
                <a:lnTo>
                  <a:pt x="27716" y="234391"/>
                </a:lnTo>
                <a:lnTo>
                  <a:pt x="7274" y="194208"/>
                </a:lnTo>
                <a:lnTo>
                  <a:pt x="0" y="147319"/>
                </a:lnTo>
                <a:lnTo>
                  <a:pt x="7274" y="99811"/>
                </a:lnTo>
                <a:lnTo>
                  <a:pt x="27716" y="59253"/>
                </a:lnTo>
                <a:lnTo>
                  <a:pt x="59253" y="27716"/>
                </a:lnTo>
                <a:lnTo>
                  <a:pt x="99811" y="7274"/>
                </a:lnTo>
                <a:lnTo>
                  <a:pt x="147320" y="0"/>
                </a:lnTo>
                <a:close/>
              </a:path>
            </a:pathLst>
          </a:custGeom>
          <a:ln w="9344">
            <a:solidFill>
              <a:srgbClr val="000000"/>
            </a:solidFill>
          </a:ln>
        </p:spPr>
        <p:txBody>
          <a:bodyPr wrap="square" lIns="0" tIns="0" rIns="0" bIns="0" rtlCol="0"/>
          <a:lstStyle/>
          <a:p>
            <a:endParaRPr sz="2800"/>
          </a:p>
        </p:txBody>
      </p:sp>
      <p:sp>
        <p:nvSpPr>
          <p:cNvPr id="122" name="object 122"/>
          <p:cNvSpPr txBox="1"/>
          <p:nvPr/>
        </p:nvSpPr>
        <p:spPr>
          <a:xfrm>
            <a:off x="7090089" y="4001690"/>
            <a:ext cx="2160058" cy="450876"/>
          </a:xfrm>
          <a:prstGeom prst="rect">
            <a:avLst/>
          </a:prstGeom>
        </p:spPr>
        <p:txBody>
          <a:bodyPr vert="horz" wrap="square" lIns="0" tIns="10583" rIns="0" bIns="0" rtlCol="0">
            <a:spAutoFit/>
          </a:bodyPr>
          <a:lstStyle/>
          <a:p>
            <a:pPr marL="10583">
              <a:spcBef>
                <a:spcPts val="83"/>
              </a:spcBef>
              <a:tabLst>
                <a:tab pos="338124" algn="l"/>
                <a:tab pos="943466" algn="l"/>
                <a:tab pos="1266245" algn="l"/>
                <a:tab pos="1594315" algn="l"/>
                <a:tab pos="1898045" algn="l"/>
              </a:tabLst>
            </a:pPr>
            <a:r>
              <a:rPr sz="2800" dirty="0">
                <a:latin typeface="Arial"/>
                <a:cs typeface="Arial"/>
              </a:rPr>
              <a:t>+	+	+	+	+	+</a:t>
            </a:r>
          </a:p>
        </p:txBody>
      </p:sp>
      <p:sp>
        <p:nvSpPr>
          <p:cNvPr id="123" name="object 123"/>
          <p:cNvSpPr/>
          <p:nvPr/>
        </p:nvSpPr>
        <p:spPr>
          <a:xfrm>
            <a:off x="7141947" y="3979242"/>
            <a:ext cx="1258358" cy="97366"/>
          </a:xfrm>
          <a:custGeom>
            <a:avLst/>
            <a:gdLst/>
            <a:ahLst/>
            <a:cxnLst/>
            <a:rect l="l" t="t" r="r" b="b"/>
            <a:pathLst>
              <a:path w="1510029" h="116839">
                <a:moveTo>
                  <a:pt x="0" y="116839"/>
                </a:moveTo>
                <a:lnTo>
                  <a:pt x="1510030" y="0"/>
                </a:lnTo>
              </a:path>
            </a:pathLst>
          </a:custGeom>
          <a:ln w="8985">
            <a:solidFill>
              <a:srgbClr val="000000"/>
            </a:solidFill>
          </a:ln>
        </p:spPr>
        <p:txBody>
          <a:bodyPr wrap="square" lIns="0" tIns="0" rIns="0" bIns="0" rtlCol="0"/>
          <a:lstStyle/>
          <a:p>
            <a:endParaRPr sz="2800"/>
          </a:p>
        </p:txBody>
      </p:sp>
      <p:sp>
        <p:nvSpPr>
          <p:cNvPr id="124" name="object 124"/>
          <p:cNvSpPr/>
          <p:nvPr/>
        </p:nvSpPr>
        <p:spPr>
          <a:xfrm>
            <a:off x="8076456" y="3980299"/>
            <a:ext cx="694266" cy="94192"/>
          </a:xfrm>
          <a:custGeom>
            <a:avLst/>
            <a:gdLst/>
            <a:ahLst/>
            <a:cxnLst/>
            <a:rect l="l" t="t" r="r" b="b"/>
            <a:pathLst>
              <a:path w="833120" h="113029">
                <a:moveTo>
                  <a:pt x="833120" y="113030"/>
                </a:moveTo>
                <a:lnTo>
                  <a:pt x="0" y="0"/>
                </a:lnTo>
              </a:path>
            </a:pathLst>
          </a:custGeom>
          <a:ln w="8985">
            <a:solidFill>
              <a:srgbClr val="000000"/>
            </a:solidFill>
          </a:ln>
        </p:spPr>
        <p:txBody>
          <a:bodyPr wrap="square" lIns="0" tIns="0" rIns="0" bIns="0" rtlCol="0"/>
          <a:lstStyle/>
          <a:p>
            <a:endParaRPr sz="2800"/>
          </a:p>
        </p:txBody>
      </p:sp>
      <p:sp>
        <p:nvSpPr>
          <p:cNvPr id="125" name="object 125"/>
          <p:cNvSpPr/>
          <p:nvPr/>
        </p:nvSpPr>
        <p:spPr>
          <a:xfrm>
            <a:off x="8076455" y="3979241"/>
            <a:ext cx="323850" cy="95250"/>
          </a:xfrm>
          <a:custGeom>
            <a:avLst/>
            <a:gdLst/>
            <a:ahLst/>
            <a:cxnLst/>
            <a:rect l="l" t="t" r="r" b="b"/>
            <a:pathLst>
              <a:path w="388620" h="114300">
                <a:moveTo>
                  <a:pt x="388620" y="114300"/>
                </a:moveTo>
                <a:lnTo>
                  <a:pt x="0" y="0"/>
                </a:lnTo>
              </a:path>
            </a:pathLst>
          </a:custGeom>
          <a:ln w="8985">
            <a:solidFill>
              <a:srgbClr val="000000"/>
            </a:solidFill>
          </a:ln>
        </p:spPr>
        <p:txBody>
          <a:bodyPr wrap="square" lIns="0" tIns="0" rIns="0" bIns="0" rtlCol="0"/>
          <a:lstStyle/>
          <a:p>
            <a:endParaRPr sz="2800"/>
          </a:p>
        </p:txBody>
      </p:sp>
      <p:sp>
        <p:nvSpPr>
          <p:cNvPr id="126" name="object 126"/>
          <p:cNvSpPr/>
          <p:nvPr/>
        </p:nvSpPr>
        <p:spPr>
          <a:xfrm>
            <a:off x="9023663" y="3979241"/>
            <a:ext cx="21167" cy="95250"/>
          </a:xfrm>
          <a:custGeom>
            <a:avLst/>
            <a:gdLst/>
            <a:ahLst/>
            <a:cxnLst/>
            <a:rect l="l" t="t" r="r" b="b"/>
            <a:pathLst>
              <a:path w="25400" h="114300">
                <a:moveTo>
                  <a:pt x="0" y="114300"/>
                </a:moveTo>
                <a:lnTo>
                  <a:pt x="25400" y="0"/>
                </a:lnTo>
              </a:path>
            </a:pathLst>
          </a:custGeom>
          <a:ln w="8985">
            <a:solidFill>
              <a:srgbClr val="000000"/>
            </a:solidFill>
          </a:ln>
        </p:spPr>
        <p:txBody>
          <a:bodyPr wrap="square" lIns="0" tIns="0" rIns="0" bIns="0" rtlCol="0"/>
          <a:lstStyle/>
          <a:p>
            <a:endParaRPr sz="2800"/>
          </a:p>
        </p:txBody>
      </p:sp>
      <p:sp>
        <p:nvSpPr>
          <p:cNvPr id="127" name="object 127"/>
          <p:cNvSpPr/>
          <p:nvPr/>
        </p:nvSpPr>
        <p:spPr>
          <a:xfrm>
            <a:off x="8424648" y="3979241"/>
            <a:ext cx="599017" cy="95250"/>
          </a:xfrm>
          <a:custGeom>
            <a:avLst/>
            <a:gdLst/>
            <a:ahLst/>
            <a:cxnLst/>
            <a:rect l="l" t="t" r="r" b="b"/>
            <a:pathLst>
              <a:path w="718820" h="114300">
                <a:moveTo>
                  <a:pt x="718820" y="114300"/>
                </a:moveTo>
                <a:lnTo>
                  <a:pt x="0" y="0"/>
                </a:lnTo>
              </a:path>
            </a:pathLst>
          </a:custGeom>
          <a:ln w="8985">
            <a:solidFill>
              <a:srgbClr val="000000"/>
            </a:solidFill>
          </a:ln>
        </p:spPr>
        <p:txBody>
          <a:bodyPr wrap="square" lIns="0" tIns="0" rIns="0" bIns="0" rtlCol="0"/>
          <a:lstStyle/>
          <a:p>
            <a:endParaRPr sz="2800"/>
          </a:p>
        </p:txBody>
      </p:sp>
      <p:sp>
        <p:nvSpPr>
          <p:cNvPr id="128" name="object 128"/>
          <p:cNvSpPr/>
          <p:nvPr/>
        </p:nvSpPr>
        <p:spPr>
          <a:xfrm>
            <a:off x="7206506" y="3979242"/>
            <a:ext cx="303742" cy="97366"/>
          </a:xfrm>
          <a:custGeom>
            <a:avLst/>
            <a:gdLst/>
            <a:ahLst/>
            <a:cxnLst/>
            <a:rect l="l" t="t" r="r" b="b"/>
            <a:pathLst>
              <a:path w="364490" h="116839">
                <a:moveTo>
                  <a:pt x="364490" y="116839"/>
                </a:moveTo>
                <a:lnTo>
                  <a:pt x="0" y="0"/>
                </a:lnTo>
              </a:path>
            </a:pathLst>
          </a:custGeom>
          <a:ln w="8985">
            <a:solidFill>
              <a:srgbClr val="000000"/>
            </a:solidFill>
          </a:ln>
        </p:spPr>
        <p:txBody>
          <a:bodyPr wrap="square" lIns="0" tIns="0" rIns="0" bIns="0" rtlCol="0"/>
          <a:lstStyle/>
          <a:p>
            <a:endParaRPr sz="2800"/>
          </a:p>
        </p:txBody>
      </p:sp>
      <p:sp>
        <p:nvSpPr>
          <p:cNvPr id="129" name="object 129"/>
          <p:cNvSpPr/>
          <p:nvPr/>
        </p:nvSpPr>
        <p:spPr>
          <a:xfrm>
            <a:off x="8076455" y="3980299"/>
            <a:ext cx="348192" cy="94192"/>
          </a:xfrm>
          <a:custGeom>
            <a:avLst/>
            <a:gdLst/>
            <a:ahLst/>
            <a:cxnLst/>
            <a:rect l="l" t="t" r="r" b="b"/>
            <a:pathLst>
              <a:path w="417829" h="113029">
                <a:moveTo>
                  <a:pt x="0" y="113030"/>
                </a:moveTo>
                <a:lnTo>
                  <a:pt x="417829" y="0"/>
                </a:lnTo>
              </a:path>
            </a:pathLst>
          </a:custGeom>
          <a:ln w="8985">
            <a:solidFill>
              <a:srgbClr val="000000"/>
            </a:solidFill>
          </a:ln>
        </p:spPr>
        <p:txBody>
          <a:bodyPr wrap="square" lIns="0" tIns="0" rIns="0" bIns="0" rtlCol="0"/>
          <a:lstStyle/>
          <a:p>
            <a:endParaRPr sz="2800"/>
          </a:p>
        </p:txBody>
      </p:sp>
      <p:sp>
        <p:nvSpPr>
          <p:cNvPr id="130" name="object 130"/>
          <p:cNvSpPr/>
          <p:nvPr/>
        </p:nvSpPr>
        <p:spPr>
          <a:xfrm>
            <a:off x="6822330" y="4320025"/>
            <a:ext cx="667808" cy="69850"/>
          </a:xfrm>
          <a:custGeom>
            <a:avLst/>
            <a:gdLst/>
            <a:ahLst/>
            <a:cxnLst/>
            <a:rect l="l" t="t" r="r" b="b"/>
            <a:pathLst>
              <a:path w="801370" h="83820">
                <a:moveTo>
                  <a:pt x="0" y="83819"/>
                </a:moveTo>
                <a:lnTo>
                  <a:pt x="801370" y="0"/>
                </a:lnTo>
              </a:path>
            </a:pathLst>
          </a:custGeom>
          <a:ln w="8985">
            <a:solidFill>
              <a:srgbClr val="000000"/>
            </a:solidFill>
          </a:ln>
        </p:spPr>
        <p:txBody>
          <a:bodyPr wrap="square" lIns="0" tIns="0" rIns="0" bIns="0" rtlCol="0"/>
          <a:lstStyle/>
          <a:p>
            <a:endParaRPr sz="2800"/>
          </a:p>
        </p:txBody>
      </p:sp>
      <p:sp>
        <p:nvSpPr>
          <p:cNvPr id="131" name="object 131"/>
          <p:cNvSpPr/>
          <p:nvPr/>
        </p:nvSpPr>
        <p:spPr>
          <a:xfrm>
            <a:off x="7791765" y="4320025"/>
            <a:ext cx="940858" cy="68792"/>
          </a:xfrm>
          <a:custGeom>
            <a:avLst/>
            <a:gdLst/>
            <a:ahLst/>
            <a:cxnLst/>
            <a:rect l="l" t="t" r="r" b="b"/>
            <a:pathLst>
              <a:path w="1129029" h="82550">
                <a:moveTo>
                  <a:pt x="0" y="82550"/>
                </a:moveTo>
                <a:lnTo>
                  <a:pt x="1129029" y="0"/>
                </a:lnTo>
              </a:path>
            </a:pathLst>
          </a:custGeom>
          <a:ln w="8985">
            <a:solidFill>
              <a:srgbClr val="000000"/>
            </a:solidFill>
          </a:ln>
        </p:spPr>
        <p:txBody>
          <a:bodyPr wrap="square" lIns="0" tIns="0" rIns="0" bIns="0" rtlCol="0"/>
          <a:lstStyle/>
          <a:p>
            <a:endParaRPr sz="2800"/>
          </a:p>
        </p:txBody>
      </p:sp>
      <p:sp>
        <p:nvSpPr>
          <p:cNvPr id="132" name="object 132"/>
          <p:cNvSpPr/>
          <p:nvPr/>
        </p:nvSpPr>
        <p:spPr>
          <a:xfrm>
            <a:off x="7141947" y="4320025"/>
            <a:ext cx="1258358" cy="69850"/>
          </a:xfrm>
          <a:custGeom>
            <a:avLst/>
            <a:gdLst/>
            <a:ahLst/>
            <a:cxnLst/>
            <a:rect l="l" t="t" r="r" b="b"/>
            <a:pathLst>
              <a:path w="1510029" h="83820">
                <a:moveTo>
                  <a:pt x="0" y="83819"/>
                </a:moveTo>
                <a:lnTo>
                  <a:pt x="1510030" y="0"/>
                </a:lnTo>
              </a:path>
            </a:pathLst>
          </a:custGeom>
          <a:ln w="8985">
            <a:solidFill>
              <a:srgbClr val="000000"/>
            </a:solidFill>
          </a:ln>
        </p:spPr>
        <p:txBody>
          <a:bodyPr wrap="square" lIns="0" tIns="0" rIns="0" bIns="0" rtlCol="0"/>
          <a:lstStyle/>
          <a:p>
            <a:endParaRPr sz="2800"/>
          </a:p>
        </p:txBody>
      </p:sp>
      <p:sp>
        <p:nvSpPr>
          <p:cNvPr id="133" name="object 133"/>
          <p:cNvSpPr/>
          <p:nvPr/>
        </p:nvSpPr>
        <p:spPr>
          <a:xfrm>
            <a:off x="7464739" y="4320025"/>
            <a:ext cx="327025" cy="68792"/>
          </a:xfrm>
          <a:custGeom>
            <a:avLst/>
            <a:gdLst/>
            <a:ahLst/>
            <a:cxnLst/>
            <a:rect l="l" t="t" r="r" b="b"/>
            <a:pathLst>
              <a:path w="392429" h="82550">
                <a:moveTo>
                  <a:pt x="392430" y="82550"/>
                </a:moveTo>
                <a:lnTo>
                  <a:pt x="0" y="0"/>
                </a:lnTo>
              </a:path>
            </a:pathLst>
          </a:custGeom>
          <a:ln w="8985">
            <a:solidFill>
              <a:srgbClr val="000000"/>
            </a:solidFill>
          </a:ln>
        </p:spPr>
        <p:txBody>
          <a:bodyPr wrap="square" lIns="0" tIns="0" rIns="0" bIns="0" rtlCol="0"/>
          <a:lstStyle/>
          <a:p>
            <a:endParaRPr sz="2800"/>
          </a:p>
        </p:txBody>
      </p:sp>
      <p:sp>
        <p:nvSpPr>
          <p:cNvPr id="134" name="object 134"/>
          <p:cNvSpPr/>
          <p:nvPr/>
        </p:nvSpPr>
        <p:spPr>
          <a:xfrm>
            <a:off x="8076456" y="4321084"/>
            <a:ext cx="694266" cy="67733"/>
          </a:xfrm>
          <a:custGeom>
            <a:avLst/>
            <a:gdLst/>
            <a:ahLst/>
            <a:cxnLst/>
            <a:rect l="l" t="t" r="r" b="b"/>
            <a:pathLst>
              <a:path w="833120" h="81279">
                <a:moveTo>
                  <a:pt x="833120" y="81279"/>
                </a:moveTo>
                <a:lnTo>
                  <a:pt x="0" y="0"/>
                </a:lnTo>
              </a:path>
            </a:pathLst>
          </a:custGeom>
          <a:ln w="8985">
            <a:solidFill>
              <a:srgbClr val="000000"/>
            </a:solidFill>
          </a:ln>
        </p:spPr>
        <p:txBody>
          <a:bodyPr wrap="square" lIns="0" tIns="0" rIns="0" bIns="0" rtlCol="0"/>
          <a:lstStyle/>
          <a:p>
            <a:endParaRPr sz="2800"/>
          </a:p>
        </p:txBody>
      </p:sp>
      <p:sp>
        <p:nvSpPr>
          <p:cNvPr id="135" name="object 135"/>
          <p:cNvSpPr/>
          <p:nvPr/>
        </p:nvSpPr>
        <p:spPr>
          <a:xfrm>
            <a:off x="8076455" y="4320025"/>
            <a:ext cx="323850" cy="68792"/>
          </a:xfrm>
          <a:custGeom>
            <a:avLst/>
            <a:gdLst/>
            <a:ahLst/>
            <a:cxnLst/>
            <a:rect l="l" t="t" r="r" b="b"/>
            <a:pathLst>
              <a:path w="388620" h="82550">
                <a:moveTo>
                  <a:pt x="388620" y="82550"/>
                </a:moveTo>
                <a:lnTo>
                  <a:pt x="0" y="0"/>
                </a:lnTo>
              </a:path>
            </a:pathLst>
          </a:custGeom>
          <a:ln w="8985">
            <a:solidFill>
              <a:srgbClr val="000000"/>
            </a:solidFill>
          </a:ln>
        </p:spPr>
        <p:txBody>
          <a:bodyPr wrap="square" lIns="0" tIns="0" rIns="0" bIns="0" rtlCol="0"/>
          <a:lstStyle/>
          <a:p>
            <a:endParaRPr sz="2800"/>
          </a:p>
        </p:txBody>
      </p:sp>
      <p:sp>
        <p:nvSpPr>
          <p:cNvPr id="136" name="object 136"/>
          <p:cNvSpPr/>
          <p:nvPr/>
        </p:nvSpPr>
        <p:spPr>
          <a:xfrm>
            <a:off x="9023663" y="4320025"/>
            <a:ext cx="21167" cy="68792"/>
          </a:xfrm>
          <a:custGeom>
            <a:avLst/>
            <a:gdLst/>
            <a:ahLst/>
            <a:cxnLst/>
            <a:rect l="l" t="t" r="r" b="b"/>
            <a:pathLst>
              <a:path w="25400" h="82550">
                <a:moveTo>
                  <a:pt x="0" y="82550"/>
                </a:moveTo>
                <a:lnTo>
                  <a:pt x="25400" y="0"/>
                </a:lnTo>
              </a:path>
            </a:pathLst>
          </a:custGeom>
          <a:ln w="8985">
            <a:solidFill>
              <a:srgbClr val="000000"/>
            </a:solidFill>
          </a:ln>
        </p:spPr>
        <p:txBody>
          <a:bodyPr wrap="square" lIns="0" tIns="0" rIns="0" bIns="0" rtlCol="0"/>
          <a:lstStyle/>
          <a:p>
            <a:endParaRPr sz="2800"/>
          </a:p>
        </p:txBody>
      </p:sp>
      <p:sp>
        <p:nvSpPr>
          <p:cNvPr id="137" name="object 137"/>
          <p:cNvSpPr/>
          <p:nvPr/>
        </p:nvSpPr>
        <p:spPr>
          <a:xfrm>
            <a:off x="8732622" y="4321084"/>
            <a:ext cx="291042" cy="67733"/>
          </a:xfrm>
          <a:custGeom>
            <a:avLst/>
            <a:gdLst/>
            <a:ahLst/>
            <a:cxnLst/>
            <a:rect l="l" t="t" r="r" b="b"/>
            <a:pathLst>
              <a:path w="349250" h="81279">
                <a:moveTo>
                  <a:pt x="349250" y="81279"/>
                </a:moveTo>
                <a:lnTo>
                  <a:pt x="0" y="0"/>
                </a:lnTo>
              </a:path>
            </a:pathLst>
          </a:custGeom>
          <a:ln w="8985">
            <a:solidFill>
              <a:srgbClr val="000000"/>
            </a:solidFill>
          </a:ln>
        </p:spPr>
        <p:txBody>
          <a:bodyPr wrap="square" lIns="0" tIns="0" rIns="0" bIns="0" rtlCol="0"/>
          <a:lstStyle/>
          <a:p>
            <a:endParaRPr sz="2800"/>
          </a:p>
        </p:txBody>
      </p:sp>
      <p:sp>
        <p:nvSpPr>
          <p:cNvPr id="138" name="object 138"/>
          <p:cNvSpPr/>
          <p:nvPr/>
        </p:nvSpPr>
        <p:spPr>
          <a:xfrm>
            <a:off x="7206506" y="4320025"/>
            <a:ext cx="236008" cy="69850"/>
          </a:xfrm>
          <a:custGeom>
            <a:avLst/>
            <a:gdLst/>
            <a:ahLst/>
            <a:cxnLst/>
            <a:rect l="l" t="t" r="r" b="b"/>
            <a:pathLst>
              <a:path w="283209" h="83820">
                <a:moveTo>
                  <a:pt x="283210" y="83819"/>
                </a:moveTo>
                <a:lnTo>
                  <a:pt x="0" y="0"/>
                </a:lnTo>
              </a:path>
            </a:pathLst>
          </a:custGeom>
          <a:ln w="8985">
            <a:solidFill>
              <a:srgbClr val="000000"/>
            </a:solidFill>
          </a:ln>
        </p:spPr>
        <p:txBody>
          <a:bodyPr wrap="square" lIns="0" tIns="0" rIns="0" bIns="0" rtlCol="0"/>
          <a:lstStyle/>
          <a:p>
            <a:endParaRPr sz="2800"/>
          </a:p>
        </p:txBody>
      </p:sp>
      <p:sp>
        <p:nvSpPr>
          <p:cNvPr id="139" name="object 139"/>
          <p:cNvSpPr/>
          <p:nvPr/>
        </p:nvSpPr>
        <p:spPr>
          <a:xfrm>
            <a:off x="8076455" y="4321084"/>
            <a:ext cx="348192" cy="67733"/>
          </a:xfrm>
          <a:custGeom>
            <a:avLst/>
            <a:gdLst/>
            <a:ahLst/>
            <a:cxnLst/>
            <a:rect l="l" t="t" r="r" b="b"/>
            <a:pathLst>
              <a:path w="417829" h="81279">
                <a:moveTo>
                  <a:pt x="0" y="81279"/>
                </a:moveTo>
                <a:lnTo>
                  <a:pt x="417829" y="0"/>
                </a:lnTo>
              </a:path>
            </a:pathLst>
          </a:custGeom>
          <a:ln w="8985">
            <a:solidFill>
              <a:srgbClr val="000000"/>
            </a:solidFill>
          </a:ln>
        </p:spPr>
        <p:txBody>
          <a:bodyPr wrap="square" lIns="0" tIns="0" rIns="0" bIns="0" rtlCol="0"/>
          <a:lstStyle/>
          <a:p>
            <a:endParaRPr sz="2800"/>
          </a:p>
        </p:txBody>
      </p:sp>
      <p:sp>
        <p:nvSpPr>
          <p:cNvPr id="140" name="object 140"/>
          <p:cNvSpPr/>
          <p:nvPr/>
        </p:nvSpPr>
        <p:spPr>
          <a:xfrm>
            <a:off x="7490140" y="3639517"/>
            <a:ext cx="20108" cy="437092"/>
          </a:xfrm>
          <a:custGeom>
            <a:avLst/>
            <a:gdLst/>
            <a:ahLst/>
            <a:cxnLst/>
            <a:rect l="l" t="t" r="r" b="b"/>
            <a:pathLst>
              <a:path w="24129" h="524510">
                <a:moveTo>
                  <a:pt x="24129" y="524510"/>
                </a:moveTo>
                <a:lnTo>
                  <a:pt x="0" y="0"/>
                </a:lnTo>
              </a:path>
            </a:pathLst>
          </a:custGeom>
          <a:ln w="8985">
            <a:solidFill>
              <a:srgbClr val="000000"/>
            </a:solidFill>
          </a:ln>
        </p:spPr>
        <p:txBody>
          <a:bodyPr wrap="square" lIns="0" tIns="0" rIns="0" bIns="0" rtlCol="0"/>
          <a:lstStyle/>
          <a:p>
            <a:endParaRPr sz="2800"/>
          </a:p>
        </p:txBody>
      </p:sp>
      <p:sp>
        <p:nvSpPr>
          <p:cNvPr id="141" name="object 141"/>
          <p:cNvSpPr/>
          <p:nvPr/>
        </p:nvSpPr>
        <p:spPr>
          <a:xfrm>
            <a:off x="8400306" y="3639517"/>
            <a:ext cx="623358" cy="434975"/>
          </a:xfrm>
          <a:custGeom>
            <a:avLst/>
            <a:gdLst/>
            <a:ahLst/>
            <a:cxnLst/>
            <a:rect l="l" t="t" r="r" b="b"/>
            <a:pathLst>
              <a:path w="748029" h="521970">
                <a:moveTo>
                  <a:pt x="748029" y="521970"/>
                </a:moveTo>
                <a:lnTo>
                  <a:pt x="0" y="0"/>
                </a:lnTo>
              </a:path>
            </a:pathLst>
          </a:custGeom>
          <a:ln w="8985">
            <a:solidFill>
              <a:srgbClr val="000000"/>
            </a:solidFill>
          </a:ln>
        </p:spPr>
        <p:txBody>
          <a:bodyPr wrap="square" lIns="0" tIns="0" rIns="0" bIns="0" rtlCol="0"/>
          <a:lstStyle/>
          <a:p>
            <a:endParaRPr sz="2800"/>
          </a:p>
        </p:txBody>
      </p:sp>
      <p:sp>
        <p:nvSpPr>
          <p:cNvPr id="142" name="object 142"/>
          <p:cNvSpPr/>
          <p:nvPr/>
        </p:nvSpPr>
        <p:spPr>
          <a:xfrm>
            <a:off x="778260" y="3329079"/>
            <a:ext cx="5676819" cy="621243"/>
          </a:xfrm>
          <a:custGeom>
            <a:avLst/>
            <a:gdLst/>
            <a:ahLst/>
            <a:cxnLst/>
            <a:rect l="l" t="t" r="r" b="b"/>
            <a:pathLst>
              <a:path w="4754880" h="579120">
                <a:moveTo>
                  <a:pt x="2377440" y="579120"/>
                </a:moveTo>
                <a:lnTo>
                  <a:pt x="0" y="579120"/>
                </a:lnTo>
                <a:lnTo>
                  <a:pt x="0" y="0"/>
                </a:lnTo>
                <a:lnTo>
                  <a:pt x="4754880" y="0"/>
                </a:lnTo>
                <a:lnTo>
                  <a:pt x="4754880" y="579120"/>
                </a:lnTo>
                <a:lnTo>
                  <a:pt x="2377440" y="579120"/>
                </a:lnTo>
                <a:close/>
              </a:path>
            </a:pathLst>
          </a:custGeom>
          <a:ln w="54630">
            <a:solidFill>
              <a:srgbClr val="000000"/>
            </a:solidFill>
          </a:ln>
        </p:spPr>
        <p:txBody>
          <a:bodyPr wrap="square" lIns="0" tIns="0" rIns="0" bIns="0" rtlCol="0"/>
          <a:lstStyle/>
          <a:p>
            <a:endParaRPr sz="2800"/>
          </a:p>
        </p:txBody>
      </p:sp>
      <p:sp>
        <p:nvSpPr>
          <p:cNvPr id="143" name="object 8"/>
          <p:cNvSpPr/>
          <p:nvPr/>
        </p:nvSpPr>
        <p:spPr>
          <a:xfrm>
            <a:off x="10105458" y="5133596"/>
            <a:ext cx="633942" cy="266700"/>
          </a:xfrm>
          <a:custGeom>
            <a:avLst/>
            <a:gdLst/>
            <a:ahLst/>
            <a:cxnLst/>
            <a:rect l="l" t="t" r="r" b="b"/>
            <a:pathLst>
              <a:path w="760729" h="320039">
                <a:moveTo>
                  <a:pt x="760730" y="320040"/>
                </a:moveTo>
                <a:lnTo>
                  <a:pt x="0" y="0"/>
                </a:lnTo>
              </a:path>
            </a:pathLst>
          </a:custGeom>
          <a:ln w="8985">
            <a:solidFill>
              <a:srgbClr val="000000"/>
            </a:solidFill>
          </a:ln>
        </p:spPr>
        <p:txBody>
          <a:bodyPr wrap="square" lIns="0" tIns="0" rIns="0" bIns="0" rtlCol="0"/>
          <a:lstStyle/>
          <a:p>
            <a:endParaRPr sz="1500"/>
          </a:p>
        </p:txBody>
      </p:sp>
      <p:sp>
        <p:nvSpPr>
          <p:cNvPr id="144" name="object 9"/>
          <p:cNvSpPr/>
          <p:nvPr/>
        </p:nvSpPr>
        <p:spPr>
          <a:xfrm>
            <a:off x="10595467" y="5133596"/>
            <a:ext cx="143933" cy="266700"/>
          </a:xfrm>
          <a:custGeom>
            <a:avLst/>
            <a:gdLst/>
            <a:ahLst/>
            <a:cxnLst/>
            <a:rect l="l" t="t" r="r" b="b"/>
            <a:pathLst>
              <a:path w="172720" h="320039">
                <a:moveTo>
                  <a:pt x="172720" y="320040"/>
                </a:moveTo>
                <a:lnTo>
                  <a:pt x="0" y="0"/>
                </a:lnTo>
              </a:path>
            </a:pathLst>
          </a:custGeom>
          <a:ln w="8985">
            <a:solidFill>
              <a:srgbClr val="000000"/>
            </a:solidFill>
          </a:ln>
        </p:spPr>
        <p:txBody>
          <a:bodyPr wrap="square" lIns="0" tIns="0" rIns="0" bIns="0" rtlCol="0"/>
          <a:lstStyle/>
          <a:p>
            <a:endParaRPr sz="1500"/>
          </a:p>
        </p:txBody>
      </p:sp>
      <p:sp>
        <p:nvSpPr>
          <p:cNvPr id="145" name="object 10"/>
          <p:cNvSpPr/>
          <p:nvPr/>
        </p:nvSpPr>
        <p:spPr>
          <a:xfrm>
            <a:off x="11063250" y="5133596"/>
            <a:ext cx="22225" cy="266700"/>
          </a:xfrm>
          <a:custGeom>
            <a:avLst/>
            <a:gdLst/>
            <a:ahLst/>
            <a:cxnLst/>
            <a:rect l="l" t="t" r="r" b="b"/>
            <a:pathLst>
              <a:path w="26670" h="320039">
                <a:moveTo>
                  <a:pt x="0" y="320040"/>
                </a:moveTo>
                <a:lnTo>
                  <a:pt x="26670" y="0"/>
                </a:lnTo>
              </a:path>
            </a:pathLst>
          </a:custGeom>
          <a:ln w="8985">
            <a:solidFill>
              <a:srgbClr val="000000"/>
            </a:solidFill>
          </a:ln>
        </p:spPr>
        <p:txBody>
          <a:bodyPr wrap="square" lIns="0" tIns="0" rIns="0" bIns="0" rtlCol="0"/>
          <a:lstStyle/>
          <a:p>
            <a:endParaRPr sz="1500"/>
          </a:p>
        </p:txBody>
      </p:sp>
      <p:sp>
        <p:nvSpPr>
          <p:cNvPr id="146" name="object 11"/>
          <p:cNvSpPr/>
          <p:nvPr/>
        </p:nvSpPr>
        <p:spPr>
          <a:xfrm>
            <a:off x="10455767" y="5133596"/>
            <a:ext cx="910167" cy="267758"/>
          </a:xfrm>
          <a:custGeom>
            <a:avLst/>
            <a:gdLst/>
            <a:ahLst/>
            <a:cxnLst/>
            <a:rect l="l" t="t" r="r" b="b"/>
            <a:pathLst>
              <a:path w="1092200" h="321310">
                <a:moveTo>
                  <a:pt x="1092200" y="321310"/>
                </a:moveTo>
                <a:lnTo>
                  <a:pt x="0" y="0"/>
                </a:lnTo>
              </a:path>
            </a:pathLst>
          </a:custGeom>
          <a:ln w="8985">
            <a:solidFill>
              <a:srgbClr val="000000"/>
            </a:solidFill>
          </a:ln>
        </p:spPr>
        <p:txBody>
          <a:bodyPr wrap="square" lIns="0" tIns="0" rIns="0" bIns="0" rtlCol="0"/>
          <a:lstStyle/>
          <a:p>
            <a:endParaRPr sz="1500"/>
          </a:p>
        </p:txBody>
      </p:sp>
      <p:sp>
        <p:nvSpPr>
          <p:cNvPr id="147" name="object 12"/>
          <p:cNvSpPr/>
          <p:nvPr/>
        </p:nvSpPr>
        <p:spPr>
          <a:xfrm>
            <a:off x="9485276" y="5133596"/>
            <a:ext cx="269875" cy="270933"/>
          </a:xfrm>
          <a:custGeom>
            <a:avLst/>
            <a:gdLst/>
            <a:ahLst/>
            <a:cxnLst/>
            <a:rect l="l" t="t" r="r" b="b"/>
            <a:pathLst>
              <a:path w="323850" h="325119">
                <a:moveTo>
                  <a:pt x="0" y="325120"/>
                </a:moveTo>
                <a:lnTo>
                  <a:pt x="323849" y="0"/>
                </a:lnTo>
              </a:path>
            </a:pathLst>
          </a:custGeom>
          <a:ln w="8985">
            <a:solidFill>
              <a:srgbClr val="000000"/>
            </a:solidFill>
          </a:ln>
        </p:spPr>
        <p:txBody>
          <a:bodyPr wrap="square" lIns="0" tIns="0" rIns="0" bIns="0" rtlCol="0"/>
          <a:lstStyle/>
          <a:p>
            <a:endParaRPr sz="1500"/>
          </a:p>
        </p:txBody>
      </p:sp>
      <p:sp>
        <p:nvSpPr>
          <p:cNvPr id="148" name="object 13"/>
          <p:cNvSpPr/>
          <p:nvPr/>
        </p:nvSpPr>
        <p:spPr>
          <a:xfrm>
            <a:off x="9485276" y="5133595"/>
            <a:ext cx="970492" cy="271992"/>
          </a:xfrm>
          <a:custGeom>
            <a:avLst/>
            <a:gdLst/>
            <a:ahLst/>
            <a:cxnLst/>
            <a:rect l="l" t="t" r="r" b="b"/>
            <a:pathLst>
              <a:path w="1164590" h="326389">
                <a:moveTo>
                  <a:pt x="0" y="326390"/>
                </a:moveTo>
                <a:lnTo>
                  <a:pt x="1164589" y="0"/>
                </a:lnTo>
              </a:path>
            </a:pathLst>
          </a:custGeom>
          <a:ln w="8985">
            <a:solidFill>
              <a:srgbClr val="000000"/>
            </a:solidFill>
          </a:ln>
        </p:spPr>
        <p:txBody>
          <a:bodyPr wrap="square" lIns="0" tIns="0" rIns="0" bIns="0" rtlCol="0"/>
          <a:lstStyle/>
          <a:p>
            <a:endParaRPr sz="1500"/>
          </a:p>
        </p:txBody>
      </p:sp>
      <p:sp>
        <p:nvSpPr>
          <p:cNvPr id="149" name="object 14"/>
          <p:cNvSpPr/>
          <p:nvPr/>
        </p:nvSpPr>
        <p:spPr>
          <a:xfrm>
            <a:off x="9755151" y="5133596"/>
            <a:ext cx="49742" cy="270933"/>
          </a:xfrm>
          <a:custGeom>
            <a:avLst/>
            <a:gdLst/>
            <a:ahLst/>
            <a:cxnLst/>
            <a:rect l="l" t="t" r="r" b="b"/>
            <a:pathLst>
              <a:path w="59690" h="325119">
                <a:moveTo>
                  <a:pt x="59689" y="325120"/>
                </a:moveTo>
                <a:lnTo>
                  <a:pt x="0" y="0"/>
                </a:lnTo>
              </a:path>
            </a:pathLst>
          </a:custGeom>
          <a:ln w="8985">
            <a:solidFill>
              <a:srgbClr val="000000"/>
            </a:solidFill>
          </a:ln>
        </p:spPr>
        <p:txBody>
          <a:bodyPr wrap="square" lIns="0" tIns="0" rIns="0" bIns="0" rtlCol="0"/>
          <a:lstStyle/>
          <a:p>
            <a:endParaRPr sz="1500"/>
          </a:p>
        </p:txBody>
      </p:sp>
      <p:sp>
        <p:nvSpPr>
          <p:cNvPr id="150" name="object 15"/>
          <p:cNvSpPr/>
          <p:nvPr/>
        </p:nvSpPr>
        <p:spPr>
          <a:xfrm>
            <a:off x="10105458" y="5133595"/>
            <a:ext cx="139700" cy="271992"/>
          </a:xfrm>
          <a:custGeom>
            <a:avLst/>
            <a:gdLst/>
            <a:ahLst/>
            <a:cxnLst/>
            <a:rect l="l" t="t" r="r" b="b"/>
            <a:pathLst>
              <a:path w="167640" h="326389">
                <a:moveTo>
                  <a:pt x="0" y="326390"/>
                </a:moveTo>
                <a:lnTo>
                  <a:pt x="167640" y="0"/>
                </a:lnTo>
              </a:path>
            </a:pathLst>
          </a:custGeom>
          <a:ln w="8985">
            <a:solidFill>
              <a:srgbClr val="000000"/>
            </a:solidFill>
          </a:ln>
        </p:spPr>
        <p:txBody>
          <a:bodyPr wrap="square" lIns="0" tIns="0" rIns="0" bIns="0" rtlCol="0"/>
          <a:lstStyle/>
          <a:p>
            <a:endParaRPr sz="1500"/>
          </a:p>
        </p:txBody>
      </p:sp>
      <p:sp>
        <p:nvSpPr>
          <p:cNvPr id="151" name="object 16"/>
          <p:cNvSpPr/>
          <p:nvPr/>
        </p:nvSpPr>
        <p:spPr>
          <a:xfrm>
            <a:off x="10105458" y="5133595"/>
            <a:ext cx="840317" cy="271992"/>
          </a:xfrm>
          <a:custGeom>
            <a:avLst/>
            <a:gdLst/>
            <a:ahLst/>
            <a:cxnLst/>
            <a:rect l="l" t="t" r="r" b="b"/>
            <a:pathLst>
              <a:path w="1008379" h="326389">
                <a:moveTo>
                  <a:pt x="0" y="326390"/>
                </a:moveTo>
                <a:lnTo>
                  <a:pt x="1008380" y="0"/>
                </a:lnTo>
              </a:path>
            </a:pathLst>
          </a:custGeom>
          <a:ln w="8985">
            <a:solidFill>
              <a:srgbClr val="000000"/>
            </a:solidFill>
          </a:ln>
        </p:spPr>
        <p:txBody>
          <a:bodyPr wrap="square" lIns="0" tIns="0" rIns="0" bIns="0" rtlCol="0"/>
          <a:lstStyle/>
          <a:p>
            <a:endParaRPr sz="1500"/>
          </a:p>
        </p:txBody>
      </p:sp>
      <p:sp>
        <p:nvSpPr>
          <p:cNvPr id="152" name="object 17"/>
          <p:cNvSpPr/>
          <p:nvPr/>
        </p:nvSpPr>
        <p:spPr>
          <a:xfrm>
            <a:off x="10455767" y="5133596"/>
            <a:ext cx="910167" cy="266700"/>
          </a:xfrm>
          <a:custGeom>
            <a:avLst/>
            <a:gdLst/>
            <a:ahLst/>
            <a:cxnLst/>
            <a:rect l="l" t="t" r="r" b="b"/>
            <a:pathLst>
              <a:path w="1092200" h="320039">
                <a:moveTo>
                  <a:pt x="0" y="320040"/>
                </a:moveTo>
                <a:lnTo>
                  <a:pt x="1092200" y="0"/>
                </a:lnTo>
              </a:path>
            </a:pathLst>
          </a:custGeom>
          <a:ln w="8985">
            <a:solidFill>
              <a:srgbClr val="000000"/>
            </a:solidFill>
          </a:ln>
        </p:spPr>
        <p:txBody>
          <a:bodyPr wrap="square" lIns="0" tIns="0" rIns="0" bIns="0" rtlCol="0"/>
          <a:lstStyle/>
          <a:p>
            <a:endParaRPr sz="1500"/>
          </a:p>
        </p:txBody>
      </p:sp>
      <p:sp>
        <p:nvSpPr>
          <p:cNvPr id="153" name="object 18"/>
          <p:cNvSpPr/>
          <p:nvPr/>
        </p:nvSpPr>
        <p:spPr>
          <a:xfrm>
            <a:off x="10612401"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54" name="object 19"/>
          <p:cNvSpPr/>
          <p:nvPr/>
        </p:nvSpPr>
        <p:spPr>
          <a:xfrm>
            <a:off x="10612401"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55" name="object 20"/>
          <p:cNvSpPr/>
          <p:nvPr/>
        </p:nvSpPr>
        <p:spPr>
          <a:xfrm>
            <a:off x="9615451" y="4767413"/>
            <a:ext cx="1905000" cy="366183"/>
          </a:xfrm>
          <a:custGeom>
            <a:avLst/>
            <a:gdLst/>
            <a:ahLst/>
            <a:cxnLst/>
            <a:rect l="l" t="t" r="r" b="b"/>
            <a:pathLst>
              <a:path w="2286000" h="439419">
                <a:moveTo>
                  <a:pt x="0" y="0"/>
                </a:moveTo>
                <a:lnTo>
                  <a:pt x="2286000" y="0"/>
                </a:lnTo>
                <a:lnTo>
                  <a:pt x="2286000" y="439420"/>
                </a:lnTo>
                <a:lnTo>
                  <a:pt x="0" y="439420"/>
                </a:lnTo>
                <a:lnTo>
                  <a:pt x="0" y="0"/>
                </a:lnTo>
                <a:close/>
              </a:path>
            </a:pathLst>
          </a:custGeom>
          <a:ln w="25518">
            <a:solidFill>
              <a:srgbClr val="000000"/>
            </a:solidFill>
          </a:ln>
        </p:spPr>
        <p:txBody>
          <a:bodyPr wrap="square" lIns="0" tIns="0" rIns="0" bIns="0" rtlCol="0"/>
          <a:lstStyle/>
          <a:p>
            <a:endParaRPr sz="1500"/>
          </a:p>
        </p:txBody>
      </p:sp>
      <p:sp>
        <p:nvSpPr>
          <p:cNvPr id="156" name="object 21"/>
          <p:cNvSpPr txBox="1"/>
          <p:nvPr/>
        </p:nvSpPr>
        <p:spPr>
          <a:xfrm>
            <a:off x="9626083" y="4778046"/>
            <a:ext cx="1883833" cy="346249"/>
          </a:xfrm>
          <a:prstGeom prst="rect">
            <a:avLst/>
          </a:prstGeom>
          <a:solidFill>
            <a:srgbClr val="CCFFFF">
              <a:alpha val="50000"/>
            </a:srgbClr>
          </a:solidFill>
        </p:spPr>
        <p:txBody>
          <a:bodyPr vert="horz" wrap="square" lIns="0" tIns="50800" rIns="0" bIns="0" rtlCol="0">
            <a:spAutoFit/>
          </a:bodyPr>
          <a:lstStyle/>
          <a:p>
            <a:pPr marL="427020">
              <a:lnSpc>
                <a:spcPts val="2317"/>
              </a:lnSpc>
              <a:spcBef>
                <a:spcPts val="400"/>
              </a:spcBef>
            </a:pPr>
            <a:r>
              <a:rPr sz="2000" spc="-4" dirty="0">
                <a:latin typeface="Arial"/>
                <a:cs typeface="Arial"/>
              </a:rPr>
              <a:t>Message</a:t>
            </a:r>
            <a:endParaRPr sz="2000">
              <a:latin typeface="Arial"/>
              <a:cs typeface="Arial"/>
            </a:endParaRPr>
          </a:p>
        </p:txBody>
      </p:sp>
      <p:sp>
        <p:nvSpPr>
          <p:cNvPr id="157" name="object 22"/>
          <p:cNvSpPr/>
          <p:nvPr/>
        </p:nvSpPr>
        <p:spPr>
          <a:xfrm>
            <a:off x="10612401"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58" name="object 23"/>
          <p:cNvSpPr/>
          <p:nvPr/>
        </p:nvSpPr>
        <p:spPr>
          <a:xfrm>
            <a:off x="10612401"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59" name="object 24"/>
          <p:cNvSpPr/>
          <p:nvPr/>
        </p:nvSpPr>
        <p:spPr>
          <a:xfrm>
            <a:off x="11567017" y="5385479"/>
            <a:ext cx="243417" cy="244475"/>
          </a:xfrm>
          <a:custGeom>
            <a:avLst/>
            <a:gdLst/>
            <a:ahLst/>
            <a:cxnLst/>
            <a:rect l="l" t="t" r="r" b="b"/>
            <a:pathLst>
              <a:path w="292100" h="293369">
                <a:moveTo>
                  <a:pt x="146050" y="0"/>
                </a:moveTo>
                <a:lnTo>
                  <a:pt x="98673" y="7264"/>
                </a:lnTo>
                <a:lnTo>
                  <a:pt x="58430" y="27635"/>
                </a:lnTo>
                <a:lnTo>
                  <a:pt x="27269" y="58978"/>
                </a:lnTo>
                <a:lnTo>
                  <a:pt x="7142" y="99161"/>
                </a:lnTo>
                <a:lnTo>
                  <a:pt x="0" y="146050"/>
                </a:lnTo>
                <a:lnTo>
                  <a:pt x="7142" y="193558"/>
                </a:lnTo>
                <a:lnTo>
                  <a:pt x="27269" y="234116"/>
                </a:lnTo>
                <a:lnTo>
                  <a:pt x="58430" y="265653"/>
                </a:lnTo>
                <a:lnTo>
                  <a:pt x="98673"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60" name="object 25"/>
          <p:cNvSpPr/>
          <p:nvPr/>
        </p:nvSpPr>
        <p:spPr>
          <a:xfrm>
            <a:off x="11567017" y="5385479"/>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8673" y="286095"/>
                </a:lnTo>
                <a:lnTo>
                  <a:pt x="58430" y="265653"/>
                </a:lnTo>
                <a:lnTo>
                  <a:pt x="27269" y="234116"/>
                </a:lnTo>
                <a:lnTo>
                  <a:pt x="7142" y="193558"/>
                </a:lnTo>
                <a:lnTo>
                  <a:pt x="0" y="146050"/>
                </a:lnTo>
                <a:lnTo>
                  <a:pt x="7142" y="99161"/>
                </a:lnTo>
                <a:lnTo>
                  <a:pt x="27269" y="58978"/>
                </a:lnTo>
                <a:lnTo>
                  <a:pt x="58430" y="27635"/>
                </a:lnTo>
                <a:lnTo>
                  <a:pt x="98673" y="7264"/>
                </a:lnTo>
                <a:lnTo>
                  <a:pt x="146050" y="0"/>
                </a:lnTo>
                <a:close/>
              </a:path>
            </a:pathLst>
          </a:custGeom>
          <a:ln w="9344">
            <a:solidFill>
              <a:srgbClr val="000000"/>
            </a:solidFill>
          </a:ln>
        </p:spPr>
        <p:txBody>
          <a:bodyPr wrap="square" lIns="0" tIns="0" rIns="0" bIns="0" rtlCol="0"/>
          <a:lstStyle/>
          <a:p>
            <a:endParaRPr sz="1500"/>
          </a:p>
        </p:txBody>
      </p:sp>
      <p:sp>
        <p:nvSpPr>
          <p:cNvPr id="161" name="object 26"/>
          <p:cNvSpPr/>
          <p:nvPr/>
        </p:nvSpPr>
        <p:spPr>
          <a:xfrm>
            <a:off x="11262217" y="5386538"/>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69"/>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162" name="object 27"/>
          <p:cNvSpPr/>
          <p:nvPr/>
        </p:nvSpPr>
        <p:spPr>
          <a:xfrm>
            <a:off x="11262217" y="5386538"/>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69"/>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163" name="object 28"/>
          <p:cNvSpPr/>
          <p:nvPr/>
        </p:nvSpPr>
        <p:spPr>
          <a:xfrm>
            <a:off x="10935192"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64" name="object 29"/>
          <p:cNvSpPr/>
          <p:nvPr/>
        </p:nvSpPr>
        <p:spPr>
          <a:xfrm>
            <a:off x="10935192"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65" name="object 30"/>
          <p:cNvSpPr/>
          <p:nvPr/>
        </p:nvSpPr>
        <p:spPr>
          <a:xfrm>
            <a:off x="9356159"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66" name="object 31"/>
          <p:cNvSpPr/>
          <p:nvPr/>
        </p:nvSpPr>
        <p:spPr>
          <a:xfrm>
            <a:off x="9356159"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67" name="object 32"/>
          <p:cNvSpPr/>
          <p:nvPr/>
        </p:nvSpPr>
        <p:spPr>
          <a:xfrm>
            <a:off x="9356159"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68" name="object 33"/>
          <p:cNvSpPr/>
          <p:nvPr/>
        </p:nvSpPr>
        <p:spPr>
          <a:xfrm>
            <a:off x="9356159"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69" name="object 34"/>
          <p:cNvSpPr/>
          <p:nvPr/>
        </p:nvSpPr>
        <p:spPr>
          <a:xfrm>
            <a:off x="10309717" y="5385479"/>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70"/>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170" name="object 35"/>
          <p:cNvSpPr/>
          <p:nvPr/>
        </p:nvSpPr>
        <p:spPr>
          <a:xfrm>
            <a:off x="10309717" y="5385479"/>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70"/>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171" name="object 36"/>
          <p:cNvSpPr/>
          <p:nvPr/>
        </p:nvSpPr>
        <p:spPr>
          <a:xfrm>
            <a:off x="10005976" y="5386538"/>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558" y="286095"/>
                </a:lnTo>
                <a:lnTo>
                  <a:pt x="234116" y="265653"/>
                </a:lnTo>
                <a:lnTo>
                  <a:pt x="265653" y="234116"/>
                </a:lnTo>
                <a:lnTo>
                  <a:pt x="286095" y="19355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1500"/>
          </a:p>
        </p:txBody>
      </p:sp>
      <p:sp>
        <p:nvSpPr>
          <p:cNvPr id="172" name="object 37"/>
          <p:cNvSpPr/>
          <p:nvPr/>
        </p:nvSpPr>
        <p:spPr>
          <a:xfrm>
            <a:off x="10005976" y="5386538"/>
            <a:ext cx="244475" cy="244475"/>
          </a:xfrm>
          <a:custGeom>
            <a:avLst/>
            <a:gdLst/>
            <a:ahLst/>
            <a:cxnLst/>
            <a:rect l="l" t="t" r="r" b="b"/>
            <a:pathLst>
              <a:path w="293370" h="293369">
                <a:moveTo>
                  <a:pt x="146050" y="0"/>
                </a:moveTo>
                <a:lnTo>
                  <a:pt x="193558" y="7264"/>
                </a:lnTo>
                <a:lnTo>
                  <a:pt x="234116" y="27635"/>
                </a:lnTo>
                <a:lnTo>
                  <a:pt x="265653" y="58978"/>
                </a:lnTo>
                <a:lnTo>
                  <a:pt x="286095" y="99161"/>
                </a:lnTo>
                <a:lnTo>
                  <a:pt x="293370" y="146050"/>
                </a:lnTo>
                <a:lnTo>
                  <a:pt x="286095" y="193558"/>
                </a:lnTo>
                <a:lnTo>
                  <a:pt x="265653" y="234116"/>
                </a:lnTo>
                <a:lnTo>
                  <a:pt x="234116" y="265653"/>
                </a:lnTo>
                <a:lnTo>
                  <a:pt x="19355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73" name="object 38"/>
          <p:cNvSpPr/>
          <p:nvPr/>
        </p:nvSpPr>
        <p:spPr>
          <a:xfrm>
            <a:off x="9678951"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74" name="object 39"/>
          <p:cNvSpPr/>
          <p:nvPr/>
        </p:nvSpPr>
        <p:spPr>
          <a:xfrm>
            <a:off x="9678951"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75" name="object 40"/>
          <p:cNvSpPr/>
          <p:nvPr/>
        </p:nvSpPr>
        <p:spPr>
          <a:xfrm>
            <a:off x="9485276" y="5133596"/>
            <a:ext cx="1600199" cy="270933"/>
          </a:xfrm>
          <a:custGeom>
            <a:avLst/>
            <a:gdLst/>
            <a:ahLst/>
            <a:cxnLst/>
            <a:rect l="l" t="t" r="r" b="b"/>
            <a:pathLst>
              <a:path w="1920240" h="325119">
                <a:moveTo>
                  <a:pt x="0" y="325120"/>
                </a:moveTo>
                <a:lnTo>
                  <a:pt x="1920239" y="0"/>
                </a:lnTo>
              </a:path>
            </a:pathLst>
          </a:custGeom>
          <a:ln w="8985">
            <a:solidFill>
              <a:srgbClr val="000000"/>
            </a:solidFill>
          </a:ln>
        </p:spPr>
        <p:txBody>
          <a:bodyPr wrap="square" lIns="0" tIns="0" rIns="0" bIns="0" rtlCol="0"/>
          <a:lstStyle/>
          <a:p>
            <a:endParaRPr sz="1500"/>
          </a:p>
        </p:txBody>
      </p:sp>
      <p:sp>
        <p:nvSpPr>
          <p:cNvPr id="176" name="object 41"/>
          <p:cNvSpPr/>
          <p:nvPr/>
        </p:nvSpPr>
        <p:spPr>
          <a:xfrm>
            <a:off x="9485276" y="5133595"/>
            <a:ext cx="519642" cy="271992"/>
          </a:xfrm>
          <a:custGeom>
            <a:avLst/>
            <a:gdLst/>
            <a:ahLst/>
            <a:cxnLst/>
            <a:rect l="l" t="t" r="r" b="b"/>
            <a:pathLst>
              <a:path w="623570" h="326389">
                <a:moveTo>
                  <a:pt x="0" y="326390"/>
                </a:moveTo>
                <a:lnTo>
                  <a:pt x="623569" y="0"/>
                </a:lnTo>
              </a:path>
            </a:pathLst>
          </a:custGeom>
          <a:ln w="8985">
            <a:solidFill>
              <a:srgbClr val="000000"/>
            </a:solidFill>
          </a:ln>
        </p:spPr>
        <p:txBody>
          <a:bodyPr wrap="square" lIns="0" tIns="0" rIns="0" bIns="0" rtlCol="0"/>
          <a:lstStyle/>
          <a:p>
            <a:endParaRPr sz="1500"/>
          </a:p>
        </p:txBody>
      </p:sp>
      <p:sp>
        <p:nvSpPr>
          <p:cNvPr id="177" name="object 42"/>
          <p:cNvSpPr/>
          <p:nvPr/>
        </p:nvSpPr>
        <p:spPr>
          <a:xfrm>
            <a:off x="9804892" y="5133595"/>
            <a:ext cx="257175" cy="271992"/>
          </a:xfrm>
          <a:custGeom>
            <a:avLst/>
            <a:gdLst/>
            <a:ahLst/>
            <a:cxnLst/>
            <a:rect l="l" t="t" r="r" b="b"/>
            <a:pathLst>
              <a:path w="308609" h="326389">
                <a:moveTo>
                  <a:pt x="0" y="326390"/>
                </a:moveTo>
                <a:lnTo>
                  <a:pt x="308610" y="0"/>
                </a:lnTo>
              </a:path>
            </a:pathLst>
          </a:custGeom>
          <a:ln w="8985">
            <a:solidFill>
              <a:srgbClr val="000000"/>
            </a:solidFill>
          </a:ln>
        </p:spPr>
        <p:txBody>
          <a:bodyPr wrap="square" lIns="0" tIns="0" rIns="0" bIns="0" rtlCol="0"/>
          <a:lstStyle/>
          <a:p>
            <a:endParaRPr sz="1500"/>
          </a:p>
        </p:txBody>
      </p:sp>
      <p:sp>
        <p:nvSpPr>
          <p:cNvPr id="178" name="object 43"/>
          <p:cNvSpPr/>
          <p:nvPr/>
        </p:nvSpPr>
        <p:spPr>
          <a:xfrm>
            <a:off x="9804892" y="5133595"/>
            <a:ext cx="1181100" cy="271992"/>
          </a:xfrm>
          <a:custGeom>
            <a:avLst/>
            <a:gdLst/>
            <a:ahLst/>
            <a:cxnLst/>
            <a:rect l="l" t="t" r="r" b="b"/>
            <a:pathLst>
              <a:path w="1417320" h="326389">
                <a:moveTo>
                  <a:pt x="0" y="326390"/>
                </a:moveTo>
                <a:lnTo>
                  <a:pt x="1417320" y="0"/>
                </a:lnTo>
              </a:path>
            </a:pathLst>
          </a:custGeom>
          <a:ln w="8985">
            <a:solidFill>
              <a:srgbClr val="000000"/>
            </a:solidFill>
          </a:ln>
        </p:spPr>
        <p:txBody>
          <a:bodyPr wrap="square" lIns="0" tIns="0" rIns="0" bIns="0" rtlCol="0"/>
          <a:lstStyle/>
          <a:p>
            <a:endParaRPr sz="1500"/>
          </a:p>
        </p:txBody>
      </p:sp>
      <p:sp>
        <p:nvSpPr>
          <p:cNvPr id="179" name="object 44"/>
          <p:cNvSpPr/>
          <p:nvPr/>
        </p:nvSpPr>
        <p:spPr>
          <a:xfrm>
            <a:off x="10455767" y="5134655"/>
            <a:ext cx="0" cy="266700"/>
          </a:xfrm>
          <a:custGeom>
            <a:avLst/>
            <a:gdLst/>
            <a:ahLst/>
            <a:cxnLst/>
            <a:rect l="l" t="t" r="r" b="b"/>
            <a:pathLst>
              <a:path h="320039">
                <a:moveTo>
                  <a:pt x="0" y="320039"/>
                </a:moveTo>
                <a:lnTo>
                  <a:pt x="0" y="0"/>
                </a:lnTo>
              </a:path>
            </a:pathLst>
          </a:custGeom>
          <a:ln w="8985">
            <a:solidFill>
              <a:srgbClr val="000000"/>
            </a:solidFill>
          </a:ln>
        </p:spPr>
        <p:txBody>
          <a:bodyPr wrap="square" lIns="0" tIns="0" rIns="0" bIns="0" rtlCol="0"/>
          <a:lstStyle/>
          <a:p>
            <a:endParaRPr sz="1500"/>
          </a:p>
        </p:txBody>
      </p:sp>
      <p:sp>
        <p:nvSpPr>
          <p:cNvPr id="180" name="object 45"/>
          <p:cNvSpPr/>
          <p:nvPr/>
        </p:nvSpPr>
        <p:spPr>
          <a:xfrm>
            <a:off x="10127684" y="5133596"/>
            <a:ext cx="328083" cy="267758"/>
          </a:xfrm>
          <a:custGeom>
            <a:avLst/>
            <a:gdLst/>
            <a:ahLst/>
            <a:cxnLst/>
            <a:rect l="l" t="t" r="r" b="b"/>
            <a:pathLst>
              <a:path w="393700" h="321310">
                <a:moveTo>
                  <a:pt x="393700" y="321310"/>
                </a:moveTo>
                <a:lnTo>
                  <a:pt x="0" y="0"/>
                </a:lnTo>
              </a:path>
            </a:pathLst>
          </a:custGeom>
          <a:ln w="8985">
            <a:solidFill>
              <a:srgbClr val="000000"/>
            </a:solidFill>
          </a:ln>
        </p:spPr>
        <p:txBody>
          <a:bodyPr wrap="square" lIns="0" tIns="0" rIns="0" bIns="0" rtlCol="0"/>
          <a:lstStyle/>
          <a:p>
            <a:endParaRPr sz="1500"/>
          </a:p>
        </p:txBody>
      </p:sp>
      <p:sp>
        <p:nvSpPr>
          <p:cNvPr id="181" name="object 46"/>
          <p:cNvSpPr/>
          <p:nvPr/>
        </p:nvSpPr>
        <p:spPr>
          <a:xfrm>
            <a:off x="11365934" y="5133596"/>
            <a:ext cx="0" cy="267758"/>
          </a:xfrm>
          <a:custGeom>
            <a:avLst/>
            <a:gdLst/>
            <a:ahLst/>
            <a:cxnLst/>
            <a:rect l="l" t="t" r="r" b="b"/>
            <a:pathLst>
              <a:path h="321310">
                <a:moveTo>
                  <a:pt x="0" y="321310"/>
                </a:moveTo>
                <a:lnTo>
                  <a:pt x="0" y="0"/>
                </a:lnTo>
              </a:path>
            </a:pathLst>
          </a:custGeom>
          <a:ln w="8985">
            <a:solidFill>
              <a:srgbClr val="000000"/>
            </a:solidFill>
          </a:ln>
        </p:spPr>
        <p:txBody>
          <a:bodyPr wrap="square" lIns="0" tIns="0" rIns="0" bIns="0" rtlCol="0"/>
          <a:lstStyle/>
          <a:p>
            <a:endParaRPr sz="1500"/>
          </a:p>
        </p:txBody>
      </p:sp>
      <p:sp>
        <p:nvSpPr>
          <p:cNvPr id="182" name="object 47"/>
          <p:cNvSpPr/>
          <p:nvPr/>
        </p:nvSpPr>
        <p:spPr>
          <a:xfrm>
            <a:off x="11152151" y="5133596"/>
            <a:ext cx="213783" cy="267758"/>
          </a:xfrm>
          <a:custGeom>
            <a:avLst/>
            <a:gdLst/>
            <a:ahLst/>
            <a:cxnLst/>
            <a:rect l="l" t="t" r="r" b="b"/>
            <a:pathLst>
              <a:path w="256540" h="321310">
                <a:moveTo>
                  <a:pt x="256539" y="321310"/>
                </a:moveTo>
                <a:lnTo>
                  <a:pt x="0" y="0"/>
                </a:lnTo>
              </a:path>
            </a:pathLst>
          </a:custGeom>
          <a:ln w="8985">
            <a:solidFill>
              <a:srgbClr val="000000"/>
            </a:solidFill>
          </a:ln>
        </p:spPr>
        <p:txBody>
          <a:bodyPr wrap="square" lIns="0" tIns="0" rIns="0" bIns="0" rtlCol="0"/>
          <a:lstStyle/>
          <a:p>
            <a:endParaRPr sz="1500"/>
          </a:p>
        </p:txBody>
      </p:sp>
      <p:sp>
        <p:nvSpPr>
          <p:cNvPr id="183" name="object 48"/>
          <p:cNvSpPr/>
          <p:nvPr/>
        </p:nvSpPr>
        <p:spPr>
          <a:xfrm>
            <a:off x="10820892" y="5133596"/>
            <a:ext cx="545042" cy="267758"/>
          </a:xfrm>
          <a:custGeom>
            <a:avLst/>
            <a:gdLst/>
            <a:ahLst/>
            <a:cxnLst/>
            <a:rect l="l" t="t" r="r" b="b"/>
            <a:pathLst>
              <a:path w="654050" h="321310">
                <a:moveTo>
                  <a:pt x="654050" y="321310"/>
                </a:moveTo>
                <a:lnTo>
                  <a:pt x="0" y="0"/>
                </a:lnTo>
              </a:path>
            </a:pathLst>
          </a:custGeom>
          <a:ln w="8985">
            <a:solidFill>
              <a:srgbClr val="000000"/>
            </a:solidFill>
          </a:ln>
        </p:spPr>
        <p:txBody>
          <a:bodyPr wrap="square" lIns="0" tIns="0" rIns="0" bIns="0" rtlCol="0"/>
          <a:lstStyle/>
          <a:p>
            <a:endParaRPr sz="1500"/>
          </a:p>
        </p:txBody>
      </p:sp>
      <p:sp>
        <p:nvSpPr>
          <p:cNvPr id="184" name="object 49"/>
          <p:cNvSpPr/>
          <p:nvPr/>
        </p:nvSpPr>
        <p:spPr>
          <a:xfrm>
            <a:off x="10712943" y="5133596"/>
            <a:ext cx="350308" cy="267758"/>
          </a:xfrm>
          <a:custGeom>
            <a:avLst/>
            <a:gdLst/>
            <a:ahLst/>
            <a:cxnLst/>
            <a:rect l="l" t="t" r="r" b="b"/>
            <a:pathLst>
              <a:path w="420370" h="321310">
                <a:moveTo>
                  <a:pt x="420369" y="321310"/>
                </a:moveTo>
                <a:lnTo>
                  <a:pt x="0" y="0"/>
                </a:lnTo>
              </a:path>
            </a:pathLst>
          </a:custGeom>
          <a:ln w="8985">
            <a:solidFill>
              <a:srgbClr val="000000"/>
            </a:solidFill>
          </a:ln>
        </p:spPr>
        <p:txBody>
          <a:bodyPr wrap="square" lIns="0" tIns="0" rIns="0" bIns="0" rtlCol="0"/>
          <a:lstStyle/>
          <a:p>
            <a:endParaRPr sz="1500"/>
          </a:p>
        </p:txBody>
      </p:sp>
      <p:sp>
        <p:nvSpPr>
          <p:cNvPr id="185" name="object 50"/>
          <p:cNvSpPr/>
          <p:nvPr/>
        </p:nvSpPr>
        <p:spPr>
          <a:xfrm>
            <a:off x="10105458" y="5133596"/>
            <a:ext cx="957792" cy="267758"/>
          </a:xfrm>
          <a:custGeom>
            <a:avLst/>
            <a:gdLst/>
            <a:ahLst/>
            <a:cxnLst/>
            <a:rect l="l" t="t" r="r" b="b"/>
            <a:pathLst>
              <a:path w="1149350" h="321310">
                <a:moveTo>
                  <a:pt x="1149350" y="321310"/>
                </a:moveTo>
                <a:lnTo>
                  <a:pt x="0" y="0"/>
                </a:lnTo>
              </a:path>
            </a:pathLst>
          </a:custGeom>
          <a:ln w="8985">
            <a:solidFill>
              <a:srgbClr val="000000"/>
            </a:solidFill>
          </a:ln>
        </p:spPr>
        <p:txBody>
          <a:bodyPr wrap="square" lIns="0" tIns="0" rIns="0" bIns="0" rtlCol="0"/>
          <a:lstStyle/>
          <a:p>
            <a:endParaRPr sz="1500"/>
          </a:p>
        </p:txBody>
      </p:sp>
      <p:sp>
        <p:nvSpPr>
          <p:cNvPr id="186" name="object 51"/>
          <p:cNvSpPr/>
          <p:nvPr/>
        </p:nvSpPr>
        <p:spPr>
          <a:xfrm>
            <a:off x="11365934" y="5133596"/>
            <a:ext cx="320675" cy="266700"/>
          </a:xfrm>
          <a:custGeom>
            <a:avLst/>
            <a:gdLst/>
            <a:ahLst/>
            <a:cxnLst/>
            <a:rect l="l" t="t" r="r" b="b"/>
            <a:pathLst>
              <a:path w="384809" h="320039">
                <a:moveTo>
                  <a:pt x="384810" y="320040"/>
                </a:moveTo>
                <a:lnTo>
                  <a:pt x="0" y="0"/>
                </a:lnTo>
              </a:path>
            </a:pathLst>
          </a:custGeom>
          <a:ln w="8985">
            <a:solidFill>
              <a:srgbClr val="000000"/>
            </a:solidFill>
          </a:ln>
        </p:spPr>
        <p:txBody>
          <a:bodyPr wrap="square" lIns="0" tIns="0" rIns="0" bIns="0" rtlCol="0"/>
          <a:lstStyle/>
          <a:p>
            <a:endParaRPr sz="1500"/>
          </a:p>
        </p:txBody>
      </p:sp>
      <p:sp>
        <p:nvSpPr>
          <p:cNvPr id="187" name="object 52"/>
          <p:cNvSpPr/>
          <p:nvPr/>
        </p:nvSpPr>
        <p:spPr>
          <a:xfrm>
            <a:off x="10062067" y="5133596"/>
            <a:ext cx="1624542" cy="267758"/>
          </a:xfrm>
          <a:custGeom>
            <a:avLst/>
            <a:gdLst/>
            <a:ahLst/>
            <a:cxnLst/>
            <a:rect l="l" t="t" r="r" b="b"/>
            <a:pathLst>
              <a:path w="1949450" h="321310">
                <a:moveTo>
                  <a:pt x="1949450" y="321310"/>
                </a:moveTo>
                <a:lnTo>
                  <a:pt x="0" y="0"/>
                </a:lnTo>
              </a:path>
            </a:pathLst>
          </a:custGeom>
          <a:ln w="8985">
            <a:solidFill>
              <a:srgbClr val="000000"/>
            </a:solidFill>
          </a:ln>
        </p:spPr>
        <p:txBody>
          <a:bodyPr wrap="square" lIns="0" tIns="0" rIns="0" bIns="0" rtlCol="0"/>
          <a:lstStyle/>
          <a:p>
            <a:endParaRPr sz="1500"/>
          </a:p>
        </p:txBody>
      </p:sp>
      <p:sp>
        <p:nvSpPr>
          <p:cNvPr id="188" name="object 53"/>
          <p:cNvSpPr/>
          <p:nvPr/>
        </p:nvSpPr>
        <p:spPr>
          <a:xfrm>
            <a:off x="10678017" y="5133596"/>
            <a:ext cx="1008592" cy="267758"/>
          </a:xfrm>
          <a:custGeom>
            <a:avLst/>
            <a:gdLst/>
            <a:ahLst/>
            <a:cxnLst/>
            <a:rect l="l" t="t" r="r" b="b"/>
            <a:pathLst>
              <a:path w="1210309" h="321310">
                <a:moveTo>
                  <a:pt x="1210310" y="321310"/>
                </a:moveTo>
                <a:lnTo>
                  <a:pt x="0" y="0"/>
                </a:lnTo>
              </a:path>
            </a:pathLst>
          </a:custGeom>
          <a:ln w="8985">
            <a:solidFill>
              <a:srgbClr val="000000"/>
            </a:solidFill>
          </a:ln>
        </p:spPr>
        <p:txBody>
          <a:bodyPr wrap="square" lIns="0" tIns="0" rIns="0" bIns="0" rtlCol="0"/>
          <a:lstStyle/>
          <a:p>
            <a:endParaRPr sz="1500"/>
          </a:p>
        </p:txBody>
      </p:sp>
      <p:sp>
        <p:nvSpPr>
          <p:cNvPr id="189" name="object 54"/>
          <p:cNvSpPr/>
          <p:nvPr/>
        </p:nvSpPr>
        <p:spPr>
          <a:xfrm>
            <a:off x="9870508" y="5133595"/>
            <a:ext cx="234950" cy="271992"/>
          </a:xfrm>
          <a:custGeom>
            <a:avLst/>
            <a:gdLst/>
            <a:ahLst/>
            <a:cxnLst/>
            <a:rect l="l" t="t" r="r" b="b"/>
            <a:pathLst>
              <a:path w="281940" h="326389">
                <a:moveTo>
                  <a:pt x="281939" y="326390"/>
                </a:moveTo>
                <a:lnTo>
                  <a:pt x="0" y="0"/>
                </a:lnTo>
              </a:path>
            </a:pathLst>
          </a:custGeom>
          <a:ln w="8985">
            <a:solidFill>
              <a:srgbClr val="000000"/>
            </a:solidFill>
          </a:ln>
        </p:spPr>
        <p:txBody>
          <a:bodyPr wrap="square" lIns="0" tIns="0" rIns="0" bIns="0" rtlCol="0"/>
          <a:lstStyle/>
          <a:p>
            <a:endParaRPr sz="1500"/>
          </a:p>
        </p:txBody>
      </p:sp>
      <p:sp>
        <p:nvSpPr>
          <p:cNvPr id="190" name="object 55"/>
          <p:cNvSpPr/>
          <p:nvPr/>
        </p:nvSpPr>
        <p:spPr>
          <a:xfrm>
            <a:off x="10739401" y="5133596"/>
            <a:ext cx="496358" cy="267758"/>
          </a:xfrm>
          <a:custGeom>
            <a:avLst/>
            <a:gdLst/>
            <a:ahLst/>
            <a:cxnLst/>
            <a:rect l="l" t="t" r="r" b="b"/>
            <a:pathLst>
              <a:path w="595629" h="321310">
                <a:moveTo>
                  <a:pt x="0" y="321310"/>
                </a:moveTo>
                <a:lnTo>
                  <a:pt x="595629" y="0"/>
                </a:lnTo>
              </a:path>
            </a:pathLst>
          </a:custGeom>
          <a:ln w="8985">
            <a:solidFill>
              <a:srgbClr val="000000"/>
            </a:solidFill>
          </a:ln>
        </p:spPr>
        <p:txBody>
          <a:bodyPr wrap="square" lIns="0" tIns="0" rIns="0" bIns="0" rtlCol="0"/>
          <a:lstStyle/>
          <a:p>
            <a:endParaRPr sz="1500"/>
          </a:p>
        </p:txBody>
      </p:sp>
      <p:sp>
        <p:nvSpPr>
          <p:cNvPr id="191" name="object 56"/>
          <p:cNvSpPr/>
          <p:nvPr/>
        </p:nvSpPr>
        <p:spPr>
          <a:xfrm>
            <a:off x="11186017" y="5133596"/>
            <a:ext cx="500592" cy="267758"/>
          </a:xfrm>
          <a:custGeom>
            <a:avLst/>
            <a:gdLst/>
            <a:ahLst/>
            <a:cxnLst/>
            <a:rect l="l" t="t" r="r" b="b"/>
            <a:pathLst>
              <a:path w="600709" h="321310">
                <a:moveTo>
                  <a:pt x="600710" y="321310"/>
                </a:moveTo>
                <a:lnTo>
                  <a:pt x="0" y="0"/>
                </a:lnTo>
              </a:path>
            </a:pathLst>
          </a:custGeom>
          <a:ln w="8985">
            <a:solidFill>
              <a:srgbClr val="000000"/>
            </a:solidFill>
          </a:ln>
        </p:spPr>
        <p:txBody>
          <a:bodyPr wrap="square" lIns="0" tIns="0" rIns="0" bIns="0" rtlCol="0"/>
          <a:lstStyle/>
          <a:p>
            <a:endParaRPr sz="1500"/>
          </a:p>
        </p:txBody>
      </p:sp>
      <p:graphicFrame>
        <p:nvGraphicFramePr>
          <p:cNvPr id="192" name="object 57"/>
          <p:cNvGraphicFramePr>
            <a:graphicFrameLocks noGrp="1"/>
          </p:cNvGraphicFramePr>
          <p:nvPr>
            <p:extLst/>
          </p:nvPr>
        </p:nvGraphicFramePr>
        <p:xfrm>
          <a:off x="9345526" y="6127371"/>
          <a:ext cx="2476497" cy="560916"/>
        </p:xfrm>
        <a:graphic>
          <a:graphicData uri="http://schemas.openxmlformats.org/drawingml/2006/table">
            <a:tbl>
              <a:tblPr firstRow="1" bandRow="1">
                <a:tableStyleId>{2D5ABB26-0587-4C30-8999-92F81FD0307C}</a:tableStyleId>
              </a:tblPr>
              <a:tblGrid>
                <a:gridCol w="121708">
                  <a:extLst>
                    <a:ext uri="{9D8B030D-6E8A-4147-A177-3AD203B41FA5}">
                      <a16:colId xmlns:a16="http://schemas.microsoft.com/office/drawing/2014/main" val="20000"/>
                    </a:ext>
                  </a:extLst>
                </a:gridCol>
                <a:gridCol w="318558">
                  <a:extLst>
                    <a:ext uri="{9D8B030D-6E8A-4147-A177-3AD203B41FA5}">
                      <a16:colId xmlns:a16="http://schemas.microsoft.com/office/drawing/2014/main" val="20001"/>
                    </a:ext>
                  </a:extLst>
                </a:gridCol>
                <a:gridCol w="319616">
                  <a:extLst>
                    <a:ext uri="{9D8B030D-6E8A-4147-A177-3AD203B41FA5}">
                      <a16:colId xmlns:a16="http://schemas.microsoft.com/office/drawing/2014/main" val="20002"/>
                    </a:ext>
                  </a:extLst>
                </a:gridCol>
                <a:gridCol w="319617">
                  <a:extLst>
                    <a:ext uri="{9D8B030D-6E8A-4147-A177-3AD203B41FA5}">
                      <a16:colId xmlns:a16="http://schemas.microsoft.com/office/drawing/2014/main" val="20003"/>
                    </a:ext>
                  </a:extLst>
                </a:gridCol>
                <a:gridCol w="284692">
                  <a:extLst>
                    <a:ext uri="{9D8B030D-6E8A-4147-A177-3AD203B41FA5}">
                      <a16:colId xmlns:a16="http://schemas.microsoft.com/office/drawing/2014/main" val="20004"/>
                    </a:ext>
                  </a:extLst>
                </a:gridCol>
                <a:gridCol w="319616">
                  <a:extLst>
                    <a:ext uri="{9D8B030D-6E8A-4147-A177-3AD203B41FA5}">
                      <a16:colId xmlns:a16="http://schemas.microsoft.com/office/drawing/2014/main" val="20005"/>
                    </a:ext>
                  </a:extLst>
                </a:gridCol>
                <a:gridCol w="319616">
                  <a:extLst>
                    <a:ext uri="{9D8B030D-6E8A-4147-A177-3AD203B41FA5}">
                      <a16:colId xmlns:a16="http://schemas.microsoft.com/office/drawing/2014/main" val="20006"/>
                    </a:ext>
                  </a:extLst>
                </a:gridCol>
                <a:gridCol w="319616">
                  <a:extLst>
                    <a:ext uri="{9D8B030D-6E8A-4147-A177-3AD203B41FA5}">
                      <a16:colId xmlns:a16="http://schemas.microsoft.com/office/drawing/2014/main" val="20007"/>
                    </a:ext>
                  </a:extLst>
                </a:gridCol>
                <a:gridCol w="153458">
                  <a:extLst>
                    <a:ext uri="{9D8B030D-6E8A-4147-A177-3AD203B41FA5}">
                      <a16:colId xmlns:a16="http://schemas.microsoft.com/office/drawing/2014/main" val="20008"/>
                    </a:ext>
                  </a:extLst>
                </a:gridCol>
              </a:tblGrid>
              <a:tr h="143933">
                <a:tc>
                  <a:txBody>
                    <a:bodyPr/>
                    <a:lstStyle/>
                    <a:p>
                      <a:pPr>
                        <a:lnSpc>
                          <a:spcPct val="100000"/>
                        </a:lnSpc>
                      </a:pPr>
                      <a:endParaRPr sz="800">
                        <a:latin typeface="Times New Roman"/>
                        <a:cs typeface="Times New Roman"/>
                      </a:endParaRPr>
                    </a:p>
                  </a:txBody>
                  <a:tcPr marL="0" marR="0" marT="0" marB="0">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tcPr>
                </a:tc>
                <a:extLst>
                  <a:ext uri="{0D108BD9-81ED-4DB2-BD59-A6C34878D82A}">
                    <a16:rowId xmlns:a16="http://schemas.microsoft.com/office/drawing/2014/main" val="10000"/>
                  </a:ext>
                </a:extLst>
              </a:tr>
              <a:tr h="366183">
                <a:tc gridSpan="9">
                  <a:txBody>
                    <a:bodyPr/>
                    <a:lstStyle/>
                    <a:p>
                      <a:pPr marL="453390">
                        <a:lnSpc>
                          <a:spcPts val="2780"/>
                        </a:lnSpc>
                        <a:spcBef>
                          <a:spcPts val="580"/>
                        </a:spcBef>
                      </a:pPr>
                      <a:r>
                        <a:rPr sz="2000" spc="-5" dirty="0">
                          <a:latin typeface="Arial"/>
                          <a:cs typeface="Arial"/>
                        </a:rPr>
                        <a:t>n-bit</a:t>
                      </a:r>
                      <a:r>
                        <a:rPr sz="2000" spc="-10" dirty="0">
                          <a:latin typeface="Arial"/>
                          <a:cs typeface="Arial"/>
                        </a:rPr>
                        <a:t> </a:t>
                      </a:r>
                      <a:r>
                        <a:rPr sz="2000" spc="-5" dirty="0">
                          <a:latin typeface="Arial"/>
                          <a:cs typeface="Arial"/>
                        </a:rPr>
                        <a:t>Codeword</a:t>
                      </a:r>
                      <a:endParaRPr sz="2000">
                        <a:latin typeface="Arial"/>
                        <a:cs typeface="Arial"/>
                      </a:endParaRPr>
                    </a:p>
                  </a:txBody>
                  <a:tcPr marL="0" marR="0" marT="61383" marB="0">
                    <a:lnR w="28575">
                      <a:solidFill>
                        <a:srgbClr val="000000"/>
                      </a:solidFill>
                      <a:prstDash val="solid"/>
                    </a:lnR>
                    <a:lnB w="28575">
                      <a:solidFill>
                        <a:srgbClr val="000000"/>
                      </a:solidFill>
                      <a:prstDash val="solid"/>
                    </a:lnB>
                    <a:solidFill>
                      <a:srgbClr val="CCFFFF">
                        <a:alpha val="50000"/>
                      </a:srgb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193" name="object 58"/>
          <p:cNvSpPr/>
          <p:nvPr/>
        </p:nvSpPr>
        <p:spPr>
          <a:xfrm>
            <a:off x="10105458" y="5629955"/>
            <a:ext cx="633942" cy="266700"/>
          </a:xfrm>
          <a:custGeom>
            <a:avLst/>
            <a:gdLst/>
            <a:ahLst/>
            <a:cxnLst/>
            <a:rect l="l" t="t" r="r" b="b"/>
            <a:pathLst>
              <a:path w="760729" h="320039">
                <a:moveTo>
                  <a:pt x="760730" y="320039"/>
                </a:moveTo>
                <a:lnTo>
                  <a:pt x="0" y="0"/>
                </a:lnTo>
              </a:path>
            </a:pathLst>
          </a:custGeom>
          <a:ln w="8985">
            <a:solidFill>
              <a:srgbClr val="000000"/>
            </a:solidFill>
          </a:ln>
        </p:spPr>
        <p:txBody>
          <a:bodyPr wrap="square" lIns="0" tIns="0" rIns="0" bIns="0" rtlCol="0"/>
          <a:lstStyle/>
          <a:p>
            <a:endParaRPr sz="1500"/>
          </a:p>
        </p:txBody>
      </p:sp>
      <p:sp>
        <p:nvSpPr>
          <p:cNvPr id="194" name="object 59"/>
          <p:cNvSpPr/>
          <p:nvPr/>
        </p:nvSpPr>
        <p:spPr>
          <a:xfrm>
            <a:off x="10712943" y="5629955"/>
            <a:ext cx="26458" cy="266700"/>
          </a:xfrm>
          <a:custGeom>
            <a:avLst/>
            <a:gdLst/>
            <a:ahLst/>
            <a:cxnLst/>
            <a:rect l="l" t="t" r="r" b="b"/>
            <a:pathLst>
              <a:path w="31750" h="320039">
                <a:moveTo>
                  <a:pt x="31750" y="320039"/>
                </a:moveTo>
                <a:lnTo>
                  <a:pt x="0" y="0"/>
                </a:lnTo>
              </a:path>
            </a:pathLst>
          </a:custGeom>
          <a:ln w="8985">
            <a:solidFill>
              <a:srgbClr val="000000"/>
            </a:solidFill>
          </a:ln>
        </p:spPr>
        <p:txBody>
          <a:bodyPr wrap="square" lIns="0" tIns="0" rIns="0" bIns="0" rtlCol="0"/>
          <a:lstStyle/>
          <a:p>
            <a:endParaRPr sz="1500"/>
          </a:p>
        </p:txBody>
      </p:sp>
      <p:sp>
        <p:nvSpPr>
          <p:cNvPr id="195" name="object 60"/>
          <p:cNvSpPr/>
          <p:nvPr/>
        </p:nvSpPr>
        <p:spPr>
          <a:xfrm>
            <a:off x="11063250" y="5629955"/>
            <a:ext cx="22225" cy="266700"/>
          </a:xfrm>
          <a:custGeom>
            <a:avLst/>
            <a:gdLst/>
            <a:ahLst/>
            <a:cxnLst/>
            <a:rect l="l" t="t" r="r" b="b"/>
            <a:pathLst>
              <a:path w="26670" h="320039">
                <a:moveTo>
                  <a:pt x="0" y="320039"/>
                </a:moveTo>
                <a:lnTo>
                  <a:pt x="26670" y="0"/>
                </a:lnTo>
              </a:path>
            </a:pathLst>
          </a:custGeom>
          <a:ln w="8985">
            <a:solidFill>
              <a:srgbClr val="000000"/>
            </a:solidFill>
          </a:ln>
        </p:spPr>
        <p:txBody>
          <a:bodyPr wrap="square" lIns="0" tIns="0" rIns="0" bIns="0" rtlCol="0"/>
          <a:lstStyle/>
          <a:p>
            <a:endParaRPr sz="1500"/>
          </a:p>
        </p:txBody>
      </p:sp>
      <p:sp>
        <p:nvSpPr>
          <p:cNvPr id="196" name="object 61"/>
          <p:cNvSpPr/>
          <p:nvPr/>
        </p:nvSpPr>
        <p:spPr>
          <a:xfrm>
            <a:off x="10455767" y="5629955"/>
            <a:ext cx="910167" cy="252942"/>
          </a:xfrm>
          <a:custGeom>
            <a:avLst/>
            <a:gdLst/>
            <a:ahLst/>
            <a:cxnLst/>
            <a:rect l="l" t="t" r="r" b="b"/>
            <a:pathLst>
              <a:path w="1092200" h="303530">
                <a:moveTo>
                  <a:pt x="1092200" y="303529"/>
                </a:moveTo>
                <a:lnTo>
                  <a:pt x="0" y="0"/>
                </a:lnTo>
              </a:path>
            </a:pathLst>
          </a:custGeom>
          <a:ln w="8985">
            <a:solidFill>
              <a:srgbClr val="000000"/>
            </a:solidFill>
          </a:ln>
        </p:spPr>
        <p:txBody>
          <a:bodyPr wrap="square" lIns="0" tIns="0" rIns="0" bIns="0" rtlCol="0"/>
          <a:lstStyle/>
          <a:p>
            <a:endParaRPr sz="1500"/>
          </a:p>
        </p:txBody>
      </p:sp>
      <p:sp>
        <p:nvSpPr>
          <p:cNvPr id="197" name="object 62"/>
          <p:cNvSpPr/>
          <p:nvPr/>
        </p:nvSpPr>
        <p:spPr>
          <a:xfrm>
            <a:off x="9485276" y="5629955"/>
            <a:ext cx="319617" cy="270933"/>
          </a:xfrm>
          <a:custGeom>
            <a:avLst/>
            <a:gdLst/>
            <a:ahLst/>
            <a:cxnLst/>
            <a:rect l="l" t="t" r="r" b="b"/>
            <a:pathLst>
              <a:path w="383540" h="325119">
                <a:moveTo>
                  <a:pt x="0" y="325119"/>
                </a:moveTo>
                <a:lnTo>
                  <a:pt x="383539" y="0"/>
                </a:lnTo>
              </a:path>
            </a:pathLst>
          </a:custGeom>
          <a:ln w="8985">
            <a:solidFill>
              <a:srgbClr val="000000"/>
            </a:solidFill>
          </a:ln>
        </p:spPr>
        <p:txBody>
          <a:bodyPr wrap="square" lIns="0" tIns="0" rIns="0" bIns="0" rtlCol="0"/>
          <a:lstStyle/>
          <a:p>
            <a:endParaRPr sz="1500"/>
          </a:p>
        </p:txBody>
      </p:sp>
      <p:sp>
        <p:nvSpPr>
          <p:cNvPr id="198" name="object 63"/>
          <p:cNvSpPr/>
          <p:nvPr/>
        </p:nvSpPr>
        <p:spPr>
          <a:xfrm>
            <a:off x="9485276" y="5629955"/>
            <a:ext cx="970492" cy="271992"/>
          </a:xfrm>
          <a:custGeom>
            <a:avLst/>
            <a:gdLst/>
            <a:ahLst/>
            <a:cxnLst/>
            <a:rect l="l" t="t" r="r" b="b"/>
            <a:pathLst>
              <a:path w="1164590" h="326389">
                <a:moveTo>
                  <a:pt x="0" y="326389"/>
                </a:moveTo>
                <a:lnTo>
                  <a:pt x="1164589" y="0"/>
                </a:lnTo>
              </a:path>
            </a:pathLst>
          </a:custGeom>
          <a:ln w="8985">
            <a:solidFill>
              <a:srgbClr val="000000"/>
            </a:solidFill>
          </a:ln>
        </p:spPr>
        <p:txBody>
          <a:bodyPr wrap="square" lIns="0" tIns="0" rIns="0" bIns="0" rtlCol="0"/>
          <a:lstStyle/>
          <a:p>
            <a:endParaRPr sz="1500"/>
          </a:p>
        </p:txBody>
      </p:sp>
      <p:sp>
        <p:nvSpPr>
          <p:cNvPr id="199" name="object 64"/>
          <p:cNvSpPr/>
          <p:nvPr/>
        </p:nvSpPr>
        <p:spPr>
          <a:xfrm>
            <a:off x="9804892" y="5629955"/>
            <a:ext cx="0" cy="270933"/>
          </a:xfrm>
          <a:custGeom>
            <a:avLst/>
            <a:gdLst/>
            <a:ahLst/>
            <a:cxnLst/>
            <a:rect l="l" t="t" r="r" b="b"/>
            <a:pathLst>
              <a:path h="325119">
                <a:moveTo>
                  <a:pt x="0" y="325119"/>
                </a:moveTo>
                <a:lnTo>
                  <a:pt x="0" y="0"/>
                </a:lnTo>
              </a:path>
            </a:pathLst>
          </a:custGeom>
          <a:ln w="8985">
            <a:solidFill>
              <a:srgbClr val="000000"/>
            </a:solidFill>
          </a:ln>
        </p:spPr>
        <p:txBody>
          <a:bodyPr wrap="square" lIns="0" tIns="0" rIns="0" bIns="0" rtlCol="0"/>
          <a:lstStyle/>
          <a:p>
            <a:endParaRPr sz="1500"/>
          </a:p>
        </p:txBody>
      </p:sp>
      <p:sp>
        <p:nvSpPr>
          <p:cNvPr id="200" name="object 65"/>
          <p:cNvSpPr/>
          <p:nvPr/>
        </p:nvSpPr>
        <p:spPr>
          <a:xfrm>
            <a:off x="10105458" y="5629955"/>
            <a:ext cx="328083" cy="271992"/>
          </a:xfrm>
          <a:custGeom>
            <a:avLst/>
            <a:gdLst/>
            <a:ahLst/>
            <a:cxnLst/>
            <a:rect l="l" t="t" r="r" b="b"/>
            <a:pathLst>
              <a:path w="393700" h="326389">
                <a:moveTo>
                  <a:pt x="0" y="326389"/>
                </a:moveTo>
                <a:lnTo>
                  <a:pt x="393700" y="0"/>
                </a:lnTo>
              </a:path>
            </a:pathLst>
          </a:custGeom>
          <a:ln w="8985">
            <a:solidFill>
              <a:srgbClr val="000000"/>
            </a:solidFill>
          </a:ln>
        </p:spPr>
        <p:txBody>
          <a:bodyPr wrap="square" lIns="0" tIns="0" rIns="0" bIns="0" rtlCol="0"/>
          <a:lstStyle/>
          <a:p>
            <a:endParaRPr sz="1500"/>
          </a:p>
        </p:txBody>
      </p:sp>
      <p:sp>
        <p:nvSpPr>
          <p:cNvPr id="201" name="object 66"/>
          <p:cNvSpPr/>
          <p:nvPr/>
        </p:nvSpPr>
        <p:spPr>
          <a:xfrm>
            <a:off x="10455767" y="5629955"/>
            <a:ext cx="910167" cy="254000"/>
          </a:xfrm>
          <a:custGeom>
            <a:avLst/>
            <a:gdLst/>
            <a:ahLst/>
            <a:cxnLst/>
            <a:rect l="l" t="t" r="r" b="b"/>
            <a:pathLst>
              <a:path w="1092200" h="304800">
                <a:moveTo>
                  <a:pt x="0" y="304800"/>
                </a:moveTo>
                <a:lnTo>
                  <a:pt x="1092200" y="0"/>
                </a:lnTo>
              </a:path>
            </a:pathLst>
          </a:custGeom>
          <a:ln w="8985">
            <a:solidFill>
              <a:srgbClr val="000000"/>
            </a:solidFill>
          </a:ln>
        </p:spPr>
        <p:txBody>
          <a:bodyPr wrap="square" lIns="0" tIns="0" rIns="0" bIns="0" rtlCol="0"/>
          <a:lstStyle/>
          <a:p>
            <a:endParaRPr sz="1500"/>
          </a:p>
        </p:txBody>
      </p:sp>
      <p:sp>
        <p:nvSpPr>
          <p:cNvPr id="202" name="object 67"/>
          <p:cNvSpPr/>
          <p:nvPr/>
        </p:nvSpPr>
        <p:spPr>
          <a:xfrm>
            <a:off x="10612401" y="5882896"/>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03" name="object 68"/>
          <p:cNvSpPr/>
          <p:nvPr/>
        </p:nvSpPr>
        <p:spPr>
          <a:xfrm>
            <a:off x="10612401" y="5882896"/>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04" name="object 69"/>
          <p:cNvSpPr/>
          <p:nvPr/>
        </p:nvSpPr>
        <p:spPr>
          <a:xfrm>
            <a:off x="10612401" y="5882896"/>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05" name="object 70"/>
          <p:cNvSpPr/>
          <p:nvPr/>
        </p:nvSpPr>
        <p:spPr>
          <a:xfrm>
            <a:off x="10612401" y="5882896"/>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06" name="object 71"/>
          <p:cNvSpPr/>
          <p:nvPr/>
        </p:nvSpPr>
        <p:spPr>
          <a:xfrm>
            <a:off x="11567017" y="5882895"/>
            <a:ext cx="243417" cy="243417"/>
          </a:xfrm>
          <a:custGeom>
            <a:avLst/>
            <a:gdLst/>
            <a:ahLst/>
            <a:cxnLst/>
            <a:rect l="l" t="t" r="r" b="b"/>
            <a:pathLst>
              <a:path w="292100" h="292100">
                <a:moveTo>
                  <a:pt x="146050" y="0"/>
                </a:moveTo>
                <a:lnTo>
                  <a:pt x="98673" y="7142"/>
                </a:lnTo>
                <a:lnTo>
                  <a:pt x="58430" y="27269"/>
                </a:lnTo>
                <a:lnTo>
                  <a:pt x="27269" y="58430"/>
                </a:lnTo>
                <a:lnTo>
                  <a:pt x="7142" y="98673"/>
                </a:lnTo>
                <a:lnTo>
                  <a:pt x="0" y="146050"/>
                </a:lnTo>
                <a:lnTo>
                  <a:pt x="7142" y="192938"/>
                </a:lnTo>
                <a:lnTo>
                  <a:pt x="27269" y="233121"/>
                </a:lnTo>
                <a:lnTo>
                  <a:pt x="58430" y="264464"/>
                </a:lnTo>
                <a:lnTo>
                  <a:pt x="98673" y="284835"/>
                </a:lnTo>
                <a:lnTo>
                  <a:pt x="146050" y="292100"/>
                </a:lnTo>
                <a:lnTo>
                  <a:pt x="192938" y="284835"/>
                </a:lnTo>
                <a:lnTo>
                  <a:pt x="233121" y="264464"/>
                </a:lnTo>
                <a:lnTo>
                  <a:pt x="264464" y="233121"/>
                </a:lnTo>
                <a:lnTo>
                  <a:pt x="284835" y="192938"/>
                </a:lnTo>
                <a:lnTo>
                  <a:pt x="292100" y="146050"/>
                </a:lnTo>
                <a:lnTo>
                  <a:pt x="284835" y="98673"/>
                </a:lnTo>
                <a:lnTo>
                  <a:pt x="264464" y="58430"/>
                </a:lnTo>
                <a:lnTo>
                  <a:pt x="233121" y="27269"/>
                </a:lnTo>
                <a:lnTo>
                  <a:pt x="192938" y="7142"/>
                </a:lnTo>
                <a:lnTo>
                  <a:pt x="146050" y="0"/>
                </a:lnTo>
                <a:close/>
              </a:path>
            </a:pathLst>
          </a:custGeom>
          <a:solidFill>
            <a:srgbClr val="CCFFCC"/>
          </a:solidFill>
        </p:spPr>
        <p:txBody>
          <a:bodyPr wrap="square" lIns="0" tIns="0" rIns="0" bIns="0" rtlCol="0"/>
          <a:lstStyle/>
          <a:p>
            <a:endParaRPr sz="1500"/>
          </a:p>
        </p:txBody>
      </p:sp>
      <p:sp>
        <p:nvSpPr>
          <p:cNvPr id="207" name="object 72"/>
          <p:cNvSpPr/>
          <p:nvPr/>
        </p:nvSpPr>
        <p:spPr>
          <a:xfrm>
            <a:off x="11567017" y="5882895"/>
            <a:ext cx="243417" cy="243417"/>
          </a:xfrm>
          <a:custGeom>
            <a:avLst/>
            <a:gdLst/>
            <a:ahLst/>
            <a:cxnLst/>
            <a:rect l="l" t="t" r="r" b="b"/>
            <a:pathLst>
              <a:path w="292100" h="292100">
                <a:moveTo>
                  <a:pt x="146050" y="0"/>
                </a:moveTo>
                <a:lnTo>
                  <a:pt x="192938" y="7142"/>
                </a:lnTo>
                <a:lnTo>
                  <a:pt x="233121" y="27269"/>
                </a:lnTo>
                <a:lnTo>
                  <a:pt x="264464" y="58430"/>
                </a:lnTo>
                <a:lnTo>
                  <a:pt x="284835" y="98673"/>
                </a:lnTo>
                <a:lnTo>
                  <a:pt x="292100" y="146050"/>
                </a:lnTo>
                <a:lnTo>
                  <a:pt x="284835" y="192938"/>
                </a:lnTo>
                <a:lnTo>
                  <a:pt x="264464" y="233121"/>
                </a:lnTo>
                <a:lnTo>
                  <a:pt x="233121" y="264464"/>
                </a:lnTo>
                <a:lnTo>
                  <a:pt x="192938" y="284835"/>
                </a:lnTo>
                <a:lnTo>
                  <a:pt x="146050" y="292100"/>
                </a:lnTo>
                <a:lnTo>
                  <a:pt x="98673" y="284835"/>
                </a:lnTo>
                <a:lnTo>
                  <a:pt x="58430" y="264464"/>
                </a:lnTo>
                <a:lnTo>
                  <a:pt x="27269" y="233121"/>
                </a:lnTo>
                <a:lnTo>
                  <a:pt x="7142" y="192938"/>
                </a:lnTo>
                <a:lnTo>
                  <a:pt x="0" y="146050"/>
                </a:lnTo>
                <a:lnTo>
                  <a:pt x="7142" y="98673"/>
                </a:lnTo>
                <a:lnTo>
                  <a:pt x="27269" y="58430"/>
                </a:lnTo>
                <a:lnTo>
                  <a:pt x="58430" y="27269"/>
                </a:lnTo>
                <a:lnTo>
                  <a:pt x="98673" y="7142"/>
                </a:lnTo>
                <a:lnTo>
                  <a:pt x="146050" y="0"/>
                </a:lnTo>
                <a:close/>
              </a:path>
            </a:pathLst>
          </a:custGeom>
          <a:ln w="9344">
            <a:solidFill>
              <a:srgbClr val="000000"/>
            </a:solidFill>
          </a:ln>
        </p:spPr>
        <p:txBody>
          <a:bodyPr wrap="square" lIns="0" tIns="0" rIns="0" bIns="0" rtlCol="0"/>
          <a:lstStyle/>
          <a:p>
            <a:endParaRPr sz="1500"/>
          </a:p>
        </p:txBody>
      </p:sp>
      <p:sp>
        <p:nvSpPr>
          <p:cNvPr id="208" name="object 73"/>
          <p:cNvSpPr/>
          <p:nvPr/>
        </p:nvSpPr>
        <p:spPr>
          <a:xfrm>
            <a:off x="11262217" y="5882896"/>
            <a:ext cx="244475" cy="244475"/>
          </a:xfrm>
          <a:custGeom>
            <a:avLst/>
            <a:gdLst/>
            <a:ahLst/>
            <a:cxnLst/>
            <a:rect l="l" t="t" r="r" b="b"/>
            <a:pathLst>
              <a:path w="293370" h="293370">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70"/>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209" name="object 74"/>
          <p:cNvSpPr/>
          <p:nvPr/>
        </p:nvSpPr>
        <p:spPr>
          <a:xfrm>
            <a:off x="11262217" y="5882896"/>
            <a:ext cx="244475" cy="244475"/>
          </a:xfrm>
          <a:custGeom>
            <a:avLst/>
            <a:gdLst/>
            <a:ahLst/>
            <a:cxnLst/>
            <a:rect l="l" t="t" r="r" b="b"/>
            <a:pathLst>
              <a:path w="293370" h="293370">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70"/>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210" name="object 75"/>
          <p:cNvSpPr/>
          <p:nvPr/>
        </p:nvSpPr>
        <p:spPr>
          <a:xfrm>
            <a:off x="10935192" y="5882896"/>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11" name="object 76"/>
          <p:cNvSpPr/>
          <p:nvPr/>
        </p:nvSpPr>
        <p:spPr>
          <a:xfrm>
            <a:off x="10935192" y="5882896"/>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12" name="object 77"/>
          <p:cNvSpPr/>
          <p:nvPr/>
        </p:nvSpPr>
        <p:spPr>
          <a:xfrm>
            <a:off x="9356159" y="5882896"/>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13" name="object 78"/>
          <p:cNvSpPr/>
          <p:nvPr/>
        </p:nvSpPr>
        <p:spPr>
          <a:xfrm>
            <a:off x="9356159" y="5882896"/>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14" name="object 79"/>
          <p:cNvSpPr/>
          <p:nvPr/>
        </p:nvSpPr>
        <p:spPr>
          <a:xfrm>
            <a:off x="9356159" y="5882896"/>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15" name="object 80"/>
          <p:cNvSpPr/>
          <p:nvPr/>
        </p:nvSpPr>
        <p:spPr>
          <a:xfrm>
            <a:off x="9356159" y="5882896"/>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16" name="object 81"/>
          <p:cNvSpPr/>
          <p:nvPr/>
        </p:nvSpPr>
        <p:spPr>
          <a:xfrm>
            <a:off x="10309717" y="5882895"/>
            <a:ext cx="244475" cy="243417"/>
          </a:xfrm>
          <a:custGeom>
            <a:avLst/>
            <a:gdLst/>
            <a:ahLst/>
            <a:cxnLst/>
            <a:rect l="l" t="t" r="r" b="b"/>
            <a:pathLst>
              <a:path w="293370" h="292100">
                <a:moveTo>
                  <a:pt x="147320" y="0"/>
                </a:moveTo>
                <a:lnTo>
                  <a:pt x="99811" y="7142"/>
                </a:lnTo>
                <a:lnTo>
                  <a:pt x="59253" y="27269"/>
                </a:lnTo>
                <a:lnTo>
                  <a:pt x="27716" y="58430"/>
                </a:lnTo>
                <a:lnTo>
                  <a:pt x="7274" y="98673"/>
                </a:lnTo>
                <a:lnTo>
                  <a:pt x="0" y="146050"/>
                </a:lnTo>
                <a:lnTo>
                  <a:pt x="7274" y="192938"/>
                </a:lnTo>
                <a:lnTo>
                  <a:pt x="27716" y="233121"/>
                </a:lnTo>
                <a:lnTo>
                  <a:pt x="59253" y="264464"/>
                </a:lnTo>
                <a:lnTo>
                  <a:pt x="99811" y="284835"/>
                </a:lnTo>
                <a:lnTo>
                  <a:pt x="147320" y="292100"/>
                </a:lnTo>
                <a:lnTo>
                  <a:pt x="194208" y="284835"/>
                </a:lnTo>
                <a:lnTo>
                  <a:pt x="234391" y="264464"/>
                </a:lnTo>
                <a:lnTo>
                  <a:pt x="265734" y="233121"/>
                </a:lnTo>
                <a:lnTo>
                  <a:pt x="286105" y="192938"/>
                </a:lnTo>
                <a:lnTo>
                  <a:pt x="293370" y="146050"/>
                </a:lnTo>
                <a:lnTo>
                  <a:pt x="286105" y="98673"/>
                </a:lnTo>
                <a:lnTo>
                  <a:pt x="265734" y="58430"/>
                </a:lnTo>
                <a:lnTo>
                  <a:pt x="234391" y="27269"/>
                </a:lnTo>
                <a:lnTo>
                  <a:pt x="194208" y="7142"/>
                </a:lnTo>
                <a:lnTo>
                  <a:pt x="147320" y="0"/>
                </a:lnTo>
                <a:close/>
              </a:path>
            </a:pathLst>
          </a:custGeom>
          <a:solidFill>
            <a:srgbClr val="CCFFCC"/>
          </a:solidFill>
        </p:spPr>
        <p:txBody>
          <a:bodyPr wrap="square" lIns="0" tIns="0" rIns="0" bIns="0" rtlCol="0"/>
          <a:lstStyle/>
          <a:p>
            <a:endParaRPr sz="1500"/>
          </a:p>
        </p:txBody>
      </p:sp>
      <p:sp>
        <p:nvSpPr>
          <p:cNvPr id="217" name="object 82"/>
          <p:cNvSpPr/>
          <p:nvPr/>
        </p:nvSpPr>
        <p:spPr>
          <a:xfrm>
            <a:off x="10309717" y="5882895"/>
            <a:ext cx="244475" cy="243417"/>
          </a:xfrm>
          <a:custGeom>
            <a:avLst/>
            <a:gdLst/>
            <a:ahLst/>
            <a:cxnLst/>
            <a:rect l="l" t="t" r="r" b="b"/>
            <a:pathLst>
              <a:path w="293370" h="292100">
                <a:moveTo>
                  <a:pt x="147320" y="0"/>
                </a:moveTo>
                <a:lnTo>
                  <a:pt x="194208" y="7142"/>
                </a:lnTo>
                <a:lnTo>
                  <a:pt x="234391" y="27269"/>
                </a:lnTo>
                <a:lnTo>
                  <a:pt x="265734" y="58430"/>
                </a:lnTo>
                <a:lnTo>
                  <a:pt x="286105" y="98673"/>
                </a:lnTo>
                <a:lnTo>
                  <a:pt x="293370" y="146050"/>
                </a:lnTo>
                <a:lnTo>
                  <a:pt x="286105" y="192938"/>
                </a:lnTo>
                <a:lnTo>
                  <a:pt x="265734" y="233121"/>
                </a:lnTo>
                <a:lnTo>
                  <a:pt x="234391" y="264464"/>
                </a:lnTo>
                <a:lnTo>
                  <a:pt x="194208" y="284835"/>
                </a:lnTo>
                <a:lnTo>
                  <a:pt x="147320" y="292100"/>
                </a:lnTo>
                <a:lnTo>
                  <a:pt x="99811" y="284835"/>
                </a:lnTo>
                <a:lnTo>
                  <a:pt x="59253" y="264464"/>
                </a:lnTo>
                <a:lnTo>
                  <a:pt x="27716" y="233121"/>
                </a:lnTo>
                <a:lnTo>
                  <a:pt x="7274" y="192938"/>
                </a:lnTo>
                <a:lnTo>
                  <a:pt x="0" y="146050"/>
                </a:lnTo>
                <a:lnTo>
                  <a:pt x="7274" y="98673"/>
                </a:lnTo>
                <a:lnTo>
                  <a:pt x="27716" y="58430"/>
                </a:lnTo>
                <a:lnTo>
                  <a:pt x="59253" y="27269"/>
                </a:lnTo>
                <a:lnTo>
                  <a:pt x="99811" y="7142"/>
                </a:lnTo>
                <a:lnTo>
                  <a:pt x="147320" y="0"/>
                </a:lnTo>
                <a:close/>
              </a:path>
            </a:pathLst>
          </a:custGeom>
          <a:ln w="9344">
            <a:solidFill>
              <a:srgbClr val="000000"/>
            </a:solidFill>
          </a:ln>
        </p:spPr>
        <p:txBody>
          <a:bodyPr wrap="square" lIns="0" tIns="0" rIns="0" bIns="0" rtlCol="0"/>
          <a:lstStyle/>
          <a:p>
            <a:endParaRPr sz="1500"/>
          </a:p>
        </p:txBody>
      </p:sp>
      <p:sp>
        <p:nvSpPr>
          <p:cNvPr id="218" name="object 83"/>
          <p:cNvSpPr/>
          <p:nvPr/>
        </p:nvSpPr>
        <p:spPr>
          <a:xfrm>
            <a:off x="10005976" y="5882896"/>
            <a:ext cx="244475" cy="244475"/>
          </a:xfrm>
          <a:custGeom>
            <a:avLst/>
            <a:gdLst/>
            <a:ahLst/>
            <a:cxnLst/>
            <a:rect l="l" t="t" r="r" b="b"/>
            <a:pathLst>
              <a:path w="29337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3558" y="286095"/>
                </a:lnTo>
                <a:lnTo>
                  <a:pt x="234116" y="265653"/>
                </a:lnTo>
                <a:lnTo>
                  <a:pt x="265653" y="234116"/>
                </a:lnTo>
                <a:lnTo>
                  <a:pt x="286095" y="19355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1500"/>
          </a:p>
        </p:txBody>
      </p:sp>
      <p:sp>
        <p:nvSpPr>
          <p:cNvPr id="219" name="object 84"/>
          <p:cNvSpPr/>
          <p:nvPr/>
        </p:nvSpPr>
        <p:spPr>
          <a:xfrm>
            <a:off x="10005976" y="5882896"/>
            <a:ext cx="244475" cy="244475"/>
          </a:xfrm>
          <a:custGeom>
            <a:avLst/>
            <a:gdLst/>
            <a:ahLst/>
            <a:cxnLst/>
            <a:rect l="l" t="t" r="r" b="b"/>
            <a:pathLst>
              <a:path w="293370" h="293370">
                <a:moveTo>
                  <a:pt x="146050" y="0"/>
                </a:moveTo>
                <a:lnTo>
                  <a:pt x="193558" y="7264"/>
                </a:lnTo>
                <a:lnTo>
                  <a:pt x="234116" y="27635"/>
                </a:lnTo>
                <a:lnTo>
                  <a:pt x="265653" y="58978"/>
                </a:lnTo>
                <a:lnTo>
                  <a:pt x="286095" y="99161"/>
                </a:lnTo>
                <a:lnTo>
                  <a:pt x="293370" y="146050"/>
                </a:lnTo>
                <a:lnTo>
                  <a:pt x="286095" y="193558"/>
                </a:lnTo>
                <a:lnTo>
                  <a:pt x="265653" y="234116"/>
                </a:lnTo>
                <a:lnTo>
                  <a:pt x="234116" y="265653"/>
                </a:lnTo>
                <a:lnTo>
                  <a:pt x="19355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20" name="object 85"/>
          <p:cNvSpPr/>
          <p:nvPr/>
        </p:nvSpPr>
        <p:spPr>
          <a:xfrm>
            <a:off x="9678951" y="5882896"/>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21" name="object 86"/>
          <p:cNvSpPr/>
          <p:nvPr/>
        </p:nvSpPr>
        <p:spPr>
          <a:xfrm>
            <a:off x="9678951" y="5882896"/>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22" name="object 87"/>
          <p:cNvSpPr/>
          <p:nvPr/>
        </p:nvSpPr>
        <p:spPr>
          <a:xfrm>
            <a:off x="9485276" y="5629955"/>
            <a:ext cx="1600199" cy="270933"/>
          </a:xfrm>
          <a:custGeom>
            <a:avLst/>
            <a:gdLst/>
            <a:ahLst/>
            <a:cxnLst/>
            <a:rect l="l" t="t" r="r" b="b"/>
            <a:pathLst>
              <a:path w="1920240" h="325119">
                <a:moveTo>
                  <a:pt x="0" y="325119"/>
                </a:moveTo>
                <a:lnTo>
                  <a:pt x="1920239" y="0"/>
                </a:lnTo>
              </a:path>
            </a:pathLst>
          </a:custGeom>
          <a:ln w="8985">
            <a:solidFill>
              <a:srgbClr val="000000"/>
            </a:solidFill>
          </a:ln>
        </p:spPr>
        <p:txBody>
          <a:bodyPr wrap="square" lIns="0" tIns="0" rIns="0" bIns="0" rtlCol="0"/>
          <a:lstStyle/>
          <a:p>
            <a:endParaRPr sz="1500"/>
          </a:p>
        </p:txBody>
      </p:sp>
      <p:sp>
        <p:nvSpPr>
          <p:cNvPr id="223" name="object 88"/>
          <p:cNvSpPr/>
          <p:nvPr/>
        </p:nvSpPr>
        <p:spPr>
          <a:xfrm>
            <a:off x="9485276" y="5629955"/>
            <a:ext cx="0" cy="271992"/>
          </a:xfrm>
          <a:custGeom>
            <a:avLst/>
            <a:gdLst/>
            <a:ahLst/>
            <a:cxnLst/>
            <a:rect l="l" t="t" r="r" b="b"/>
            <a:pathLst>
              <a:path h="326389">
                <a:moveTo>
                  <a:pt x="0" y="326389"/>
                </a:moveTo>
                <a:lnTo>
                  <a:pt x="0" y="0"/>
                </a:lnTo>
              </a:path>
            </a:pathLst>
          </a:custGeom>
          <a:ln w="8985">
            <a:solidFill>
              <a:srgbClr val="000000"/>
            </a:solidFill>
          </a:ln>
        </p:spPr>
        <p:txBody>
          <a:bodyPr wrap="square" lIns="0" tIns="0" rIns="0" bIns="0" rtlCol="0"/>
          <a:lstStyle/>
          <a:p>
            <a:endParaRPr sz="1500"/>
          </a:p>
        </p:txBody>
      </p:sp>
      <p:sp>
        <p:nvSpPr>
          <p:cNvPr id="224" name="object 89"/>
          <p:cNvSpPr/>
          <p:nvPr/>
        </p:nvSpPr>
        <p:spPr>
          <a:xfrm>
            <a:off x="9804892" y="5629955"/>
            <a:ext cx="300567" cy="254000"/>
          </a:xfrm>
          <a:custGeom>
            <a:avLst/>
            <a:gdLst/>
            <a:ahLst/>
            <a:cxnLst/>
            <a:rect l="l" t="t" r="r" b="b"/>
            <a:pathLst>
              <a:path w="360679" h="304800">
                <a:moveTo>
                  <a:pt x="0" y="304800"/>
                </a:moveTo>
                <a:lnTo>
                  <a:pt x="360679" y="0"/>
                </a:lnTo>
              </a:path>
            </a:pathLst>
          </a:custGeom>
          <a:ln w="8985">
            <a:solidFill>
              <a:srgbClr val="000000"/>
            </a:solidFill>
          </a:ln>
        </p:spPr>
        <p:txBody>
          <a:bodyPr wrap="square" lIns="0" tIns="0" rIns="0" bIns="0" rtlCol="0"/>
          <a:lstStyle/>
          <a:p>
            <a:endParaRPr sz="1500"/>
          </a:p>
        </p:txBody>
      </p:sp>
      <p:sp>
        <p:nvSpPr>
          <p:cNvPr id="225" name="object 90"/>
          <p:cNvSpPr/>
          <p:nvPr/>
        </p:nvSpPr>
        <p:spPr>
          <a:xfrm>
            <a:off x="9804893" y="5629955"/>
            <a:ext cx="1258358" cy="254000"/>
          </a:xfrm>
          <a:custGeom>
            <a:avLst/>
            <a:gdLst/>
            <a:ahLst/>
            <a:cxnLst/>
            <a:rect l="l" t="t" r="r" b="b"/>
            <a:pathLst>
              <a:path w="1510029" h="304800">
                <a:moveTo>
                  <a:pt x="0" y="304800"/>
                </a:moveTo>
                <a:lnTo>
                  <a:pt x="1510029" y="0"/>
                </a:lnTo>
              </a:path>
            </a:pathLst>
          </a:custGeom>
          <a:ln w="8985">
            <a:solidFill>
              <a:srgbClr val="000000"/>
            </a:solidFill>
          </a:ln>
        </p:spPr>
        <p:txBody>
          <a:bodyPr wrap="square" lIns="0" tIns="0" rIns="0" bIns="0" rtlCol="0"/>
          <a:lstStyle/>
          <a:p>
            <a:endParaRPr sz="1500"/>
          </a:p>
        </p:txBody>
      </p:sp>
      <p:sp>
        <p:nvSpPr>
          <p:cNvPr id="226" name="object 91"/>
          <p:cNvSpPr/>
          <p:nvPr/>
        </p:nvSpPr>
        <p:spPr>
          <a:xfrm>
            <a:off x="10455767" y="5631012"/>
            <a:ext cx="0" cy="266700"/>
          </a:xfrm>
          <a:custGeom>
            <a:avLst/>
            <a:gdLst/>
            <a:ahLst/>
            <a:cxnLst/>
            <a:rect l="l" t="t" r="r" b="b"/>
            <a:pathLst>
              <a:path h="320039">
                <a:moveTo>
                  <a:pt x="0" y="320040"/>
                </a:moveTo>
                <a:lnTo>
                  <a:pt x="0" y="0"/>
                </a:lnTo>
              </a:path>
            </a:pathLst>
          </a:custGeom>
          <a:ln w="8985">
            <a:solidFill>
              <a:srgbClr val="000000"/>
            </a:solidFill>
          </a:ln>
        </p:spPr>
        <p:txBody>
          <a:bodyPr wrap="square" lIns="0" tIns="0" rIns="0" bIns="0" rtlCol="0"/>
          <a:lstStyle/>
          <a:p>
            <a:endParaRPr sz="1500"/>
          </a:p>
        </p:txBody>
      </p:sp>
      <p:sp>
        <p:nvSpPr>
          <p:cNvPr id="227" name="object 92"/>
          <p:cNvSpPr/>
          <p:nvPr/>
        </p:nvSpPr>
        <p:spPr>
          <a:xfrm>
            <a:off x="10127684" y="5629955"/>
            <a:ext cx="328083" cy="267758"/>
          </a:xfrm>
          <a:custGeom>
            <a:avLst/>
            <a:gdLst/>
            <a:ahLst/>
            <a:cxnLst/>
            <a:rect l="l" t="t" r="r" b="b"/>
            <a:pathLst>
              <a:path w="393700" h="321310">
                <a:moveTo>
                  <a:pt x="393700" y="321310"/>
                </a:moveTo>
                <a:lnTo>
                  <a:pt x="0" y="0"/>
                </a:lnTo>
              </a:path>
            </a:pathLst>
          </a:custGeom>
          <a:ln w="8985">
            <a:solidFill>
              <a:srgbClr val="000000"/>
            </a:solidFill>
          </a:ln>
        </p:spPr>
        <p:txBody>
          <a:bodyPr wrap="square" lIns="0" tIns="0" rIns="0" bIns="0" rtlCol="0"/>
          <a:lstStyle/>
          <a:p>
            <a:endParaRPr sz="1500"/>
          </a:p>
        </p:txBody>
      </p:sp>
      <p:sp>
        <p:nvSpPr>
          <p:cNvPr id="228" name="object 93"/>
          <p:cNvSpPr/>
          <p:nvPr/>
        </p:nvSpPr>
        <p:spPr>
          <a:xfrm>
            <a:off x="11365934" y="5629955"/>
            <a:ext cx="0" cy="254000"/>
          </a:xfrm>
          <a:custGeom>
            <a:avLst/>
            <a:gdLst/>
            <a:ahLst/>
            <a:cxnLst/>
            <a:rect l="l" t="t" r="r" b="b"/>
            <a:pathLst>
              <a:path h="304800">
                <a:moveTo>
                  <a:pt x="0" y="304800"/>
                </a:moveTo>
                <a:lnTo>
                  <a:pt x="0" y="0"/>
                </a:lnTo>
              </a:path>
            </a:pathLst>
          </a:custGeom>
          <a:ln w="8985">
            <a:solidFill>
              <a:srgbClr val="000000"/>
            </a:solidFill>
          </a:ln>
        </p:spPr>
        <p:txBody>
          <a:bodyPr wrap="square" lIns="0" tIns="0" rIns="0" bIns="0" rtlCol="0"/>
          <a:lstStyle/>
          <a:p>
            <a:endParaRPr sz="1500"/>
          </a:p>
        </p:txBody>
      </p:sp>
      <p:sp>
        <p:nvSpPr>
          <p:cNvPr id="229" name="object 94"/>
          <p:cNvSpPr/>
          <p:nvPr/>
        </p:nvSpPr>
        <p:spPr>
          <a:xfrm>
            <a:off x="11085476" y="5631012"/>
            <a:ext cx="280458" cy="251883"/>
          </a:xfrm>
          <a:custGeom>
            <a:avLst/>
            <a:gdLst/>
            <a:ahLst/>
            <a:cxnLst/>
            <a:rect l="l" t="t" r="r" b="b"/>
            <a:pathLst>
              <a:path w="336550" h="302260">
                <a:moveTo>
                  <a:pt x="336550" y="302260"/>
                </a:moveTo>
                <a:lnTo>
                  <a:pt x="0" y="0"/>
                </a:lnTo>
              </a:path>
            </a:pathLst>
          </a:custGeom>
          <a:ln w="8985">
            <a:solidFill>
              <a:srgbClr val="000000"/>
            </a:solidFill>
          </a:ln>
        </p:spPr>
        <p:txBody>
          <a:bodyPr wrap="square" lIns="0" tIns="0" rIns="0" bIns="0" rtlCol="0"/>
          <a:lstStyle/>
          <a:p>
            <a:endParaRPr sz="1500"/>
          </a:p>
        </p:txBody>
      </p:sp>
      <p:sp>
        <p:nvSpPr>
          <p:cNvPr id="230" name="object 95"/>
          <p:cNvSpPr/>
          <p:nvPr/>
        </p:nvSpPr>
        <p:spPr>
          <a:xfrm>
            <a:off x="10712943" y="5629955"/>
            <a:ext cx="350308" cy="267758"/>
          </a:xfrm>
          <a:custGeom>
            <a:avLst/>
            <a:gdLst/>
            <a:ahLst/>
            <a:cxnLst/>
            <a:rect l="l" t="t" r="r" b="b"/>
            <a:pathLst>
              <a:path w="420370" h="321310">
                <a:moveTo>
                  <a:pt x="420369" y="321310"/>
                </a:moveTo>
                <a:lnTo>
                  <a:pt x="0" y="0"/>
                </a:lnTo>
              </a:path>
            </a:pathLst>
          </a:custGeom>
          <a:ln w="8985">
            <a:solidFill>
              <a:srgbClr val="000000"/>
            </a:solidFill>
          </a:ln>
        </p:spPr>
        <p:txBody>
          <a:bodyPr wrap="square" lIns="0" tIns="0" rIns="0" bIns="0" rtlCol="0"/>
          <a:lstStyle/>
          <a:p>
            <a:endParaRPr sz="1500"/>
          </a:p>
        </p:txBody>
      </p:sp>
      <p:sp>
        <p:nvSpPr>
          <p:cNvPr id="231" name="object 96"/>
          <p:cNvSpPr/>
          <p:nvPr/>
        </p:nvSpPr>
        <p:spPr>
          <a:xfrm>
            <a:off x="10105458" y="5629955"/>
            <a:ext cx="957792" cy="267758"/>
          </a:xfrm>
          <a:custGeom>
            <a:avLst/>
            <a:gdLst/>
            <a:ahLst/>
            <a:cxnLst/>
            <a:rect l="l" t="t" r="r" b="b"/>
            <a:pathLst>
              <a:path w="1149350" h="321310">
                <a:moveTo>
                  <a:pt x="1149350" y="321310"/>
                </a:moveTo>
                <a:lnTo>
                  <a:pt x="0" y="0"/>
                </a:lnTo>
              </a:path>
            </a:pathLst>
          </a:custGeom>
          <a:ln w="8985">
            <a:solidFill>
              <a:srgbClr val="000000"/>
            </a:solidFill>
          </a:ln>
        </p:spPr>
        <p:txBody>
          <a:bodyPr wrap="square" lIns="0" tIns="0" rIns="0" bIns="0" rtlCol="0"/>
          <a:lstStyle/>
          <a:p>
            <a:endParaRPr sz="1500"/>
          </a:p>
        </p:txBody>
      </p:sp>
      <p:sp>
        <p:nvSpPr>
          <p:cNvPr id="232" name="object 97"/>
          <p:cNvSpPr/>
          <p:nvPr/>
        </p:nvSpPr>
        <p:spPr>
          <a:xfrm>
            <a:off x="11365934" y="5629955"/>
            <a:ext cx="320675" cy="266700"/>
          </a:xfrm>
          <a:custGeom>
            <a:avLst/>
            <a:gdLst/>
            <a:ahLst/>
            <a:cxnLst/>
            <a:rect l="l" t="t" r="r" b="b"/>
            <a:pathLst>
              <a:path w="384809" h="320039">
                <a:moveTo>
                  <a:pt x="384810" y="320039"/>
                </a:moveTo>
                <a:lnTo>
                  <a:pt x="0" y="0"/>
                </a:lnTo>
              </a:path>
            </a:pathLst>
          </a:custGeom>
          <a:ln w="8985">
            <a:solidFill>
              <a:srgbClr val="000000"/>
            </a:solidFill>
          </a:ln>
        </p:spPr>
        <p:txBody>
          <a:bodyPr wrap="square" lIns="0" tIns="0" rIns="0" bIns="0" rtlCol="0"/>
          <a:lstStyle/>
          <a:p>
            <a:endParaRPr sz="1500"/>
          </a:p>
        </p:txBody>
      </p:sp>
      <p:sp>
        <p:nvSpPr>
          <p:cNvPr id="233" name="object 98"/>
          <p:cNvSpPr/>
          <p:nvPr/>
        </p:nvSpPr>
        <p:spPr>
          <a:xfrm>
            <a:off x="10127684" y="5629955"/>
            <a:ext cx="1558925" cy="252942"/>
          </a:xfrm>
          <a:custGeom>
            <a:avLst/>
            <a:gdLst/>
            <a:ahLst/>
            <a:cxnLst/>
            <a:rect l="l" t="t" r="r" b="b"/>
            <a:pathLst>
              <a:path w="1870709" h="303530">
                <a:moveTo>
                  <a:pt x="1870710" y="303529"/>
                </a:moveTo>
                <a:lnTo>
                  <a:pt x="0" y="0"/>
                </a:lnTo>
              </a:path>
            </a:pathLst>
          </a:custGeom>
          <a:ln w="8985">
            <a:solidFill>
              <a:srgbClr val="000000"/>
            </a:solidFill>
          </a:ln>
        </p:spPr>
        <p:txBody>
          <a:bodyPr wrap="square" lIns="0" tIns="0" rIns="0" bIns="0" rtlCol="0"/>
          <a:lstStyle/>
          <a:p>
            <a:endParaRPr sz="1500"/>
          </a:p>
        </p:txBody>
      </p:sp>
      <p:sp>
        <p:nvSpPr>
          <p:cNvPr id="234" name="object 99"/>
          <p:cNvSpPr/>
          <p:nvPr/>
        </p:nvSpPr>
        <p:spPr>
          <a:xfrm>
            <a:off x="11686609" y="5631012"/>
            <a:ext cx="0" cy="266700"/>
          </a:xfrm>
          <a:custGeom>
            <a:avLst/>
            <a:gdLst/>
            <a:ahLst/>
            <a:cxnLst/>
            <a:rect l="l" t="t" r="r" b="b"/>
            <a:pathLst>
              <a:path h="320039">
                <a:moveTo>
                  <a:pt x="0" y="320040"/>
                </a:moveTo>
                <a:lnTo>
                  <a:pt x="0" y="0"/>
                </a:lnTo>
              </a:path>
            </a:pathLst>
          </a:custGeom>
          <a:ln w="8985">
            <a:solidFill>
              <a:srgbClr val="000000"/>
            </a:solidFill>
          </a:ln>
        </p:spPr>
        <p:txBody>
          <a:bodyPr wrap="square" lIns="0" tIns="0" rIns="0" bIns="0" rtlCol="0"/>
          <a:lstStyle/>
          <a:p>
            <a:endParaRPr sz="1500"/>
          </a:p>
        </p:txBody>
      </p:sp>
      <p:sp>
        <p:nvSpPr>
          <p:cNvPr id="235" name="object 100"/>
          <p:cNvSpPr/>
          <p:nvPr/>
        </p:nvSpPr>
        <p:spPr>
          <a:xfrm>
            <a:off x="9804892" y="5629955"/>
            <a:ext cx="322792" cy="254000"/>
          </a:xfrm>
          <a:custGeom>
            <a:avLst/>
            <a:gdLst/>
            <a:ahLst/>
            <a:cxnLst/>
            <a:rect l="l" t="t" r="r" b="b"/>
            <a:pathLst>
              <a:path w="387350" h="304800">
                <a:moveTo>
                  <a:pt x="387350" y="304800"/>
                </a:moveTo>
                <a:lnTo>
                  <a:pt x="0" y="0"/>
                </a:lnTo>
              </a:path>
            </a:pathLst>
          </a:custGeom>
          <a:ln w="8985">
            <a:solidFill>
              <a:srgbClr val="000000"/>
            </a:solidFill>
          </a:ln>
        </p:spPr>
        <p:txBody>
          <a:bodyPr wrap="square" lIns="0" tIns="0" rIns="0" bIns="0" rtlCol="0"/>
          <a:lstStyle/>
          <a:p>
            <a:endParaRPr sz="1500"/>
          </a:p>
        </p:txBody>
      </p:sp>
      <p:sp>
        <p:nvSpPr>
          <p:cNvPr id="236" name="object 101"/>
          <p:cNvSpPr/>
          <p:nvPr/>
        </p:nvSpPr>
        <p:spPr>
          <a:xfrm>
            <a:off x="9485276" y="5631012"/>
            <a:ext cx="2201333" cy="251883"/>
          </a:xfrm>
          <a:custGeom>
            <a:avLst/>
            <a:gdLst/>
            <a:ahLst/>
            <a:cxnLst/>
            <a:rect l="l" t="t" r="r" b="b"/>
            <a:pathLst>
              <a:path w="2641600" h="302260">
                <a:moveTo>
                  <a:pt x="2641600" y="302260"/>
                </a:moveTo>
                <a:lnTo>
                  <a:pt x="0" y="0"/>
                </a:lnTo>
              </a:path>
            </a:pathLst>
          </a:custGeom>
          <a:ln w="8985">
            <a:solidFill>
              <a:srgbClr val="000000"/>
            </a:solidFill>
          </a:ln>
        </p:spPr>
        <p:txBody>
          <a:bodyPr wrap="square" lIns="0" tIns="0" rIns="0" bIns="0" rtlCol="0"/>
          <a:lstStyle/>
          <a:p>
            <a:endParaRPr sz="1500"/>
          </a:p>
        </p:txBody>
      </p:sp>
      <p:sp>
        <p:nvSpPr>
          <p:cNvPr id="237" name="object 102"/>
          <p:cNvSpPr/>
          <p:nvPr/>
        </p:nvSpPr>
        <p:spPr>
          <a:xfrm>
            <a:off x="10105458" y="5133596"/>
            <a:ext cx="633942" cy="266700"/>
          </a:xfrm>
          <a:custGeom>
            <a:avLst/>
            <a:gdLst/>
            <a:ahLst/>
            <a:cxnLst/>
            <a:rect l="l" t="t" r="r" b="b"/>
            <a:pathLst>
              <a:path w="760729" h="320039">
                <a:moveTo>
                  <a:pt x="760730" y="320040"/>
                </a:moveTo>
                <a:lnTo>
                  <a:pt x="0" y="0"/>
                </a:lnTo>
              </a:path>
            </a:pathLst>
          </a:custGeom>
          <a:ln w="8985">
            <a:solidFill>
              <a:srgbClr val="000000"/>
            </a:solidFill>
          </a:ln>
        </p:spPr>
        <p:txBody>
          <a:bodyPr wrap="square" lIns="0" tIns="0" rIns="0" bIns="0" rtlCol="0"/>
          <a:lstStyle/>
          <a:p>
            <a:endParaRPr sz="1500"/>
          </a:p>
        </p:txBody>
      </p:sp>
      <p:sp>
        <p:nvSpPr>
          <p:cNvPr id="238" name="object 103"/>
          <p:cNvSpPr/>
          <p:nvPr/>
        </p:nvSpPr>
        <p:spPr>
          <a:xfrm>
            <a:off x="10595467" y="5133596"/>
            <a:ext cx="143933" cy="266700"/>
          </a:xfrm>
          <a:custGeom>
            <a:avLst/>
            <a:gdLst/>
            <a:ahLst/>
            <a:cxnLst/>
            <a:rect l="l" t="t" r="r" b="b"/>
            <a:pathLst>
              <a:path w="172720" h="320039">
                <a:moveTo>
                  <a:pt x="172720" y="320040"/>
                </a:moveTo>
                <a:lnTo>
                  <a:pt x="0" y="0"/>
                </a:lnTo>
              </a:path>
            </a:pathLst>
          </a:custGeom>
          <a:ln w="8985">
            <a:solidFill>
              <a:srgbClr val="000000"/>
            </a:solidFill>
          </a:ln>
        </p:spPr>
        <p:txBody>
          <a:bodyPr wrap="square" lIns="0" tIns="0" rIns="0" bIns="0" rtlCol="0"/>
          <a:lstStyle/>
          <a:p>
            <a:endParaRPr sz="1500"/>
          </a:p>
        </p:txBody>
      </p:sp>
      <p:sp>
        <p:nvSpPr>
          <p:cNvPr id="239" name="object 104"/>
          <p:cNvSpPr/>
          <p:nvPr/>
        </p:nvSpPr>
        <p:spPr>
          <a:xfrm>
            <a:off x="11063250" y="5133596"/>
            <a:ext cx="22225" cy="266700"/>
          </a:xfrm>
          <a:custGeom>
            <a:avLst/>
            <a:gdLst/>
            <a:ahLst/>
            <a:cxnLst/>
            <a:rect l="l" t="t" r="r" b="b"/>
            <a:pathLst>
              <a:path w="26670" h="320039">
                <a:moveTo>
                  <a:pt x="0" y="320040"/>
                </a:moveTo>
                <a:lnTo>
                  <a:pt x="26670" y="0"/>
                </a:lnTo>
              </a:path>
            </a:pathLst>
          </a:custGeom>
          <a:ln w="8985">
            <a:solidFill>
              <a:srgbClr val="000000"/>
            </a:solidFill>
          </a:ln>
        </p:spPr>
        <p:txBody>
          <a:bodyPr wrap="square" lIns="0" tIns="0" rIns="0" bIns="0" rtlCol="0"/>
          <a:lstStyle/>
          <a:p>
            <a:endParaRPr sz="1500"/>
          </a:p>
        </p:txBody>
      </p:sp>
      <p:sp>
        <p:nvSpPr>
          <p:cNvPr id="240" name="object 105"/>
          <p:cNvSpPr/>
          <p:nvPr/>
        </p:nvSpPr>
        <p:spPr>
          <a:xfrm>
            <a:off x="10455767" y="5133596"/>
            <a:ext cx="910167" cy="267758"/>
          </a:xfrm>
          <a:custGeom>
            <a:avLst/>
            <a:gdLst/>
            <a:ahLst/>
            <a:cxnLst/>
            <a:rect l="l" t="t" r="r" b="b"/>
            <a:pathLst>
              <a:path w="1092200" h="321310">
                <a:moveTo>
                  <a:pt x="1092200" y="321310"/>
                </a:moveTo>
                <a:lnTo>
                  <a:pt x="0" y="0"/>
                </a:lnTo>
              </a:path>
            </a:pathLst>
          </a:custGeom>
          <a:ln w="8985">
            <a:solidFill>
              <a:srgbClr val="000000"/>
            </a:solidFill>
          </a:ln>
        </p:spPr>
        <p:txBody>
          <a:bodyPr wrap="square" lIns="0" tIns="0" rIns="0" bIns="0" rtlCol="0"/>
          <a:lstStyle/>
          <a:p>
            <a:endParaRPr sz="1500"/>
          </a:p>
        </p:txBody>
      </p:sp>
      <p:sp>
        <p:nvSpPr>
          <p:cNvPr id="241" name="object 106"/>
          <p:cNvSpPr/>
          <p:nvPr/>
        </p:nvSpPr>
        <p:spPr>
          <a:xfrm>
            <a:off x="9485276" y="5133596"/>
            <a:ext cx="269875" cy="270933"/>
          </a:xfrm>
          <a:custGeom>
            <a:avLst/>
            <a:gdLst/>
            <a:ahLst/>
            <a:cxnLst/>
            <a:rect l="l" t="t" r="r" b="b"/>
            <a:pathLst>
              <a:path w="323850" h="325119">
                <a:moveTo>
                  <a:pt x="0" y="325120"/>
                </a:moveTo>
                <a:lnTo>
                  <a:pt x="323849" y="0"/>
                </a:lnTo>
              </a:path>
            </a:pathLst>
          </a:custGeom>
          <a:ln w="8985">
            <a:solidFill>
              <a:srgbClr val="000000"/>
            </a:solidFill>
          </a:ln>
        </p:spPr>
        <p:txBody>
          <a:bodyPr wrap="square" lIns="0" tIns="0" rIns="0" bIns="0" rtlCol="0"/>
          <a:lstStyle/>
          <a:p>
            <a:endParaRPr sz="1500"/>
          </a:p>
        </p:txBody>
      </p:sp>
      <p:sp>
        <p:nvSpPr>
          <p:cNvPr id="242" name="object 107"/>
          <p:cNvSpPr/>
          <p:nvPr/>
        </p:nvSpPr>
        <p:spPr>
          <a:xfrm>
            <a:off x="9485276" y="5133595"/>
            <a:ext cx="970492" cy="271992"/>
          </a:xfrm>
          <a:custGeom>
            <a:avLst/>
            <a:gdLst/>
            <a:ahLst/>
            <a:cxnLst/>
            <a:rect l="l" t="t" r="r" b="b"/>
            <a:pathLst>
              <a:path w="1164590" h="326389">
                <a:moveTo>
                  <a:pt x="0" y="326390"/>
                </a:moveTo>
                <a:lnTo>
                  <a:pt x="1164589" y="0"/>
                </a:lnTo>
              </a:path>
            </a:pathLst>
          </a:custGeom>
          <a:ln w="8985">
            <a:solidFill>
              <a:srgbClr val="000000"/>
            </a:solidFill>
          </a:ln>
        </p:spPr>
        <p:txBody>
          <a:bodyPr wrap="square" lIns="0" tIns="0" rIns="0" bIns="0" rtlCol="0"/>
          <a:lstStyle/>
          <a:p>
            <a:endParaRPr sz="1500"/>
          </a:p>
        </p:txBody>
      </p:sp>
      <p:sp>
        <p:nvSpPr>
          <p:cNvPr id="243" name="object 108"/>
          <p:cNvSpPr/>
          <p:nvPr/>
        </p:nvSpPr>
        <p:spPr>
          <a:xfrm>
            <a:off x="9755151" y="5133596"/>
            <a:ext cx="49742" cy="270933"/>
          </a:xfrm>
          <a:custGeom>
            <a:avLst/>
            <a:gdLst/>
            <a:ahLst/>
            <a:cxnLst/>
            <a:rect l="l" t="t" r="r" b="b"/>
            <a:pathLst>
              <a:path w="59690" h="325119">
                <a:moveTo>
                  <a:pt x="59689" y="325120"/>
                </a:moveTo>
                <a:lnTo>
                  <a:pt x="0" y="0"/>
                </a:lnTo>
              </a:path>
            </a:pathLst>
          </a:custGeom>
          <a:ln w="8985">
            <a:solidFill>
              <a:srgbClr val="000000"/>
            </a:solidFill>
          </a:ln>
        </p:spPr>
        <p:txBody>
          <a:bodyPr wrap="square" lIns="0" tIns="0" rIns="0" bIns="0" rtlCol="0"/>
          <a:lstStyle/>
          <a:p>
            <a:endParaRPr sz="1500"/>
          </a:p>
        </p:txBody>
      </p:sp>
      <p:sp>
        <p:nvSpPr>
          <p:cNvPr id="244" name="object 109"/>
          <p:cNvSpPr/>
          <p:nvPr/>
        </p:nvSpPr>
        <p:spPr>
          <a:xfrm>
            <a:off x="10105458" y="5133595"/>
            <a:ext cx="139700" cy="271992"/>
          </a:xfrm>
          <a:custGeom>
            <a:avLst/>
            <a:gdLst/>
            <a:ahLst/>
            <a:cxnLst/>
            <a:rect l="l" t="t" r="r" b="b"/>
            <a:pathLst>
              <a:path w="167640" h="326389">
                <a:moveTo>
                  <a:pt x="0" y="326390"/>
                </a:moveTo>
                <a:lnTo>
                  <a:pt x="167640" y="0"/>
                </a:lnTo>
              </a:path>
            </a:pathLst>
          </a:custGeom>
          <a:ln w="8985">
            <a:solidFill>
              <a:srgbClr val="000000"/>
            </a:solidFill>
          </a:ln>
        </p:spPr>
        <p:txBody>
          <a:bodyPr wrap="square" lIns="0" tIns="0" rIns="0" bIns="0" rtlCol="0"/>
          <a:lstStyle/>
          <a:p>
            <a:endParaRPr sz="1500"/>
          </a:p>
        </p:txBody>
      </p:sp>
      <p:sp>
        <p:nvSpPr>
          <p:cNvPr id="245" name="object 110"/>
          <p:cNvSpPr/>
          <p:nvPr/>
        </p:nvSpPr>
        <p:spPr>
          <a:xfrm>
            <a:off x="10105458" y="5133595"/>
            <a:ext cx="840317" cy="271992"/>
          </a:xfrm>
          <a:custGeom>
            <a:avLst/>
            <a:gdLst/>
            <a:ahLst/>
            <a:cxnLst/>
            <a:rect l="l" t="t" r="r" b="b"/>
            <a:pathLst>
              <a:path w="1008379" h="326389">
                <a:moveTo>
                  <a:pt x="0" y="326390"/>
                </a:moveTo>
                <a:lnTo>
                  <a:pt x="1008380" y="0"/>
                </a:lnTo>
              </a:path>
            </a:pathLst>
          </a:custGeom>
          <a:ln w="8985">
            <a:solidFill>
              <a:srgbClr val="000000"/>
            </a:solidFill>
          </a:ln>
        </p:spPr>
        <p:txBody>
          <a:bodyPr wrap="square" lIns="0" tIns="0" rIns="0" bIns="0" rtlCol="0"/>
          <a:lstStyle/>
          <a:p>
            <a:endParaRPr sz="1500"/>
          </a:p>
        </p:txBody>
      </p:sp>
      <p:sp>
        <p:nvSpPr>
          <p:cNvPr id="246" name="object 111"/>
          <p:cNvSpPr/>
          <p:nvPr/>
        </p:nvSpPr>
        <p:spPr>
          <a:xfrm>
            <a:off x="10455767" y="5133596"/>
            <a:ext cx="910167" cy="266700"/>
          </a:xfrm>
          <a:custGeom>
            <a:avLst/>
            <a:gdLst/>
            <a:ahLst/>
            <a:cxnLst/>
            <a:rect l="l" t="t" r="r" b="b"/>
            <a:pathLst>
              <a:path w="1092200" h="320039">
                <a:moveTo>
                  <a:pt x="0" y="320040"/>
                </a:moveTo>
                <a:lnTo>
                  <a:pt x="1092200" y="0"/>
                </a:lnTo>
              </a:path>
            </a:pathLst>
          </a:custGeom>
          <a:ln w="8985">
            <a:solidFill>
              <a:srgbClr val="000000"/>
            </a:solidFill>
          </a:ln>
        </p:spPr>
        <p:txBody>
          <a:bodyPr wrap="square" lIns="0" tIns="0" rIns="0" bIns="0" rtlCol="0"/>
          <a:lstStyle/>
          <a:p>
            <a:endParaRPr sz="1500"/>
          </a:p>
        </p:txBody>
      </p:sp>
      <p:sp>
        <p:nvSpPr>
          <p:cNvPr id="247" name="object 112"/>
          <p:cNvSpPr/>
          <p:nvPr/>
        </p:nvSpPr>
        <p:spPr>
          <a:xfrm>
            <a:off x="10612401"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48" name="object 113"/>
          <p:cNvSpPr/>
          <p:nvPr/>
        </p:nvSpPr>
        <p:spPr>
          <a:xfrm>
            <a:off x="10612401"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49" name="object 114"/>
          <p:cNvSpPr/>
          <p:nvPr/>
        </p:nvSpPr>
        <p:spPr>
          <a:xfrm>
            <a:off x="10612401"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50" name="object 115"/>
          <p:cNvSpPr/>
          <p:nvPr/>
        </p:nvSpPr>
        <p:spPr>
          <a:xfrm>
            <a:off x="10612401"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51" name="object 116"/>
          <p:cNvSpPr/>
          <p:nvPr/>
        </p:nvSpPr>
        <p:spPr>
          <a:xfrm>
            <a:off x="11567017" y="5385479"/>
            <a:ext cx="243417" cy="244475"/>
          </a:xfrm>
          <a:custGeom>
            <a:avLst/>
            <a:gdLst/>
            <a:ahLst/>
            <a:cxnLst/>
            <a:rect l="l" t="t" r="r" b="b"/>
            <a:pathLst>
              <a:path w="292100" h="293369">
                <a:moveTo>
                  <a:pt x="146050" y="0"/>
                </a:moveTo>
                <a:lnTo>
                  <a:pt x="98673" y="7264"/>
                </a:lnTo>
                <a:lnTo>
                  <a:pt x="58430" y="27635"/>
                </a:lnTo>
                <a:lnTo>
                  <a:pt x="27269" y="58978"/>
                </a:lnTo>
                <a:lnTo>
                  <a:pt x="7142" y="99161"/>
                </a:lnTo>
                <a:lnTo>
                  <a:pt x="0" y="146050"/>
                </a:lnTo>
                <a:lnTo>
                  <a:pt x="7142" y="193558"/>
                </a:lnTo>
                <a:lnTo>
                  <a:pt x="27269" y="234116"/>
                </a:lnTo>
                <a:lnTo>
                  <a:pt x="58430" y="265653"/>
                </a:lnTo>
                <a:lnTo>
                  <a:pt x="98673"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52" name="object 117"/>
          <p:cNvSpPr/>
          <p:nvPr/>
        </p:nvSpPr>
        <p:spPr>
          <a:xfrm>
            <a:off x="11567017" y="5385479"/>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8673" y="286095"/>
                </a:lnTo>
                <a:lnTo>
                  <a:pt x="58430" y="265653"/>
                </a:lnTo>
                <a:lnTo>
                  <a:pt x="27269" y="234116"/>
                </a:lnTo>
                <a:lnTo>
                  <a:pt x="7142" y="193558"/>
                </a:lnTo>
                <a:lnTo>
                  <a:pt x="0" y="146050"/>
                </a:lnTo>
                <a:lnTo>
                  <a:pt x="7142" y="99161"/>
                </a:lnTo>
                <a:lnTo>
                  <a:pt x="27269" y="58978"/>
                </a:lnTo>
                <a:lnTo>
                  <a:pt x="58430" y="27635"/>
                </a:lnTo>
                <a:lnTo>
                  <a:pt x="98673" y="7264"/>
                </a:lnTo>
                <a:lnTo>
                  <a:pt x="146050" y="0"/>
                </a:lnTo>
                <a:close/>
              </a:path>
            </a:pathLst>
          </a:custGeom>
          <a:ln w="9344">
            <a:solidFill>
              <a:srgbClr val="000000"/>
            </a:solidFill>
          </a:ln>
        </p:spPr>
        <p:txBody>
          <a:bodyPr wrap="square" lIns="0" tIns="0" rIns="0" bIns="0" rtlCol="0"/>
          <a:lstStyle/>
          <a:p>
            <a:endParaRPr sz="1500"/>
          </a:p>
        </p:txBody>
      </p:sp>
      <p:sp>
        <p:nvSpPr>
          <p:cNvPr id="253" name="object 118"/>
          <p:cNvSpPr/>
          <p:nvPr/>
        </p:nvSpPr>
        <p:spPr>
          <a:xfrm>
            <a:off x="11262217" y="5386538"/>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69"/>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254" name="object 119"/>
          <p:cNvSpPr/>
          <p:nvPr/>
        </p:nvSpPr>
        <p:spPr>
          <a:xfrm>
            <a:off x="11262217" y="5386538"/>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69"/>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255" name="object 120"/>
          <p:cNvSpPr/>
          <p:nvPr/>
        </p:nvSpPr>
        <p:spPr>
          <a:xfrm>
            <a:off x="10935192"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56" name="object 121"/>
          <p:cNvSpPr/>
          <p:nvPr/>
        </p:nvSpPr>
        <p:spPr>
          <a:xfrm>
            <a:off x="10935192"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57" name="object 122"/>
          <p:cNvSpPr/>
          <p:nvPr/>
        </p:nvSpPr>
        <p:spPr>
          <a:xfrm>
            <a:off x="9356159"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58" name="object 123"/>
          <p:cNvSpPr/>
          <p:nvPr/>
        </p:nvSpPr>
        <p:spPr>
          <a:xfrm>
            <a:off x="9356159"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59" name="object 124"/>
          <p:cNvSpPr/>
          <p:nvPr/>
        </p:nvSpPr>
        <p:spPr>
          <a:xfrm>
            <a:off x="9356159"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60" name="object 125"/>
          <p:cNvSpPr/>
          <p:nvPr/>
        </p:nvSpPr>
        <p:spPr>
          <a:xfrm>
            <a:off x="9356159"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61" name="object 126"/>
          <p:cNvSpPr/>
          <p:nvPr/>
        </p:nvSpPr>
        <p:spPr>
          <a:xfrm>
            <a:off x="10309717" y="5385479"/>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70"/>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262" name="object 127"/>
          <p:cNvSpPr/>
          <p:nvPr/>
        </p:nvSpPr>
        <p:spPr>
          <a:xfrm>
            <a:off x="10309717" y="5385479"/>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70"/>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263" name="object 128"/>
          <p:cNvSpPr/>
          <p:nvPr/>
        </p:nvSpPr>
        <p:spPr>
          <a:xfrm>
            <a:off x="10005976" y="5386538"/>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558" y="286095"/>
                </a:lnTo>
                <a:lnTo>
                  <a:pt x="234116" y="265653"/>
                </a:lnTo>
                <a:lnTo>
                  <a:pt x="265653" y="234116"/>
                </a:lnTo>
                <a:lnTo>
                  <a:pt x="286095" y="19355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1500"/>
          </a:p>
        </p:txBody>
      </p:sp>
      <p:sp>
        <p:nvSpPr>
          <p:cNvPr id="264" name="object 129"/>
          <p:cNvSpPr/>
          <p:nvPr/>
        </p:nvSpPr>
        <p:spPr>
          <a:xfrm>
            <a:off x="10005976" y="5386538"/>
            <a:ext cx="244475" cy="244475"/>
          </a:xfrm>
          <a:custGeom>
            <a:avLst/>
            <a:gdLst/>
            <a:ahLst/>
            <a:cxnLst/>
            <a:rect l="l" t="t" r="r" b="b"/>
            <a:pathLst>
              <a:path w="293370" h="293369">
                <a:moveTo>
                  <a:pt x="146050" y="0"/>
                </a:moveTo>
                <a:lnTo>
                  <a:pt x="193558" y="7264"/>
                </a:lnTo>
                <a:lnTo>
                  <a:pt x="234116" y="27635"/>
                </a:lnTo>
                <a:lnTo>
                  <a:pt x="265653" y="58978"/>
                </a:lnTo>
                <a:lnTo>
                  <a:pt x="286095" y="99161"/>
                </a:lnTo>
                <a:lnTo>
                  <a:pt x="293370" y="146050"/>
                </a:lnTo>
                <a:lnTo>
                  <a:pt x="286095" y="193558"/>
                </a:lnTo>
                <a:lnTo>
                  <a:pt x="265653" y="234116"/>
                </a:lnTo>
                <a:lnTo>
                  <a:pt x="234116" y="265653"/>
                </a:lnTo>
                <a:lnTo>
                  <a:pt x="19355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65" name="object 130"/>
          <p:cNvSpPr/>
          <p:nvPr/>
        </p:nvSpPr>
        <p:spPr>
          <a:xfrm>
            <a:off x="9678951" y="5386538"/>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66" name="object 131"/>
          <p:cNvSpPr/>
          <p:nvPr/>
        </p:nvSpPr>
        <p:spPr>
          <a:xfrm>
            <a:off x="9678951" y="5386538"/>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67" name="object 132"/>
          <p:cNvSpPr txBox="1"/>
          <p:nvPr/>
        </p:nvSpPr>
        <p:spPr>
          <a:xfrm>
            <a:off x="9380500" y="5180163"/>
            <a:ext cx="2405592" cy="1011901"/>
          </a:xfrm>
          <a:prstGeom prst="rect">
            <a:avLst/>
          </a:prstGeom>
        </p:spPr>
        <p:txBody>
          <a:bodyPr vert="horz" wrap="square" lIns="0" tIns="151342" rIns="0" bIns="0" rtlCol="0">
            <a:spAutoFit/>
          </a:bodyPr>
          <a:lstStyle/>
          <a:p>
            <a:pPr marL="10583">
              <a:spcBef>
                <a:spcPts val="1192"/>
              </a:spcBef>
              <a:tabLst>
                <a:tab pos="332833" algn="l"/>
                <a:tab pos="660903" algn="l"/>
                <a:tab pos="964632" algn="l"/>
                <a:tab pos="1267303" algn="l"/>
                <a:tab pos="1590082" algn="l"/>
                <a:tab pos="1917094" algn="l"/>
                <a:tab pos="2220824" algn="l"/>
              </a:tabLst>
            </a:pPr>
            <a:r>
              <a:rPr sz="2333" dirty="0">
                <a:latin typeface="Arial"/>
                <a:cs typeface="Arial"/>
              </a:rPr>
              <a:t>+	+	+	+	+	+	+	+</a:t>
            </a:r>
          </a:p>
          <a:p>
            <a:pPr marL="10583">
              <a:spcBef>
                <a:spcPts val="1108"/>
              </a:spcBef>
              <a:tabLst>
                <a:tab pos="332833" algn="l"/>
                <a:tab pos="660903" algn="l"/>
                <a:tab pos="964632" algn="l"/>
                <a:tab pos="1267303" algn="l"/>
                <a:tab pos="1590082" algn="l"/>
                <a:tab pos="1917094" algn="l"/>
                <a:tab pos="2220824" algn="l"/>
              </a:tabLst>
            </a:pPr>
            <a:r>
              <a:rPr sz="2333" dirty="0">
                <a:latin typeface="Arial"/>
                <a:cs typeface="Arial"/>
              </a:rPr>
              <a:t>+	+	+	+	+	+	+	+</a:t>
            </a:r>
          </a:p>
        </p:txBody>
      </p:sp>
      <p:sp>
        <p:nvSpPr>
          <p:cNvPr id="268" name="object 133"/>
          <p:cNvSpPr/>
          <p:nvPr/>
        </p:nvSpPr>
        <p:spPr>
          <a:xfrm>
            <a:off x="9485276" y="5133596"/>
            <a:ext cx="1600199" cy="270933"/>
          </a:xfrm>
          <a:custGeom>
            <a:avLst/>
            <a:gdLst/>
            <a:ahLst/>
            <a:cxnLst/>
            <a:rect l="l" t="t" r="r" b="b"/>
            <a:pathLst>
              <a:path w="1920240" h="325119">
                <a:moveTo>
                  <a:pt x="0" y="325120"/>
                </a:moveTo>
                <a:lnTo>
                  <a:pt x="1920239" y="0"/>
                </a:lnTo>
              </a:path>
            </a:pathLst>
          </a:custGeom>
          <a:ln w="8985">
            <a:solidFill>
              <a:srgbClr val="000000"/>
            </a:solidFill>
          </a:ln>
        </p:spPr>
        <p:txBody>
          <a:bodyPr wrap="square" lIns="0" tIns="0" rIns="0" bIns="0" rtlCol="0"/>
          <a:lstStyle/>
          <a:p>
            <a:endParaRPr sz="1500"/>
          </a:p>
        </p:txBody>
      </p:sp>
      <p:sp>
        <p:nvSpPr>
          <p:cNvPr id="269" name="object 134"/>
          <p:cNvSpPr/>
          <p:nvPr/>
        </p:nvSpPr>
        <p:spPr>
          <a:xfrm>
            <a:off x="9485276" y="5133595"/>
            <a:ext cx="519642" cy="271992"/>
          </a:xfrm>
          <a:custGeom>
            <a:avLst/>
            <a:gdLst/>
            <a:ahLst/>
            <a:cxnLst/>
            <a:rect l="l" t="t" r="r" b="b"/>
            <a:pathLst>
              <a:path w="623570" h="326389">
                <a:moveTo>
                  <a:pt x="0" y="326390"/>
                </a:moveTo>
                <a:lnTo>
                  <a:pt x="623569" y="0"/>
                </a:lnTo>
              </a:path>
            </a:pathLst>
          </a:custGeom>
          <a:ln w="8985">
            <a:solidFill>
              <a:srgbClr val="000000"/>
            </a:solidFill>
          </a:ln>
        </p:spPr>
        <p:txBody>
          <a:bodyPr wrap="square" lIns="0" tIns="0" rIns="0" bIns="0" rtlCol="0"/>
          <a:lstStyle/>
          <a:p>
            <a:endParaRPr sz="1500"/>
          </a:p>
        </p:txBody>
      </p:sp>
      <p:sp>
        <p:nvSpPr>
          <p:cNvPr id="270" name="object 135"/>
          <p:cNvSpPr/>
          <p:nvPr/>
        </p:nvSpPr>
        <p:spPr>
          <a:xfrm>
            <a:off x="9804892" y="5133595"/>
            <a:ext cx="257175" cy="271992"/>
          </a:xfrm>
          <a:custGeom>
            <a:avLst/>
            <a:gdLst/>
            <a:ahLst/>
            <a:cxnLst/>
            <a:rect l="l" t="t" r="r" b="b"/>
            <a:pathLst>
              <a:path w="308609" h="326389">
                <a:moveTo>
                  <a:pt x="0" y="326390"/>
                </a:moveTo>
                <a:lnTo>
                  <a:pt x="308610" y="0"/>
                </a:lnTo>
              </a:path>
            </a:pathLst>
          </a:custGeom>
          <a:ln w="8985">
            <a:solidFill>
              <a:srgbClr val="000000"/>
            </a:solidFill>
          </a:ln>
        </p:spPr>
        <p:txBody>
          <a:bodyPr wrap="square" lIns="0" tIns="0" rIns="0" bIns="0" rtlCol="0"/>
          <a:lstStyle/>
          <a:p>
            <a:endParaRPr sz="1500"/>
          </a:p>
        </p:txBody>
      </p:sp>
      <p:sp>
        <p:nvSpPr>
          <p:cNvPr id="271" name="object 136"/>
          <p:cNvSpPr/>
          <p:nvPr/>
        </p:nvSpPr>
        <p:spPr>
          <a:xfrm>
            <a:off x="9804892" y="5133595"/>
            <a:ext cx="1181100" cy="271992"/>
          </a:xfrm>
          <a:custGeom>
            <a:avLst/>
            <a:gdLst/>
            <a:ahLst/>
            <a:cxnLst/>
            <a:rect l="l" t="t" r="r" b="b"/>
            <a:pathLst>
              <a:path w="1417320" h="326389">
                <a:moveTo>
                  <a:pt x="0" y="326390"/>
                </a:moveTo>
                <a:lnTo>
                  <a:pt x="1417320" y="0"/>
                </a:lnTo>
              </a:path>
            </a:pathLst>
          </a:custGeom>
          <a:ln w="8985">
            <a:solidFill>
              <a:srgbClr val="000000"/>
            </a:solidFill>
          </a:ln>
        </p:spPr>
        <p:txBody>
          <a:bodyPr wrap="square" lIns="0" tIns="0" rIns="0" bIns="0" rtlCol="0"/>
          <a:lstStyle/>
          <a:p>
            <a:endParaRPr sz="1500"/>
          </a:p>
        </p:txBody>
      </p:sp>
      <p:sp>
        <p:nvSpPr>
          <p:cNvPr id="272" name="object 137"/>
          <p:cNvSpPr/>
          <p:nvPr/>
        </p:nvSpPr>
        <p:spPr>
          <a:xfrm>
            <a:off x="10455767" y="5134655"/>
            <a:ext cx="0" cy="266700"/>
          </a:xfrm>
          <a:custGeom>
            <a:avLst/>
            <a:gdLst/>
            <a:ahLst/>
            <a:cxnLst/>
            <a:rect l="l" t="t" r="r" b="b"/>
            <a:pathLst>
              <a:path h="320039">
                <a:moveTo>
                  <a:pt x="0" y="320039"/>
                </a:moveTo>
                <a:lnTo>
                  <a:pt x="0" y="0"/>
                </a:lnTo>
              </a:path>
            </a:pathLst>
          </a:custGeom>
          <a:ln w="8985">
            <a:solidFill>
              <a:srgbClr val="000000"/>
            </a:solidFill>
          </a:ln>
        </p:spPr>
        <p:txBody>
          <a:bodyPr wrap="square" lIns="0" tIns="0" rIns="0" bIns="0" rtlCol="0"/>
          <a:lstStyle/>
          <a:p>
            <a:endParaRPr sz="1500"/>
          </a:p>
        </p:txBody>
      </p:sp>
      <p:sp>
        <p:nvSpPr>
          <p:cNvPr id="273" name="object 138"/>
          <p:cNvSpPr/>
          <p:nvPr/>
        </p:nvSpPr>
        <p:spPr>
          <a:xfrm>
            <a:off x="10127684" y="5133596"/>
            <a:ext cx="328083" cy="267758"/>
          </a:xfrm>
          <a:custGeom>
            <a:avLst/>
            <a:gdLst/>
            <a:ahLst/>
            <a:cxnLst/>
            <a:rect l="l" t="t" r="r" b="b"/>
            <a:pathLst>
              <a:path w="393700" h="321310">
                <a:moveTo>
                  <a:pt x="393700" y="321310"/>
                </a:moveTo>
                <a:lnTo>
                  <a:pt x="0" y="0"/>
                </a:lnTo>
              </a:path>
            </a:pathLst>
          </a:custGeom>
          <a:ln w="8985">
            <a:solidFill>
              <a:srgbClr val="000000"/>
            </a:solidFill>
          </a:ln>
        </p:spPr>
        <p:txBody>
          <a:bodyPr wrap="square" lIns="0" tIns="0" rIns="0" bIns="0" rtlCol="0"/>
          <a:lstStyle/>
          <a:p>
            <a:endParaRPr sz="1500"/>
          </a:p>
        </p:txBody>
      </p:sp>
      <p:sp>
        <p:nvSpPr>
          <p:cNvPr id="274" name="object 139"/>
          <p:cNvSpPr/>
          <p:nvPr/>
        </p:nvSpPr>
        <p:spPr>
          <a:xfrm>
            <a:off x="11365934" y="5133596"/>
            <a:ext cx="0" cy="267758"/>
          </a:xfrm>
          <a:custGeom>
            <a:avLst/>
            <a:gdLst/>
            <a:ahLst/>
            <a:cxnLst/>
            <a:rect l="l" t="t" r="r" b="b"/>
            <a:pathLst>
              <a:path h="321310">
                <a:moveTo>
                  <a:pt x="0" y="321310"/>
                </a:moveTo>
                <a:lnTo>
                  <a:pt x="0" y="0"/>
                </a:lnTo>
              </a:path>
            </a:pathLst>
          </a:custGeom>
          <a:ln w="8985">
            <a:solidFill>
              <a:srgbClr val="000000"/>
            </a:solidFill>
          </a:ln>
        </p:spPr>
        <p:txBody>
          <a:bodyPr wrap="square" lIns="0" tIns="0" rIns="0" bIns="0" rtlCol="0"/>
          <a:lstStyle/>
          <a:p>
            <a:endParaRPr sz="1500"/>
          </a:p>
        </p:txBody>
      </p:sp>
      <p:sp>
        <p:nvSpPr>
          <p:cNvPr id="275" name="object 140"/>
          <p:cNvSpPr/>
          <p:nvPr/>
        </p:nvSpPr>
        <p:spPr>
          <a:xfrm>
            <a:off x="11152151" y="5133596"/>
            <a:ext cx="213783" cy="267758"/>
          </a:xfrm>
          <a:custGeom>
            <a:avLst/>
            <a:gdLst/>
            <a:ahLst/>
            <a:cxnLst/>
            <a:rect l="l" t="t" r="r" b="b"/>
            <a:pathLst>
              <a:path w="256540" h="321310">
                <a:moveTo>
                  <a:pt x="256539" y="321310"/>
                </a:moveTo>
                <a:lnTo>
                  <a:pt x="0" y="0"/>
                </a:lnTo>
              </a:path>
            </a:pathLst>
          </a:custGeom>
          <a:ln w="8985">
            <a:solidFill>
              <a:srgbClr val="000000"/>
            </a:solidFill>
          </a:ln>
        </p:spPr>
        <p:txBody>
          <a:bodyPr wrap="square" lIns="0" tIns="0" rIns="0" bIns="0" rtlCol="0"/>
          <a:lstStyle/>
          <a:p>
            <a:endParaRPr sz="1500"/>
          </a:p>
        </p:txBody>
      </p:sp>
      <p:sp>
        <p:nvSpPr>
          <p:cNvPr id="276" name="object 141"/>
          <p:cNvSpPr/>
          <p:nvPr/>
        </p:nvSpPr>
        <p:spPr>
          <a:xfrm>
            <a:off x="10820892" y="5133596"/>
            <a:ext cx="545042" cy="267758"/>
          </a:xfrm>
          <a:custGeom>
            <a:avLst/>
            <a:gdLst/>
            <a:ahLst/>
            <a:cxnLst/>
            <a:rect l="l" t="t" r="r" b="b"/>
            <a:pathLst>
              <a:path w="654050" h="321310">
                <a:moveTo>
                  <a:pt x="654050" y="321310"/>
                </a:moveTo>
                <a:lnTo>
                  <a:pt x="0" y="0"/>
                </a:lnTo>
              </a:path>
            </a:pathLst>
          </a:custGeom>
          <a:ln w="8985">
            <a:solidFill>
              <a:srgbClr val="000000"/>
            </a:solidFill>
          </a:ln>
        </p:spPr>
        <p:txBody>
          <a:bodyPr wrap="square" lIns="0" tIns="0" rIns="0" bIns="0" rtlCol="0"/>
          <a:lstStyle/>
          <a:p>
            <a:endParaRPr sz="1500"/>
          </a:p>
        </p:txBody>
      </p:sp>
      <p:sp>
        <p:nvSpPr>
          <p:cNvPr id="277" name="object 142"/>
          <p:cNvSpPr/>
          <p:nvPr/>
        </p:nvSpPr>
        <p:spPr>
          <a:xfrm>
            <a:off x="10712943" y="5133596"/>
            <a:ext cx="350308" cy="267758"/>
          </a:xfrm>
          <a:custGeom>
            <a:avLst/>
            <a:gdLst/>
            <a:ahLst/>
            <a:cxnLst/>
            <a:rect l="l" t="t" r="r" b="b"/>
            <a:pathLst>
              <a:path w="420370" h="321310">
                <a:moveTo>
                  <a:pt x="420369" y="321310"/>
                </a:moveTo>
                <a:lnTo>
                  <a:pt x="0" y="0"/>
                </a:lnTo>
              </a:path>
            </a:pathLst>
          </a:custGeom>
          <a:ln w="8985">
            <a:solidFill>
              <a:srgbClr val="000000"/>
            </a:solidFill>
          </a:ln>
        </p:spPr>
        <p:txBody>
          <a:bodyPr wrap="square" lIns="0" tIns="0" rIns="0" bIns="0" rtlCol="0"/>
          <a:lstStyle/>
          <a:p>
            <a:endParaRPr sz="1500"/>
          </a:p>
        </p:txBody>
      </p:sp>
      <p:sp>
        <p:nvSpPr>
          <p:cNvPr id="278" name="object 143"/>
          <p:cNvSpPr/>
          <p:nvPr/>
        </p:nvSpPr>
        <p:spPr>
          <a:xfrm>
            <a:off x="10105458" y="5133596"/>
            <a:ext cx="957792" cy="267758"/>
          </a:xfrm>
          <a:custGeom>
            <a:avLst/>
            <a:gdLst/>
            <a:ahLst/>
            <a:cxnLst/>
            <a:rect l="l" t="t" r="r" b="b"/>
            <a:pathLst>
              <a:path w="1149350" h="321310">
                <a:moveTo>
                  <a:pt x="1149350" y="321310"/>
                </a:moveTo>
                <a:lnTo>
                  <a:pt x="0" y="0"/>
                </a:lnTo>
              </a:path>
            </a:pathLst>
          </a:custGeom>
          <a:ln w="8985">
            <a:solidFill>
              <a:srgbClr val="000000"/>
            </a:solidFill>
          </a:ln>
        </p:spPr>
        <p:txBody>
          <a:bodyPr wrap="square" lIns="0" tIns="0" rIns="0" bIns="0" rtlCol="0"/>
          <a:lstStyle/>
          <a:p>
            <a:endParaRPr sz="1500"/>
          </a:p>
        </p:txBody>
      </p:sp>
      <p:sp>
        <p:nvSpPr>
          <p:cNvPr id="279" name="object 144"/>
          <p:cNvSpPr/>
          <p:nvPr/>
        </p:nvSpPr>
        <p:spPr>
          <a:xfrm>
            <a:off x="11365934" y="5133596"/>
            <a:ext cx="320675" cy="266700"/>
          </a:xfrm>
          <a:custGeom>
            <a:avLst/>
            <a:gdLst/>
            <a:ahLst/>
            <a:cxnLst/>
            <a:rect l="l" t="t" r="r" b="b"/>
            <a:pathLst>
              <a:path w="384809" h="320039">
                <a:moveTo>
                  <a:pt x="384810" y="320040"/>
                </a:moveTo>
                <a:lnTo>
                  <a:pt x="0" y="0"/>
                </a:lnTo>
              </a:path>
            </a:pathLst>
          </a:custGeom>
          <a:ln w="8985">
            <a:solidFill>
              <a:srgbClr val="000000"/>
            </a:solidFill>
          </a:ln>
        </p:spPr>
        <p:txBody>
          <a:bodyPr wrap="square" lIns="0" tIns="0" rIns="0" bIns="0" rtlCol="0"/>
          <a:lstStyle/>
          <a:p>
            <a:endParaRPr sz="1500"/>
          </a:p>
        </p:txBody>
      </p:sp>
      <p:sp>
        <p:nvSpPr>
          <p:cNvPr id="280" name="object 145"/>
          <p:cNvSpPr/>
          <p:nvPr/>
        </p:nvSpPr>
        <p:spPr>
          <a:xfrm>
            <a:off x="10062067" y="5133596"/>
            <a:ext cx="1624542" cy="267758"/>
          </a:xfrm>
          <a:custGeom>
            <a:avLst/>
            <a:gdLst/>
            <a:ahLst/>
            <a:cxnLst/>
            <a:rect l="l" t="t" r="r" b="b"/>
            <a:pathLst>
              <a:path w="1949450" h="321310">
                <a:moveTo>
                  <a:pt x="1949450" y="321310"/>
                </a:moveTo>
                <a:lnTo>
                  <a:pt x="0" y="0"/>
                </a:lnTo>
              </a:path>
            </a:pathLst>
          </a:custGeom>
          <a:ln w="8985">
            <a:solidFill>
              <a:srgbClr val="000000"/>
            </a:solidFill>
          </a:ln>
        </p:spPr>
        <p:txBody>
          <a:bodyPr wrap="square" lIns="0" tIns="0" rIns="0" bIns="0" rtlCol="0"/>
          <a:lstStyle/>
          <a:p>
            <a:endParaRPr sz="1500"/>
          </a:p>
        </p:txBody>
      </p:sp>
      <p:sp>
        <p:nvSpPr>
          <p:cNvPr id="281" name="object 146"/>
          <p:cNvSpPr/>
          <p:nvPr/>
        </p:nvSpPr>
        <p:spPr>
          <a:xfrm>
            <a:off x="10678017" y="5133596"/>
            <a:ext cx="1008592" cy="267758"/>
          </a:xfrm>
          <a:custGeom>
            <a:avLst/>
            <a:gdLst/>
            <a:ahLst/>
            <a:cxnLst/>
            <a:rect l="l" t="t" r="r" b="b"/>
            <a:pathLst>
              <a:path w="1210309" h="321310">
                <a:moveTo>
                  <a:pt x="1210310" y="321310"/>
                </a:moveTo>
                <a:lnTo>
                  <a:pt x="0" y="0"/>
                </a:lnTo>
              </a:path>
            </a:pathLst>
          </a:custGeom>
          <a:ln w="8985">
            <a:solidFill>
              <a:srgbClr val="000000"/>
            </a:solidFill>
          </a:ln>
        </p:spPr>
        <p:txBody>
          <a:bodyPr wrap="square" lIns="0" tIns="0" rIns="0" bIns="0" rtlCol="0"/>
          <a:lstStyle/>
          <a:p>
            <a:endParaRPr sz="1500"/>
          </a:p>
        </p:txBody>
      </p:sp>
      <p:sp>
        <p:nvSpPr>
          <p:cNvPr id="282" name="object 147"/>
          <p:cNvSpPr/>
          <p:nvPr/>
        </p:nvSpPr>
        <p:spPr>
          <a:xfrm>
            <a:off x="9870508" y="5133595"/>
            <a:ext cx="234950" cy="271992"/>
          </a:xfrm>
          <a:custGeom>
            <a:avLst/>
            <a:gdLst/>
            <a:ahLst/>
            <a:cxnLst/>
            <a:rect l="l" t="t" r="r" b="b"/>
            <a:pathLst>
              <a:path w="281940" h="326389">
                <a:moveTo>
                  <a:pt x="281939" y="326390"/>
                </a:moveTo>
                <a:lnTo>
                  <a:pt x="0" y="0"/>
                </a:lnTo>
              </a:path>
            </a:pathLst>
          </a:custGeom>
          <a:ln w="8985">
            <a:solidFill>
              <a:srgbClr val="000000"/>
            </a:solidFill>
          </a:ln>
        </p:spPr>
        <p:txBody>
          <a:bodyPr wrap="square" lIns="0" tIns="0" rIns="0" bIns="0" rtlCol="0"/>
          <a:lstStyle/>
          <a:p>
            <a:endParaRPr sz="1500"/>
          </a:p>
        </p:txBody>
      </p:sp>
      <p:sp>
        <p:nvSpPr>
          <p:cNvPr id="283" name="object 148"/>
          <p:cNvSpPr/>
          <p:nvPr/>
        </p:nvSpPr>
        <p:spPr>
          <a:xfrm>
            <a:off x="10739401" y="5133596"/>
            <a:ext cx="496358" cy="267758"/>
          </a:xfrm>
          <a:custGeom>
            <a:avLst/>
            <a:gdLst/>
            <a:ahLst/>
            <a:cxnLst/>
            <a:rect l="l" t="t" r="r" b="b"/>
            <a:pathLst>
              <a:path w="595629" h="321310">
                <a:moveTo>
                  <a:pt x="0" y="321310"/>
                </a:moveTo>
                <a:lnTo>
                  <a:pt x="595629" y="0"/>
                </a:lnTo>
              </a:path>
            </a:pathLst>
          </a:custGeom>
          <a:ln w="8985">
            <a:solidFill>
              <a:srgbClr val="000000"/>
            </a:solidFill>
          </a:ln>
        </p:spPr>
        <p:txBody>
          <a:bodyPr wrap="square" lIns="0" tIns="0" rIns="0" bIns="0" rtlCol="0"/>
          <a:lstStyle/>
          <a:p>
            <a:endParaRPr sz="1500"/>
          </a:p>
        </p:txBody>
      </p:sp>
      <p:sp>
        <p:nvSpPr>
          <p:cNvPr id="284" name="object 149"/>
          <p:cNvSpPr/>
          <p:nvPr/>
        </p:nvSpPr>
        <p:spPr>
          <a:xfrm>
            <a:off x="11186017" y="5133596"/>
            <a:ext cx="500592" cy="267758"/>
          </a:xfrm>
          <a:custGeom>
            <a:avLst/>
            <a:gdLst/>
            <a:ahLst/>
            <a:cxnLst/>
            <a:rect l="l" t="t" r="r" b="b"/>
            <a:pathLst>
              <a:path w="600709" h="321310">
                <a:moveTo>
                  <a:pt x="600710" y="321310"/>
                </a:moveTo>
                <a:lnTo>
                  <a:pt x="0" y="0"/>
                </a:lnTo>
              </a:path>
            </a:pathLst>
          </a:custGeom>
          <a:ln w="8985">
            <a:solidFill>
              <a:srgbClr val="000000"/>
            </a:solidFill>
          </a:ln>
        </p:spPr>
        <p:txBody>
          <a:bodyPr wrap="square" lIns="0" tIns="0" rIns="0" bIns="0" rtlCol="0"/>
          <a:lstStyle/>
          <a:p>
            <a:endParaRPr sz="1500"/>
          </a:p>
        </p:txBody>
      </p:sp>
    </p:spTree>
    <p:extLst>
      <p:ext uri="{BB962C8B-B14F-4D97-AF65-F5344CB8AC3E}">
        <p14:creationId xmlns:p14="http://schemas.microsoft.com/office/powerpoint/2010/main" val="10563817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47925" y="1232958"/>
            <a:ext cx="23283" cy="11642"/>
          </a:xfrm>
          <a:custGeom>
            <a:avLst/>
            <a:gdLst/>
            <a:ahLst/>
            <a:cxnLst/>
            <a:rect l="l" t="t" r="r" b="b"/>
            <a:pathLst>
              <a:path w="27939" h="13969">
                <a:moveTo>
                  <a:pt x="0" y="13970"/>
                </a:moveTo>
                <a:lnTo>
                  <a:pt x="27939" y="13970"/>
                </a:lnTo>
                <a:lnTo>
                  <a:pt x="13969" y="0"/>
                </a:lnTo>
                <a:lnTo>
                  <a:pt x="0" y="13970"/>
                </a:lnTo>
                <a:close/>
              </a:path>
            </a:pathLst>
          </a:custGeom>
          <a:ln w="3175">
            <a:solidFill>
              <a:srgbClr val="000000"/>
            </a:solidFill>
          </a:ln>
        </p:spPr>
        <p:txBody>
          <a:bodyPr wrap="square" lIns="0" tIns="0" rIns="0" bIns="0" rtlCol="0"/>
          <a:lstStyle/>
          <a:p>
            <a:endParaRPr sz="1500"/>
          </a:p>
        </p:txBody>
      </p:sp>
      <p:sp>
        <p:nvSpPr>
          <p:cNvPr id="3" name="object 3"/>
          <p:cNvSpPr/>
          <p:nvPr/>
        </p:nvSpPr>
        <p:spPr>
          <a:xfrm>
            <a:off x="2447925" y="3982507"/>
            <a:ext cx="23283" cy="11642"/>
          </a:xfrm>
          <a:custGeom>
            <a:avLst/>
            <a:gdLst/>
            <a:ahLst/>
            <a:cxnLst/>
            <a:rect l="l" t="t" r="r" b="b"/>
            <a:pathLst>
              <a:path w="27939" h="13970">
                <a:moveTo>
                  <a:pt x="27939" y="0"/>
                </a:moveTo>
                <a:lnTo>
                  <a:pt x="0" y="0"/>
                </a:lnTo>
                <a:lnTo>
                  <a:pt x="13969" y="13969"/>
                </a:lnTo>
                <a:lnTo>
                  <a:pt x="27939" y="0"/>
                </a:lnTo>
                <a:close/>
              </a:path>
            </a:pathLst>
          </a:custGeom>
          <a:solidFill>
            <a:srgbClr val="000000"/>
          </a:solidFill>
        </p:spPr>
        <p:txBody>
          <a:bodyPr wrap="square" lIns="0" tIns="0" rIns="0" bIns="0" rtlCol="0"/>
          <a:lstStyle/>
          <a:p>
            <a:endParaRPr sz="1500"/>
          </a:p>
        </p:txBody>
      </p:sp>
      <p:sp>
        <p:nvSpPr>
          <p:cNvPr id="4" name="object 4"/>
          <p:cNvSpPr/>
          <p:nvPr/>
        </p:nvSpPr>
        <p:spPr>
          <a:xfrm>
            <a:off x="2447925" y="3982507"/>
            <a:ext cx="23283" cy="11642"/>
          </a:xfrm>
          <a:custGeom>
            <a:avLst/>
            <a:gdLst/>
            <a:ahLst/>
            <a:cxnLst/>
            <a:rect l="l" t="t" r="r" b="b"/>
            <a:pathLst>
              <a:path w="27939" h="13970">
                <a:moveTo>
                  <a:pt x="0" y="0"/>
                </a:moveTo>
                <a:lnTo>
                  <a:pt x="27939" y="0"/>
                </a:lnTo>
                <a:lnTo>
                  <a:pt x="13969" y="13969"/>
                </a:lnTo>
                <a:lnTo>
                  <a:pt x="0" y="0"/>
                </a:lnTo>
                <a:close/>
              </a:path>
            </a:pathLst>
          </a:custGeom>
          <a:ln w="3175">
            <a:solidFill>
              <a:srgbClr val="000000"/>
            </a:solidFill>
          </a:ln>
        </p:spPr>
        <p:txBody>
          <a:bodyPr wrap="square" lIns="0" tIns="0" rIns="0" bIns="0" rtlCol="0"/>
          <a:lstStyle/>
          <a:p>
            <a:endParaRPr sz="1500"/>
          </a:p>
        </p:txBody>
      </p:sp>
      <p:sp>
        <p:nvSpPr>
          <p:cNvPr id="5" name="object 5"/>
          <p:cNvSpPr/>
          <p:nvPr/>
        </p:nvSpPr>
        <p:spPr>
          <a:xfrm>
            <a:off x="4264025" y="3982507"/>
            <a:ext cx="24341" cy="11642"/>
          </a:xfrm>
          <a:custGeom>
            <a:avLst/>
            <a:gdLst/>
            <a:ahLst/>
            <a:cxnLst/>
            <a:rect l="l" t="t" r="r" b="b"/>
            <a:pathLst>
              <a:path w="29210" h="13970">
                <a:moveTo>
                  <a:pt x="29210" y="0"/>
                </a:moveTo>
                <a:lnTo>
                  <a:pt x="0" y="0"/>
                </a:lnTo>
                <a:lnTo>
                  <a:pt x="13970" y="13969"/>
                </a:lnTo>
                <a:lnTo>
                  <a:pt x="29210" y="0"/>
                </a:lnTo>
                <a:close/>
              </a:path>
            </a:pathLst>
          </a:custGeom>
          <a:solidFill>
            <a:srgbClr val="000000"/>
          </a:solidFill>
        </p:spPr>
        <p:txBody>
          <a:bodyPr wrap="square" lIns="0" tIns="0" rIns="0" bIns="0" rtlCol="0"/>
          <a:lstStyle/>
          <a:p>
            <a:endParaRPr sz="1500"/>
          </a:p>
        </p:txBody>
      </p:sp>
      <p:sp>
        <p:nvSpPr>
          <p:cNvPr id="6" name="object 6"/>
          <p:cNvSpPr txBox="1">
            <a:spLocks noGrp="1"/>
          </p:cNvSpPr>
          <p:nvPr>
            <p:ph type="title"/>
          </p:nvPr>
        </p:nvSpPr>
        <p:spPr>
          <a:xfrm>
            <a:off x="1560443" y="644854"/>
            <a:ext cx="9581322" cy="568724"/>
          </a:xfrm>
          <a:prstGeom prst="rect">
            <a:avLst/>
          </a:prstGeom>
        </p:spPr>
        <p:txBody>
          <a:bodyPr vert="horz" wrap="square" lIns="0" tIns="10583" rIns="0" bIns="0" rtlCol="0" anchor="ctr">
            <a:spAutoFit/>
          </a:bodyPr>
          <a:lstStyle/>
          <a:p>
            <a:pPr marL="402590" marR="394970" indent="-1270" algn="ctr">
              <a:lnSpc>
                <a:spcPct val="109400"/>
              </a:lnSpc>
            </a:pPr>
            <a:r>
              <a:rPr lang="en-US" sz="3600" spc="-5" dirty="0" smtClean="0">
                <a:latin typeface="Arial"/>
                <a:cs typeface="Arial"/>
              </a:rPr>
              <a:t>[</a:t>
            </a:r>
            <a:r>
              <a:rPr lang="en-US" sz="3600" spc="-5" dirty="0" err="1" smtClean="0">
                <a:latin typeface="Arial"/>
                <a:cs typeface="Arial"/>
              </a:rPr>
              <a:t>Gál</a:t>
            </a:r>
            <a:r>
              <a:rPr lang="en-US" sz="3600" spc="-5" dirty="0" smtClean="0">
                <a:latin typeface="Arial"/>
                <a:cs typeface="Arial"/>
              </a:rPr>
              <a:t>  Hansen  </a:t>
            </a:r>
            <a:r>
              <a:rPr lang="en-US" sz="3600" spc="-5" dirty="0" err="1" smtClean="0">
                <a:latin typeface="Arial"/>
                <a:cs typeface="Arial"/>
              </a:rPr>
              <a:t>Koucký</a:t>
            </a:r>
            <a:r>
              <a:rPr lang="en-US" sz="3600" spc="-5" dirty="0" smtClean="0">
                <a:latin typeface="Arial"/>
                <a:cs typeface="Arial"/>
              </a:rPr>
              <a:t>  </a:t>
            </a:r>
            <a:r>
              <a:rPr lang="en-US" sz="3600" dirty="0" err="1" smtClean="0">
                <a:latin typeface="Arial"/>
                <a:cs typeface="Arial"/>
              </a:rPr>
              <a:t>Pudlák</a:t>
            </a:r>
            <a:r>
              <a:rPr lang="en-US" sz="3600" dirty="0" smtClean="0">
                <a:latin typeface="Arial"/>
                <a:cs typeface="Arial"/>
              </a:rPr>
              <a:t> V 2012]</a:t>
            </a:r>
            <a:endParaRPr lang="en-US" sz="3600" dirty="0">
              <a:latin typeface="Arial"/>
              <a:cs typeface="Arial"/>
            </a:endParaRPr>
          </a:p>
        </p:txBody>
      </p:sp>
      <p:sp>
        <p:nvSpPr>
          <p:cNvPr id="7" name="object 7"/>
          <p:cNvSpPr txBox="1"/>
          <p:nvPr/>
        </p:nvSpPr>
        <p:spPr>
          <a:xfrm>
            <a:off x="1560443" y="4327524"/>
            <a:ext cx="8895522" cy="1303348"/>
          </a:xfrm>
          <a:prstGeom prst="rect">
            <a:avLst/>
          </a:prstGeom>
        </p:spPr>
        <p:txBody>
          <a:bodyPr vert="horz" wrap="square" lIns="0" tIns="10583" rIns="0" bIns="0" rtlCol="0">
            <a:spAutoFit/>
          </a:bodyPr>
          <a:lstStyle/>
          <a:p>
            <a:pPr marL="296321" indent="-285739">
              <a:spcBef>
                <a:spcPts val="83"/>
              </a:spcBef>
              <a:buChar char="•"/>
              <a:tabLst>
                <a:tab pos="295792" algn="l"/>
                <a:tab pos="296321" algn="l"/>
              </a:tabLst>
            </a:pPr>
            <a:r>
              <a:rPr sz="2800" dirty="0">
                <a:latin typeface="Arial"/>
                <a:cs typeface="Arial"/>
              </a:rPr>
              <a:t>λ inverse </a:t>
            </a:r>
            <a:r>
              <a:rPr sz="2800" spc="-4" dirty="0">
                <a:latin typeface="Arial"/>
                <a:cs typeface="Arial"/>
              </a:rPr>
              <a:t>Ackermann: λ</a:t>
            </a:r>
            <a:r>
              <a:rPr sz="2800" spc="-6" baseline="-31111" dirty="0">
                <a:latin typeface="Arial"/>
                <a:cs typeface="Arial"/>
              </a:rPr>
              <a:t>3</a:t>
            </a:r>
            <a:r>
              <a:rPr sz="2800" spc="-4" dirty="0">
                <a:latin typeface="Arial"/>
                <a:cs typeface="Arial"/>
              </a:rPr>
              <a:t>(n)=log </a:t>
            </a:r>
            <a:r>
              <a:rPr sz="2800" dirty="0">
                <a:latin typeface="Arial"/>
                <a:cs typeface="Arial"/>
              </a:rPr>
              <a:t>log n, </a:t>
            </a:r>
            <a:r>
              <a:rPr sz="2800" spc="-4" dirty="0">
                <a:latin typeface="Arial"/>
                <a:cs typeface="Arial"/>
              </a:rPr>
              <a:t>λ</a:t>
            </a:r>
            <a:r>
              <a:rPr sz="2800" spc="-6" baseline="-31111" dirty="0">
                <a:latin typeface="Arial"/>
                <a:cs typeface="Arial"/>
              </a:rPr>
              <a:t>4</a:t>
            </a:r>
            <a:r>
              <a:rPr sz="2800" spc="-4" dirty="0">
                <a:latin typeface="Arial"/>
                <a:cs typeface="Arial"/>
              </a:rPr>
              <a:t>(n)=log*n,</a:t>
            </a:r>
            <a:r>
              <a:rPr sz="2800" spc="83" dirty="0">
                <a:latin typeface="Arial"/>
                <a:cs typeface="Arial"/>
              </a:rPr>
              <a:t> </a:t>
            </a:r>
            <a:r>
              <a:rPr sz="2800" dirty="0">
                <a:latin typeface="Arial"/>
                <a:cs typeface="Arial"/>
              </a:rPr>
              <a:t>...</a:t>
            </a:r>
          </a:p>
          <a:p>
            <a:pPr>
              <a:lnSpc>
                <a:spcPct val="100000"/>
              </a:lnSpc>
              <a:buFont typeface="Arial"/>
              <a:buChar char="•"/>
            </a:pPr>
            <a:endParaRPr sz="2800" dirty="0">
              <a:latin typeface="Times New Roman"/>
              <a:cs typeface="Times New Roman"/>
            </a:endParaRPr>
          </a:p>
          <a:p>
            <a:pPr marL="296321" indent="-285739">
              <a:buChar char="•"/>
              <a:tabLst>
                <a:tab pos="295792" algn="l"/>
                <a:tab pos="296321" algn="l"/>
              </a:tabLst>
            </a:pPr>
            <a:r>
              <a:rPr lang="en-US" sz="2800" spc="-4" dirty="0" smtClean="0">
                <a:latin typeface="Arial"/>
                <a:cs typeface="Arial"/>
              </a:rPr>
              <a:t>Best-known bound for linear function in NP</a:t>
            </a:r>
            <a:endParaRPr sz="2800" dirty="0">
              <a:latin typeface="Arial"/>
              <a:cs typeface="Arial"/>
            </a:endParaRPr>
          </a:p>
        </p:txBody>
      </p:sp>
      <p:sp>
        <p:nvSpPr>
          <p:cNvPr id="8" name="object 8"/>
          <p:cNvSpPr/>
          <p:nvPr/>
        </p:nvSpPr>
        <p:spPr>
          <a:xfrm>
            <a:off x="9737307" y="2165664"/>
            <a:ext cx="633942" cy="266700"/>
          </a:xfrm>
          <a:custGeom>
            <a:avLst/>
            <a:gdLst/>
            <a:ahLst/>
            <a:cxnLst/>
            <a:rect l="l" t="t" r="r" b="b"/>
            <a:pathLst>
              <a:path w="760729" h="320039">
                <a:moveTo>
                  <a:pt x="760730" y="320040"/>
                </a:moveTo>
                <a:lnTo>
                  <a:pt x="0" y="0"/>
                </a:lnTo>
              </a:path>
            </a:pathLst>
          </a:custGeom>
          <a:ln w="8985">
            <a:solidFill>
              <a:srgbClr val="000000"/>
            </a:solidFill>
          </a:ln>
        </p:spPr>
        <p:txBody>
          <a:bodyPr wrap="square" lIns="0" tIns="0" rIns="0" bIns="0" rtlCol="0"/>
          <a:lstStyle/>
          <a:p>
            <a:endParaRPr sz="1500"/>
          </a:p>
        </p:txBody>
      </p:sp>
      <p:sp>
        <p:nvSpPr>
          <p:cNvPr id="9" name="object 9"/>
          <p:cNvSpPr/>
          <p:nvPr/>
        </p:nvSpPr>
        <p:spPr>
          <a:xfrm>
            <a:off x="10227316" y="2165664"/>
            <a:ext cx="143933" cy="266700"/>
          </a:xfrm>
          <a:custGeom>
            <a:avLst/>
            <a:gdLst/>
            <a:ahLst/>
            <a:cxnLst/>
            <a:rect l="l" t="t" r="r" b="b"/>
            <a:pathLst>
              <a:path w="172720" h="320039">
                <a:moveTo>
                  <a:pt x="172720" y="320040"/>
                </a:moveTo>
                <a:lnTo>
                  <a:pt x="0" y="0"/>
                </a:lnTo>
              </a:path>
            </a:pathLst>
          </a:custGeom>
          <a:ln w="8985">
            <a:solidFill>
              <a:srgbClr val="000000"/>
            </a:solidFill>
          </a:ln>
        </p:spPr>
        <p:txBody>
          <a:bodyPr wrap="square" lIns="0" tIns="0" rIns="0" bIns="0" rtlCol="0"/>
          <a:lstStyle/>
          <a:p>
            <a:endParaRPr sz="1500"/>
          </a:p>
        </p:txBody>
      </p:sp>
      <p:sp>
        <p:nvSpPr>
          <p:cNvPr id="10" name="object 10"/>
          <p:cNvSpPr/>
          <p:nvPr/>
        </p:nvSpPr>
        <p:spPr>
          <a:xfrm>
            <a:off x="10695099" y="2165664"/>
            <a:ext cx="22225" cy="266700"/>
          </a:xfrm>
          <a:custGeom>
            <a:avLst/>
            <a:gdLst/>
            <a:ahLst/>
            <a:cxnLst/>
            <a:rect l="l" t="t" r="r" b="b"/>
            <a:pathLst>
              <a:path w="26670" h="320039">
                <a:moveTo>
                  <a:pt x="0" y="320040"/>
                </a:moveTo>
                <a:lnTo>
                  <a:pt x="26670" y="0"/>
                </a:lnTo>
              </a:path>
            </a:pathLst>
          </a:custGeom>
          <a:ln w="8985">
            <a:solidFill>
              <a:srgbClr val="000000"/>
            </a:solidFill>
          </a:ln>
        </p:spPr>
        <p:txBody>
          <a:bodyPr wrap="square" lIns="0" tIns="0" rIns="0" bIns="0" rtlCol="0"/>
          <a:lstStyle/>
          <a:p>
            <a:endParaRPr sz="1500"/>
          </a:p>
        </p:txBody>
      </p:sp>
      <p:sp>
        <p:nvSpPr>
          <p:cNvPr id="11" name="object 11"/>
          <p:cNvSpPr/>
          <p:nvPr/>
        </p:nvSpPr>
        <p:spPr>
          <a:xfrm>
            <a:off x="10087616" y="2165664"/>
            <a:ext cx="910167" cy="267758"/>
          </a:xfrm>
          <a:custGeom>
            <a:avLst/>
            <a:gdLst/>
            <a:ahLst/>
            <a:cxnLst/>
            <a:rect l="l" t="t" r="r" b="b"/>
            <a:pathLst>
              <a:path w="1092200" h="321310">
                <a:moveTo>
                  <a:pt x="1092200" y="321310"/>
                </a:moveTo>
                <a:lnTo>
                  <a:pt x="0" y="0"/>
                </a:lnTo>
              </a:path>
            </a:pathLst>
          </a:custGeom>
          <a:ln w="8985">
            <a:solidFill>
              <a:srgbClr val="000000"/>
            </a:solidFill>
          </a:ln>
        </p:spPr>
        <p:txBody>
          <a:bodyPr wrap="square" lIns="0" tIns="0" rIns="0" bIns="0" rtlCol="0"/>
          <a:lstStyle/>
          <a:p>
            <a:endParaRPr sz="1500"/>
          </a:p>
        </p:txBody>
      </p:sp>
      <p:sp>
        <p:nvSpPr>
          <p:cNvPr id="12" name="object 12"/>
          <p:cNvSpPr/>
          <p:nvPr/>
        </p:nvSpPr>
        <p:spPr>
          <a:xfrm>
            <a:off x="9117125" y="2165664"/>
            <a:ext cx="269875" cy="270933"/>
          </a:xfrm>
          <a:custGeom>
            <a:avLst/>
            <a:gdLst/>
            <a:ahLst/>
            <a:cxnLst/>
            <a:rect l="l" t="t" r="r" b="b"/>
            <a:pathLst>
              <a:path w="323850" h="325119">
                <a:moveTo>
                  <a:pt x="0" y="325120"/>
                </a:moveTo>
                <a:lnTo>
                  <a:pt x="323849" y="0"/>
                </a:lnTo>
              </a:path>
            </a:pathLst>
          </a:custGeom>
          <a:ln w="8985">
            <a:solidFill>
              <a:srgbClr val="000000"/>
            </a:solidFill>
          </a:ln>
        </p:spPr>
        <p:txBody>
          <a:bodyPr wrap="square" lIns="0" tIns="0" rIns="0" bIns="0" rtlCol="0"/>
          <a:lstStyle/>
          <a:p>
            <a:endParaRPr sz="1500"/>
          </a:p>
        </p:txBody>
      </p:sp>
      <p:sp>
        <p:nvSpPr>
          <p:cNvPr id="13" name="object 13"/>
          <p:cNvSpPr/>
          <p:nvPr/>
        </p:nvSpPr>
        <p:spPr>
          <a:xfrm>
            <a:off x="9117125" y="2165663"/>
            <a:ext cx="970492" cy="271992"/>
          </a:xfrm>
          <a:custGeom>
            <a:avLst/>
            <a:gdLst/>
            <a:ahLst/>
            <a:cxnLst/>
            <a:rect l="l" t="t" r="r" b="b"/>
            <a:pathLst>
              <a:path w="1164590" h="326389">
                <a:moveTo>
                  <a:pt x="0" y="326390"/>
                </a:moveTo>
                <a:lnTo>
                  <a:pt x="1164589" y="0"/>
                </a:lnTo>
              </a:path>
            </a:pathLst>
          </a:custGeom>
          <a:ln w="8985">
            <a:solidFill>
              <a:srgbClr val="000000"/>
            </a:solidFill>
          </a:ln>
        </p:spPr>
        <p:txBody>
          <a:bodyPr wrap="square" lIns="0" tIns="0" rIns="0" bIns="0" rtlCol="0"/>
          <a:lstStyle/>
          <a:p>
            <a:endParaRPr sz="1500"/>
          </a:p>
        </p:txBody>
      </p:sp>
      <p:sp>
        <p:nvSpPr>
          <p:cNvPr id="14" name="object 14"/>
          <p:cNvSpPr/>
          <p:nvPr/>
        </p:nvSpPr>
        <p:spPr>
          <a:xfrm>
            <a:off x="9387000" y="2165664"/>
            <a:ext cx="49742" cy="270933"/>
          </a:xfrm>
          <a:custGeom>
            <a:avLst/>
            <a:gdLst/>
            <a:ahLst/>
            <a:cxnLst/>
            <a:rect l="l" t="t" r="r" b="b"/>
            <a:pathLst>
              <a:path w="59690" h="325119">
                <a:moveTo>
                  <a:pt x="59689" y="325120"/>
                </a:moveTo>
                <a:lnTo>
                  <a:pt x="0" y="0"/>
                </a:lnTo>
              </a:path>
            </a:pathLst>
          </a:custGeom>
          <a:ln w="8985">
            <a:solidFill>
              <a:srgbClr val="000000"/>
            </a:solidFill>
          </a:ln>
        </p:spPr>
        <p:txBody>
          <a:bodyPr wrap="square" lIns="0" tIns="0" rIns="0" bIns="0" rtlCol="0"/>
          <a:lstStyle/>
          <a:p>
            <a:endParaRPr sz="1500"/>
          </a:p>
        </p:txBody>
      </p:sp>
      <p:sp>
        <p:nvSpPr>
          <p:cNvPr id="15" name="object 15"/>
          <p:cNvSpPr/>
          <p:nvPr/>
        </p:nvSpPr>
        <p:spPr>
          <a:xfrm>
            <a:off x="9737307" y="2165663"/>
            <a:ext cx="139700" cy="271992"/>
          </a:xfrm>
          <a:custGeom>
            <a:avLst/>
            <a:gdLst/>
            <a:ahLst/>
            <a:cxnLst/>
            <a:rect l="l" t="t" r="r" b="b"/>
            <a:pathLst>
              <a:path w="167640" h="326389">
                <a:moveTo>
                  <a:pt x="0" y="326390"/>
                </a:moveTo>
                <a:lnTo>
                  <a:pt x="167640" y="0"/>
                </a:lnTo>
              </a:path>
            </a:pathLst>
          </a:custGeom>
          <a:ln w="8985">
            <a:solidFill>
              <a:srgbClr val="000000"/>
            </a:solidFill>
          </a:ln>
        </p:spPr>
        <p:txBody>
          <a:bodyPr wrap="square" lIns="0" tIns="0" rIns="0" bIns="0" rtlCol="0"/>
          <a:lstStyle/>
          <a:p>
            <a:endParaRPr sz="1500"/>
          </a:p>
        </p:txBody>
      </p:sp>
      <p:sp>
        <p:nvSpPr>
          <p:cNvPr id="16" name="object 16"/>
          <p:cNvSpPr/>
          <p:nvPr/>
        </p:nvSpPr>
        <p:spPr>
          <a:xfrm>
            <a:off x="9737307" y="2165663"/>
            <a:ext cx="840317" cy="271992"/>
          </a:xfrm>
          <a:custGeom>
            <a:avLst/>
            <a:gdLst/>
            <a:ahLst/>
            <a:cxnLst/>
            <a:rect l="l" t="t" r="r" b="b"/>
            <a:pathLst>
              <a:path w="1008379" h="326389">
                <a:moveTo>
                  <a:pt x="0" y="326390"/>
                </a:moveTo>
                <a:lnTo>
                  <a:pt x="1008380" y="0"/>
                </a:lnTo>
              </a:path>
            </a:pathLst>
          </a:custGeom>
          <a:ln w="8985">
            <a:solidFill>
              <a:srgbClr val="000000"/>
            </a:solidFill>
          </a:ln>
        </p:spPr>
        <p:txBody>
          <a:bodyPr wrap="square" lIns="0" tIns="0" rIns="0" bIns="0" rtlCol="0"/>
          <a:lstStyle/>
          <a:p>
            <a:endParaRPr sz="1500"/>
          </a:p>
        </p:txBody>
      </p:sp>
      <p:sp>
        <p:nvSpPr>
          <p:cNvPr id="17" name="object 17"/>
          <p:cNvSpPr/>
          <p:nvPr/>
        </p:nvSpPr>
        <p:spPr>
          <a:xfrm>
            <a:off x="10087616" y="2165664"/>
            <a:ext cx="910167" cy="266700"/>
          </a:xfrm>
          <a:custGeom>
            <a:avLst/>
            <a:gdLst/>
            <a:ahLst/>
            <a:cxnLst/>
            <a:rect l="l" t="t" r="r" b="b"/>
            <a:pathLst>
              <a:path w="1092200" h="320039">
                <a:moveTo>
                  <a:pt x="0" y="320040"/>
                </a:moveTo>
                <a:lnTo>
                  <a:pt x="1092200" y="0"/>
                </a:lnTo>
              </a:path>
            </a:pathLst>
          </a:custGeom>
          <a:ln w="8985">
            <a:solidFill>
              <a:srgbClr val="000000"/>
            </a:solidFill>
          </a:ln>
        </p:spPr>
        <p:txBody>
          <a:bodyPr wrap="square" lIns="0" tIns="0" rIns="0" bIns="0" rtlCol="0"/>
          <a:lstStyle/>
          <a:p>
            <a:endParaRPr sz="1500"/>
          </a:p>
        </p:txBody>
      </p:sp>
      <p:sp>
        <p:nvSpPr>
          <p:cNvPr id="18" name="object 18"/>
          <p:cNvSpPr/>
          <p:nvPr/>
        </p:nvSpPr>
        <p:spPr>
          <a:xfrm>
            <a:off x="10244250"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9" name="object 19"/>
          <p:cNvSpPr/>
          <p:nvPr/>
        </p:nvSpPr>
        <p:spPr>
          <a:xfrm>
            <a:off x="10244250"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0" name="object 20"/>
          <p:cNvSpPr/>
          <p:nvPr/>
        </p:nvSpPr>
        <p:spPr>
          <a:xfrm>
            <a:off x="9247300" y="1799481"/>
            <a:ext cx="1905000" cy="366183"/>
          </a:xfrm>
          <a:custGeom>
            <a:avLst/>
            <a:gdLst/>
            <a:ahLst/>
            <a:cxnLst/>
            <a:rect l="l" t="t" r="r" b="b"/>
            <a:pathLst>
              <a:path w="2286000" h="439419">
                <a:moveTo>
                  <a:pt x="0" y="0"/>
                </a:moveTo>
                <a:lnTo>
                  <a:pt x="2286000" y="0"/>
                </a:lnTo>
                <a:lnTo>
                  <a:pt x="2286000" y="439420"/>
                </a:lnTo>
                <a:lnTo>
                  <a:pt x="0" y="439420"/>
                </a:lnTo>
                <a:lnTo>
                  <a:pt x="0" y="0"/>
                </a:lnTo>
                <a:close/>
              </a:path>
            </a:pathLst>
          </a:custGeom>
          <a:ln w="25518">
            <a:solidFill>
              <a:srgbClr val="000000"/>
            </a:solidFill>
          </a:ln>
        </p:spPr>
        <p:txBody>
          <a:bodyPr wrap="square" lIns="0" tIns="0" rIns="0" bIns="0" rtlCol="0"/>
          <a:lstStyle/>
          <a:p>
            <a:endParaRPr sz="1500"/>
          </a:p>
        </p:txBody>
      </p:sp>
      <p:sp>
        <p:nvSpPr>
          <p:cNvPr id="21" name="object 21"/>
          <p:cNvSpPr txBox="1"/>
          <p:nvPr/>
        </p:nvSpPr>
        <p:spPr>
          <a:xfrm>
            <a:off x="9257932" y="1810114"/>
            <a:ext cx="1883833" cy="346249"/>
          </a:xfrm>
          <a:prstGeom prst="rect">
            <a:avLst/>
          </a:prstGeom>
          <a:solidFill>
            <a:srgbClr val="CCFFFF">
              <a:alpha val="50000"/>
            </a:srgbClr>
          </a:solidFill>
        </p:spPr>
        <p:txBody>
          <a:bodyPr vert="horz" wrap="square" lIns="0" tIns="50800" rIns="0" bIns="0" rtlCol="0">
            <a:spAutoFit/>
          </a:bodyPr>
          <a:lstStyle/>
          <a:p>
            <a:pPr marL="427020">
              <a:lnSpc>
                <a:spcPts val="2317"/>
              </a:lnSpc>
              <a:spcBef>
                <a:spcPts val="400"/>
              </a:spcBef>
            </a:pPr>
            <a:r>
              <a:rPr sz="2000" spc="-4" dirty="0">
                <a:latin typeface="Arial"/>
                <a:cs typeface="Arial"/>
              </a:rPr>
              <a:t>Message</a:t>
            </a:r>
            <a:endParaRPr sz="2000">
              <a:latin typeface="Arial"/>
              <a:cs typeface="Arial"/>
            </a:endParaRPr>
          </a:p>
        </p:txBody>
      </p:sp>
      <p:sp>
        <p:nvSpPr>
          <p:cNvPr id="22" name="object 22"/>
          <p:cNvSpPr/>
          <p:nvPr/>
        </p:nvSpPr>
        <p:spPr>
          <a:xfrm>
            <a:off x="10244250"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3" name="object 23"/>
          <p:cNvSpPr/>
          <p:nvPr/>
        </p:nvSpPr>
        <p:spPr>
          <a:xfrm>
            <a:off x="10244250"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24" name="object 24"/>
          <p:cNvSpPr/>
          <p:nvPr/>
        </p:nvSpPr>
        <p:spPr>
          <a:xfrm>
            <a:off x="11198866" y="2417547"/>
            <a:ext cx="243417" cy="244475"/>
          </a:xfrm>
          <a:custGeom>
            <a:avLst/>
            <a:gdLst/>
            <a:ahLst/>
            <a:cxnLst/>
            <a:rect l="l" t="t" r="r" b="b"/>
            <a:pathLst>
              <a:path w="292100" h="293369">
                <a:moveTo>
                  <a:pt x="146050" y="0"/>
                </a:moveTo>
                <a:lnTo>
                  <a:pt x="98673" y="7264"/>
                </a:lnTo>
                <a:lnTo>
                  <a:pt x="58430" y="27635"/>
                </a:lnTo>
                <a:lnTo>
                  <a:pt x="27269" y="58978"/>
                </a:lnTo>
                <a:lnTo>
                  <a:pt x="7142" y="99161"/>
                </a:lnTo>
                <a:lnTo>
                  <a:pt x="0" y="146050"/>
                </a:lnTo>
                <a:lnTo>
                  <a:pt x="7142" y="193558"/>
                </a:lnTo>
                <a:lnTo>
                  <a:pt x="27269" y="234116"/>
                </a:lnTo>
                <a:lnTo>
                  <a:pt x="58430" y="265653"/>
                </a:lnTo>
                <a:lnTo>
                  <a:pt x="98673"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5" name="object 25"/>
          <p:cNvSpPr/>
          <p:nvPr/>
        </p:nvSpPr>
        <p:spPr>
          <a:xfrm>
            <a:off x="11198866" y="2417547"/>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8673" y="286095"/>
                </a:lnTo>
                <a:lnTo>
                  <a:pt x="58430" y="265653"/>
                </a:lnTo>
                <a:lnTo>
                  <a:pt x="27269" y="234116"/>
                </a:lnTo>
                <a:lnTo>
                  <a:pt x="7142" y="193558"/>
                </a:lnTo>
                <a:lnTo>
                  <a:pt x="0" y="146050"/>
                </a:lnTo>
                <a:lnTo>
                  <a:pt x="7142" y="99161"/>
                </a:lnTo>
                <a:lnTo>
                  <a:pt x="27269" y="58978"/>
                </a:lnTo>
                <a:lnTo>
                  <a:pt x="58430" y="27635"/>
                </a:lnTo>
                <a:lnTo>
                  <a:pt x="98673" y="7264"/>
                </a:lnTo>
                <a:lnTo>
                  <a:pt x="146050" y="0"/>
                </a:lnTo>
                <a:close/>
              </a:path>
            </a:pathLst>
          </a:custGeom>
          <a:ln w="9344">
            <a:solidFill>
              <a:srgbClr val="000000"/>
            </a:solidFill>
          </a:ln>
        </p:spPr>
        <p:txBody>
          <a:bodyPr wrap="square" lIns="0" tIns="0" rIns="0" bIns="0" rtlCol="0"/>
          <a:lstStyle/>
          <a:p>
            <a:endParaRPr sz="1500"/>
          </a:p>
        </p:txBody>
      </p:sp>
      <p:sp>
        <p:nvSpPr>
          <p:cNvPr id="26" name="object 26"/>
          <p:cNvSpPr/>
          <p:nvPr/>
        </p:nvSpPr>
        <p:spPr>
          <a:xfrm>
            <a:off x="10894066" y="2418606"/>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69"/>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27" name="object 27"/>
          <p:cNvSpPr/>
          <p:nvPr/>
        </p:nvSpPr>
        <p:spPr>
          <a:xfrm>
            <a:off x="10894066" y="2418606"/>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69"/>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28" name="object 28"/>
          <p:cNvSpPr/>
          <p:nvPr/>
        </p:nvSpPr>
        <p:spPr>
          <a:xfrm>
            <a:off x="10567041"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29" name="object 29"/>
          <p:cNvSpPr/>
          <p:nvPr/>
        </p:nvSpPr>
        <p:spPr>
          <a:xfrm>
            <a:off x="10567041"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30" name="object 30"/>
          <p:cNvSpPr/>
          <p:nvPr/>
        </p:nvSpPr>
        <p:spPr>
          <a:xfrm>
            <a:off x="8988008"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31" name="object 31"/>
          <p:cNvSpPr/>
          <p:nvPr/>
        </p:nvSpPr>
        <p:spPr>
          <a:xfrm>
            <a:off x="8988008"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32" name="object 32"/>
          <p:cNvSpPr/>
          <p:nvPr/>
        </p:nvSpPr>
        <p:spPr>
          <a:xfrm>
            <a:off x="8988008"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33" name="object 33"/>
          <p:cNvSpPr/>
          <p:nvPr/>
        </p:nvSpPr>
        <p:spPr>
          <a:xfrm>
            <a:off x="8988008"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34" name="object 34"/>
          <p:cNvSpPr/>
          <p:nvPr/>
        </p:nvSpPr>
        <p:spPr>
          <a:xfrm>
            <a:off x="9941566" y="2417547"/>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70"/>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35" name="object 35"/>
          <p:cNvSpPr/>
          <p:nvPr/>
        </p:nvSpPr>
        <p:spPr>
          <a:xfrm>
            <a:off x="9941566" y="2417547"/>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70"/>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36" name="object 36"/>
          <p:cNvSpPr/>
          <p:nvPr/>
        </p:nvSpPr>
        <p:spPr>
          <a:xfrm>
            <a:off x="9637825" y="2418606"/>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558" y="286095"/>
                </a:lnTo>
                <a:lnTo>
                  <a:pt x="234116" y="265653"/>
                </a:lnTo>
                <a:lnTo>
                  <a:pt x="265653" y="234116"/>
                </a:lnTo>
                <a:lnTo>
                  <a:pt x="286095" y="19355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1500"/>
          </a:p>
        </p:txBody>
      </p:sp>
      <p:sp>
        <p:nvSpPr>
          <p:cNvPr id="37" name="object 37"/>
          <p:cNvSpPr/>
          <p:nvPr/>
        </p:nvSpPr>
        <p:spPr>
          <a:xfrm>
            <a:off x="9637825" y="2418606"/>
            <a:ext cx="244475" cy="244475"/>
          </a:xfrm>
          <a:custGeom>
            <a:avLst/>
            <a:gdLst/>
            <a:ahLst/>
            <a:cxnLst/>
            <a:rect l="l" t="t" r="r" b="b"/>
            <a:pathLst>
              <a:path w="293370" h="293369">
                <a:moveTo>
                  <a:pt x="146050" y="0"/>
                </a:moveTo>
                <a:lnTo>
                  <a:pt x="193558" y="7264"/>
                </a:lnTo>
                <a:lnTo>
                  <a:pt x="234116" y="27635"/>
                </a:lnTo>
                <a:lnTo>
                  <a:pt x="265653" y="58978"/>
                </a:lnTo>
                <a:lnTo>
                  <a:pt x="286095" y="99161"/>
                </a:lnTo>
                <a:lnTo>
                  <a:pt x="293370" y="146050"/>
                </a:lnTo>
                <a:lnTo>
                  <a:pt x="286095" y="193558"/>
                </a:lnTo>
                <a:lnTo>
                  <a:pt x="265653" y="234116"/>
                </a:lnTo>
                <a:lnTo>
                  <a:pt x="234116" y="265653"/>
                </a:lnTo>
                <a:lnTo>
                  <a:pt x="19355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38" name="object 38"/>
          <p:cNvSpPr/>
          <p:nvPr/>
        </p:nvSpPr>
        <p:spPr>
          <a:xfrm>
            <a:off x="9310800"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39" name="object 39"/>
          <p:cNvSpPr/>
          <p:nvPr/>
        </p:nvSpPr>
        <p:spPr>
          <a:xfrm>
            <a:off x="9310800"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40" name="object 40"/>
          <p:cNvSpPr/>
          <p:nvPr/>
        </p:nvSpPr>
        <p:spPr>
          <a:xfrm>
            <a:off x="9117125" y="2165664"/>
            <a:ext cx="1600199" cy="270933"/>
          </a:xfrm>
          <a:custGeom>
            <a:avLst/>
            <a:gdLst/>
            <a:ahLst/>
            <a:cxnLst/>
            <a:rect l="l" t="t" r="r" b="b"/>
            <a:pathLst>
              <a:path w="1920240" h="325119">
                <a:moveTo>
                  <a:pt x="0" y="325120"/>
                </a:moveTo>
                <a:lnTo>
                  <a:pt x="1920239" y="0"/>
                </a:lnTo>
              </a:path>
            </a:pathLst>
          </a:custGeom>
          <a:ln w="8985">
            <a:solidFill>
              <a:srgbClr val="000000"/>
            </a:solidFill>
          </a:ln>
        </p:spPr>
        <p:txBody>
          <a:bodyPr wrap="square" lIns="0" tIns="0" rIns="0" bIns="0" rtlCol="0"/>
          <a:lstStyle/>
          <a:p>
            <a:endParaRPr sz="1500"/>
          </a:p>
        </p:txBody>
      </p:sp>
      <p:sp>
        <p:nvSpPr>
          <p:cNvPr id="41" name="object 41"/>
          <p:cNvSpPr/>
          <p:nvPr/>
        </p:nvSpPr>
        <p:spPr>
          <a:xfrm>
            <a:off x="9117125" y="2165663"/>
            <a:ext cx="519642" cy="271992"/>
          </a:xfrm>
          <a:custGeom>
            <a:avLst/>
            <a:gdLst/>
            <a:ahLst/>
            <a:cxnLst/>
            <a:rect l="l" t="t" r="r" b="b"/>
            <a:pathLst>
              <a:path w="623570" h="326389">
                <a:moveTo>
                  <a:pt x="0" y="326390"/>
                </a:moveTo>
                <a:lnTo>
                  <a:pt x="623569" y="0"/>
                </a:lnTo>
              </a:path>
            </a:pathLst>
          </a:custGeom>
          <a:ln w="8985">
            <a:solidFill>
              <a:srgbClr val="000000"/>
            </a:solidFill>
          </a:ln>
        </p:spPr>
        <p:txBody>
          <a:bodyPr wrap="square" lIns="0" tIns="0" rIns="0" bIns="0" rtlCol="0"/>
          <a:lstStyle/>
          <a:p>
            <a:endParaRPr sz="1500"/>
          </a:p>
        </p:txBody>
      </p:sp>
      <p:sp>
        <p:nvSpPr>
          <p:cNvPr id="42" name="object 42"/>
          <p:cNvSpPr/>
          <p:nvPr/>
        </p:nvSpPr>
        <p:spPr>
          <a:xfrm>
            <a:off x="9436741" y="2165663"/>
            <a:ext cx="257175" cy="271992"/>
          </a:xfrm>
          <a:custGeom>
            <a:avLst/>
            <a:gdLst/>
            <a:ahLst/>
            <a:cxnLst/>
            <a:rect l="l" t="t" r="r" b="b"/>
            <a:pathLst>
              <a:path w="308609" h="326389">
                <a:moveTo>
                  <a:pt x="0" y="326390"/>
                </a:moveTo>
                <a:lnTo>
                  <a:pt x="308610" y="0"/>
                </a:lnTo>
              </a:path>
            </a:pathLst>
          </a:custGeom>
          <a:ln w="8985">
            <a:solidFill>
              <a:srgbClr val="000000"/>
            </a:solidFill>
          </a:ln>
        </p:spPr>
        <p:txBody>
          <a:bodyPr wrap="square" lIns="0" tIns="0" rIns="0" bIns="0" rtlCol="0"/>
          <a:lstStyle/>
          <a:p>
            <a:endParaRPr sz="1500"/>
          </a:p>
        </p:txBody>
      </p:sp>
      <p:sp>
        <p:nvSpPr>
          <p:cNvPr id="43" name="object 43"/>
          <p:cNvSpPr/>
          <p:nvPr/>
        </p:nvSpPr>
        <p:spPr>
          <a:xfrm>
            <a:off x="9436741" y="2165663"/>
            <a:ext cx="1181100" cy="271992"/>
          </a:xfrm>
          <a:custGeom>
            <a:avLst/>
            <a:gdLst/>
            <a:ahLst/>
            <a:cxnLst/>
            <a:rect l="l" t="t" r="r" b="b"/>
            <a:pathLst>
              <a:path w="1417320" h="326389">
                <a:moveTo>
                  <a:pt x="0" y="326390"/>
                </a:moveTo>
                <a:lnTo>
                  <a:pt x="1417320" y="0"/>
                </a:lnTo>
              </a:path>
            </a:pathLst>
          </a:custGeom>
          <a:ln w="8985">
            <a:solidFill>
              <a:srgbClr val="000000"/>
            </a:solidFill>
          </a:ln>
        </p:spPr>
        <p:txBody>
          <a:bodyPr wrap="square" lIns="0" tIns="0" rIns="0" bIns="0" rtlCol="0"/>
          <a:lstStyle/>
          <a:p>
            <a:endParaRPr sz="1500"/>
          </a:p>
        </p:txBody>
      </p:sp>
      <p:sp>
        <p:nvSpPr>
          <p:cNvPr id="44" name="object 44"/>
          <p:cNvSpPr/>
          <p:nvPr/>
        </p:nvSpPr>
        <p:spPr>
          <a:xfrm>
            <a:off x="10087616" y="2166723"/>
            <a:ext cx="0" cy="266700"/>
          </a:xfrm>
          <a:custGeom>
            <a:avLst/>
            <a:gdLst/>
            <a:ahLst/>
            <a:cxnLst/>
            <a:rect l="l" t="t" r="r" b="b"/>
            <a:pathLst>
              <a:path h="320039">
                <a:moveTo>
                  <a:pt x="0" y="320039"/>
                </a:moveTo>
                <a:lnTo>
                  <a:pt x="0" y="0"/>
                </a:lnTo>
              </a:path>
            </a:pathLst>
          </a:custGeom>
          <a:ln w="8985">
            <a:solidFill>
              <a:srgbClr val="000000"/>
            </a:solidFill>
          </a:ln>
        </p:spPr>
        <p:txBody>
          <a:bodyPr wrap="square" lIns="0" tIns="0" rIns="0" bIns="0" rtlCol="0"/>
          <a:lstStyle/>
          <a:p>
            <a:endParaRPr sz="1500"/>
          </a:p>
        </p:txBody>
      </p:sp>
      <p:sp>
        <p:nvSpPr>
          <p:cNvPr id="45" name="object 45"/>
          <p:cNvSpPr/>
          <p:nvPr/>
        </p:nvSpPr>
        <p:spPr>
          <a:xfrm>
            <a:off x="9759533" y="2165664"/>
            <a:ext cx="328083" cy="267758"/>
          </a:xfrm>
          <a:custGeom>
            <a:avLst/>
            <a:gdLst/>
            <a:ahLst/>
            <a:cxnLst/>
            <a:rect l="l" t="t" r="r" b="b"/>
            <a:pathLst>
              <a:path w="393700" h="321310">
                <a:moveTo>
                  <a:pt x="393700" y="321310"/>
                </a:moveTo>
                <a:lnTo>
                  <a:pt x="0" y="0"/>
                </a:lnTo>
              </a:path>
            </a:pathLst>
          </a:custGeom>
          <a:ln w="8985">
            <a:solidFill>
              <a:srgbClr val="000000"/>
            </a:solidFill>
          </a:ln>
        </p:spPr>
        <p:txBody>
          <a:bodyPr wrap="square" lIns="0" tIns="0" rIns="0" bIns="0" rtlCol="0"/>
          <a:lstStyle/>
          <a:p>
            <a:endParaRPr sz="1500"/>
          </a:p>
        </p:txBody>
      </p:sp>
      <p:sp>
        <p:nvSpPr>
          <p:cNvPr id="46" name="object 46"/>
          <p:cNvSpPr/>
          <p:nvPr/>
        </p:nvSpPr>
        <p:spPr>
          <a:xfrm>
            <a:off x="10997783" y="2165664"/>
            <a:ext cx="0" cy="267758"/>
          </a:xfrm>
          <a:custGeom>
            <a:avLst/>
            <a:gdLst/>
            <a:ahLst/>
            <a:cxnLst/>
            <a:rect l="l" t="t" r="r" b="b"/>
            <a:pathLst>
              <a:path h="321310">
                <a:moveTo>
                  <a:pt x="0" y="321310"/>
                </a:moveTo>
                <a:lnTo>
                  <a:pt x="0" y="0"/>
                </a:lnTo>
              </a:path>
            </a:pathLst>
          </a:custGeom>
          <a:ln w="8985">
            <a:solidFill>
              <a:srgbClr val="000000"/>
            </a:solidFill>
          </a:ln>
        </p:spPr>
        <p:txBody>
          <a:bodyPr wrap="square" lIns="0" tIns="0" rIns="0" bIns="0" rtlCol="0"/>
          <a:lstStyle/>
          <a:p>
            <a:endParaRPr sz="1500"/>
          </a:p>
        </p:txBody>
      </p:sp>
      <p:sp>
        <p:nvSpPr>
          <p:cNvPr id="47" name="object 47"/>
          <p:cNvSpPr/>
          <p:nvPr/>
        </p:nvSpPr>
        <p:spPr>
          <a:xfrm>
            <a:off x="10784000" y="2165664"/>
            <a:ext cx="213783" cy="267758"/>
          </a:xfrm>
          <a:custGeom>
            <a:avLst/>
            <a:gdLst/>
            <a:ahLst/>
            <a:cxnLst/>
            <a:rect l="l" t="t" r="r" b="b"/>
            <a:pathLst>
              <a:path w="256540" h="321310">
                <a:moveTo>
                  <a:pt x="256539" y="321310"/>
                </a:moveTo>
                <a:lnTo>
                  <a:pt x="0" y="0"/>
                </a:lnTo>
              </a:path>
            </a:pathLst>
          </a:custGeom>
          <a:ln w="8985">
            <a:solidFill>
              <a:srgbClr val="000000"/>
            </a:solidFill>
          </a:ln>
        </p:spPr>
        <p:txBody>
          <a:bodyPr wrap="square" lIns="0" tIns="0" rIns="0" bIns="0" rtlCol="0"/>
          <a:lstStyle/>
          <a:p>
            <a:endParaRPr sz="1500"/>
          </a:p>
        </p:txBody>
      </p:sp>
      <p:sp>
        <p:nvSpPr>
          <p:cNvPr id="48" name="object 48"/>
          <p:cNvSpPr/>
          <p:nvPr/>
        </p:nvSpPr>
        <p:spPr>
          <a:xfrm>
            <a:off x="10452741" y="2165664"/>
            <a:ext cx="545042" cy="267758"/>
          </a:xfrm>
          <a:custGeom>
            <a:avLst/>
            <a:gdLst/>
            <a:ahLst/>
            <a:cxnLst/>
            <a:rect l="l" t="t" r="r" b="b"/>
            <a:pathLst>
              <a:path w="654050" h="321310">
                <a:moveTo>
                  <a:pt x="654050" y="321310"/>
                </a:moveTo>
                <a:lnTo>
                  <a:pt x="0" y="0"/>
                </a:lnTo>
              </a:path>
            </a:pathLst>
          </a:custGeom>
          <a:ln w="8985">
            <a:solidFill>
              <a:srgbClr val="000000"/>
            </a:solidFill>
          </a:ln>
        </p:spPr>
        <p:txBody>
          <a:bodyPr wrap="square" lIns="0" tIns="0" rIns="0" bIns="0" rtlCol="0"/>
          <a:lstStyle/>
          <a:p>
            <a:endParaRPr sz="1500"/>
          </a:p>
        </p:txBody>
      </p:sp>
      <p:sp>
        <p:nvSpPr>
          <p:cNvPr id="49" name="object 49"/>
          <p:cNvSpPr/>
          <p:nvPr/>
        </p:nvSpPr>
        <p:spPr>
          <a:xfrm>
            <a:off x="10344792" y="2165664"/>
            <a:ext cx="350308" cy="267758"/>
          </a:xfrm>
          <a:custGeom>
            <a:avLst/>
            <a:gdLst/>
            <a:ahLst/>
            <a:cxnLst/>
            <a:rect l="l" t="t" r="r" b="b"/>
            <a:pathLst>
              <a:path w="420370" h="321310">
                <a:moveTo>
                  <a:pt x="420369" y="321310"/>
                </a:moveTo>
                <a:lnTo>
                  <a:pt x="0" y="0"/>
                </a:lnTo>
              </a:path>
            </a:pathLst>
          </a:custGeom>
          <a:ln w="8985">
            <a:solidFill>
              <a:srgbClr val="000000"/>
            </a:solidFill>
          </a:ln>
        </p:spPr>
        <p:txBody>
          <a:bodyPr wrap="square" lIns="0" tIns="0" rIns="0" bIns="0" rtlCol="0"/>
          <a:lstStyle/>
          <a:p>
            <a:endParaRPr sz="1500"/>
          </a:p>
        </p:txBody>
      </p:sp>
      <p:sp>
        <p:nvSpPr>
          <p:cNvPr id="50" name="object 50"/>
          <p:cNvSpPr/>
          <p:nvPr/>
        </p:nvSpPr>
        <p:spPr>
          <a:xfrm>
            <a:off x="9737307" y="2165664"/>
            <a:ext cx="957792" cy="267758"/>
          </a:xfrm>
          <a:custGeom>
            <a:avLst/>
            <a:gdLst/>
            <a:ahLst/>
            <a:cxnLst/>
            <a:rect l="l" t="t" r="r" b="b"/>
            <a:pathLst>
              <a:path w="1149350" h="321310">
                <a:moveTo>
                  <a:pt x="1149350" y="321310"/>
                </a:moveTo>
                <a:lnTo>
                  <a:pt x="0" y="0"/>
                </a:lnTo>
              </a:path>
            </a:pathLst>
          </a:custGeom>
          <a:ln w="8985">
            <a:solidFill>
              <a:srgbClr val="000000"/>
            </a:solidFill>
          </a:ln>
        </p:spPr>
        <p:txBody>
          <a:bodyPr wrap="square" lIns="0" tIns="0" rIns="0" bIns="0" rtlCol="0"/>
          <a:lstStyle/>
          <a:p>
            <a:endParaRPr sz="1500"/>
          </a:p>
        </p:txBody>
      </p:sp>
      <p:sp>
        <p:nvSpPr>
          <p:cNvPr id="51" name="object 51"/>
          <p:cNvSpPr/>
          <p:nvPr/>
        </p:nvSpPr>
        <p:spPr>
          <a:xfrm>
            <a:off x="10997783" y="2165664"/>
            <a:ext cx="320675" cy="266700"/>
          </a:xfrm>
          <a:custGeom>
            <a:avLst/>
            <a:gdLst/>
            <a:ahLst/>
            <a:cxnLst/>
            <a:rect l="l" t="t" r="r" b="b"/>
            <a:pathLst>
              <a:path w="384809" h="320039">
                <a:moveTo>
                  <a:pt x="384810" y="320040"/>
                </a:moveTo>
                <a:lnTo>
                  <a:pt x="0" y="0"/>
                </a:lnTo>
              </a:path>
            </a:pathLst>
          </a:custGeom>
          <a:ln w="8985">
            <a:solidFill>
              <a:srgbClr val="000000"/>
            </a:solidFill>
          </a:ln>
        </p:spPr>
        <p:txBody>
          <a:bodyPr wrap="square" lIns="0" tIns="0" rIns="0" bIns="0" rtlCol="0"/>
          <a:lstStyle/>
          <a:p>
            <a:endParaRPr sz="1500"/>
          </a:p>
        </p:txBody>
      </p:sp>
      <p:sp>
        <p:nvSpPr>
          <p:cNvPr id="52" name="object 52"/>
          <p:cNvSpPr/>
          <p:nvPr/>
        </p:nvSpPr>
        <p:spPr>
          <a:xfrm>
            <a:off x="9693916" y="2165664"/>
            <a:ext cx="1624542" cy="267758"/>
          </a:xfrm>
          <a:custGeom>
            <a:avLst/>
            <a:gdLst/>
            <a:ahLst/>
            <a:cxnLst/>
            <a:rect l="l" t="t" r="r" b="b"/>
            <a:pathLst>
              <a:path w="1949450" h="321310">
                <a:moveTo>
                  <a:pt x="1949450" y="321310"/>
                </a:moveTo>
                <a:lnTo>
                  <a:pt x="0" y="0"/>
                </a:lnTo>
              </a:path>
            </a:pathLst>
          </a:custGeom>
          <a:ln w="8985">
            <a:solidFill>
              <a:srgbClr val="000000"/>
            </a:solidFill>
          </a:ln>
        </p:spPr>
        <p:txBody>
          <a:bodyPr wrap="square" lIns="0" tIns="0" rIns="0" bIns="0" rtlCol="0"/>
          <a:lstStyle/>
          <a:p>
            <a:endParaRPr sz="1500"/>
          </a:p>
        </p:txBody>
      </p:sp>
      <p:sp>
        <p:nvSpPr>
          <p:cNvPr id="53" name="object 53"/>
          <p:cNvSpPr/>
          <p:nvPr/>
        </p:nvSpPr>
        <p:spPr>
          <a:xfrm>
            <a:off x="10309866" y="2165664"/>
            <a:ext cx="1008592" cy="267758"/>
          </a:xfrm>
          <a:custGeom>
            <a:avLst/>
            <a:gdLst/>
            <a:ahLst/>
            <a:cxnLst/>
            <a:rect l="l" t="t" r="r" b="b"/>
            <a:pathLst>
              <a:path w="1210309" h="321310">
                <a:moveTo>
                  <a:pt x="1210310" y="321310"/>
                </a:moveTo>
                <a:lnTo>
                  <a:pt x="0" y="0"/>
                </a:lnTo>
              </a:path>
            </a:pathLst>
          </a:custGeom>
          <a:ln w="8985">
            <a:solidFill>
              <a:srgbClr val="000000"/>
            </a:solidFill>
          </a:ln>
        </p:spPr>
        <p:txBody>
          <a:bodyPr wrap="square" lIns="0" tIns="0" rIns="0" bIns="0" rtlCol="0"/>
          <a:lstStyle/>
          <a:p>
            <a:endParaRPr sz="1500"/>
          </a:p>
        </p:txBody>
      </p:sp>
      <p:sp>
        <p:nvSpPr>
          <p:cNvPr id="54" name="object 54"/>
          <p:cNvSpPr/>
          <p:nvPr/>
        </p:nvSpPr>
        <p:spPr>
          <a:xfrm>
            <a:off x="9502357" y="2165663"/>
            <a:ext cx="234950" cy="271992"/>
          </a:xfrm>
          <a:custGeom>
            <a:avLst/>
            <a:gdLst/>
            <a:ahLst/>
            <a:cxnLst/>
            <a:rect l="l" t="t" r="r" b="b"/>
            <a:pathLst>
              <a:path w="281940" h="326389">
                <a:moveTo>
                  <a:pt x="281939" y="326390"/>
                </a:moveTo>
                <a:lnTo>
                  <a:pt x="0" y="0"/>
                </a:lnTo>
              </a:path>
            </a:pathLst>
          </a:custGeom>
          <a:ln w="8985">
            <a:solidFill>
              <a:srgbClr val="000000"/>
            </a:solidFill>
          </a:ln>
        </p:spPr>
        <p:txBody>
          <a:bodyPr wrap="square" lIns="0" tIns="0" rIns="0" bIns="0" rtlCol="0"/>
          <a:lstStyle/>
          <a:p>
            <a:endParaRPr sz="1500"/>
          </a:p>
        </p:txBody>
      </p:sp>
      <p:sp>
        <p:nvSpPr>
          <p:cNvPr id="55" name="object 55"/>
          <p:cNvSpPr/>
          <p:nvPr/>
        </p:nvSpPr>
        <p:spPr>
          <a:xfrm>
            <a:off x="10371250" y="2165664"/>
            <a:ext cx="496358" cy="267758"/>
          </a:xfrm>
          <a:custGeom>
            <a:avLst/>
            <a:gdLst/>
            <a:ahLst/>
            <a:cxnLst/>
            <a:rect l="l" t="t" r="r" b="b"/>
            <a:pathLst>
              <a:path w="595629" h="321310">
                <a:moveTo>
                  <a:pt x="0" y="321310"/>
                </a:moveTo>
                <a:lnTo>
                  <a:pt x="595629" y="0"/>
                </a:lnTo>
              </a:path>
            </a:pathLst>
          </a:custGeom>
          <a:ln w="8985">
            <a:solidFill>
              <a:srgbClr val="000000"/>
            </a:solidFill>
          </a:ln>
        </p:spPr>
        <p:txBody>
          <a:bodyPr wrap="square" lIns="0" tIns="0" rIns="0" bIns="0" rtlCol="0"/>
          <a:lstStyle/>
          <a:p>
            <a:endParaRPr sz="1500"/>
          </a:p>
        </p:txBody>
      </p:sp>
      <p:sp>
        <p:nvSpPr>
          <p:cNvPr id="56" name="object 56"/>
          <p:cNvSpPr/>
          <p:nvPr/>
        </p:nvSpPr>
        <p:spPr>
          <a:xfrm>
            <a:off x="10817866" y="2165664"/>
            <a:ext cx="500592" cy="267758"/>
          </a:xfrm>
          <a:custGeom>
            <a:avLst/>
            <a:gdLst/>
            <a:ahLst/>
            <a:cxnLst/>
            <a:rect l="l" t="t" r="r" b="b"/>
            <a:pathLst>
              <a:path w="600709" h="321310">
                <a:moveTo>
                  <a:pt x="600710" y="321310"/>
                </a:moveTo>
                <a:lnTo>
                  <a:pt x="0" y="0"/>
                </a:lnTo>
              </a:path>
            </a:pathLst>
          </a:custGeom>
          <a:ln w="8985">
            <a:solidFill>
              <a:srgbClr val="000000"/>
            </a:solidFill>
          </a:ln>
        </p:spPr>
        <p:txBody>
          <a:bodyPr wrap="square" lIns="0" tIns="0" rIns="0" bIns="0" rtlCol="0"/>
          <a:lstStyle/>
          <a:p>
            <a:endParaRPr sz="1500"/>
          </a:p>
        </p:txBody>
      </p:sp>
      <p:graphicFrame>
        <p:nvGraphicFramePr>
          <p:cNvPr id="57" name="object 57"/>
          <p:cNvGraphicFramePr>
            <a:graphicFrameLocks noGrp="1"/>
          </p:cNvGraphicFramePr>
          <p:nvPr>
            <p:extLst/>
          </p:nvPr>
        </p:nvGraphicFramePr>
        <p:xfrm>
          <a:off x="8977375" y="3159439"/>
          <a:ext cx="2476497" cy="560916"/>
        </p:xfrm>
        <a:graphic>
          <a:graphicData uri="http://schemas.openxmlformats.org/drawingml/2006/table">
            <a:tbl>
              <a:tblPr firstRow="1" bandRow="1">
                <a:tableStyleId>{2D5ABB26-0587-4C30-8999-92F81FD0307C}</a:tableStyleId>
              </a:tblPr>
              <a:tblGrid>
                <a:gridCol w="121708">
                  <a:extLst>
                    <a:ext uri="{9D8B030D-6E8A-4147-A177-3AD203B41FA5}">
                      <a16:colId xmlns:a16="http://schemas.microsoft.com/office/drawing/2014/main" val="20000"/>
                    </a:ext>
                  </a:extLst>
                </a:gridCol>
                <a:gridCol w="318558">
                  <a:extLst>
                    <a:ext uri="{9D8B030D-6E8A-4147-A177-3AD203B41FA5}">
                      <a16:colId xmlns:a16="http://schemas.microsoft.com/office/drawing/2014/main" val="20001"/>
                    </a:ext>
                  </a:extLst>
                </a:gridCol>
                <a:gridCol w="319616">
                  <a:extLst>
                    <a:ext uri="{9D8B030D-6E8A-4147-A177-3AD203B41FA5}">
                      <a16:colId xmlns:a16="http://schemas.microsoft.com/office/drawing/2014/main" val="20002"/>
                    </a:ext>
                  </a:extLst>
                </a:gridCol>
                <a:gridCol w="319617">
                  <a:extLst>
                    <a:ext uri="{9D8B030D-6E8A-4147-A177-3AD203B41FA5}">
                      <a16:colId xmlns:a16="http://schemas.microsoft.com/office/drawing/2014/main" val="20003"/>
                    </a:ext>
                  </a:extLst>
                </a:gridCol>
                <a:gridCol w="284692">
                  <a:extLst>
                    <a:ext uri="{9D8B030D-6E8A-4147-A177-3AD203B41FA5}">
                      <a16:colId xmlns:a16="http://schemas.microsoft.com/office/drawing/2014/main" val="20004"/>
                    </a:ext>
                  </a:extLst>
                </a:gridCol>
                <a:gridCol w="319616">
                  <a:extLst>
                    <a:ext uri="{9D8B030D-6E8A-4147-A177-3AD203B41FA5}">
                      <a16:colId xmlns:a16="http://schemas.microsoft.com/office/drawing/2014/main" val="20005"/>
                    </a:ext>
                  </a:extLst>
                </a:gridCol>
                <a:gridCol w="319616">
                  <a:extLst>
                    <a:ext uri="{9D8B030D-6E8A-4147-A177-3AD203B41FA5}">
                      <a16:colId xmlns:a16="http://schemas.microsoft.com/office/drawing/2014/main" val="20006"/>
                    </a:ext>
                  </a:extLst>
                </a:gridCol>
                <a:gridCol w="319616">
                  <a:extLst>
                    <a:ext uri="{9D8B030D-6E8A-4147-A177-3AD203B41FA5}">
                      <a16:colId xmlns:a16="http://schemas.microsoft.com/office/drawing/2014/main" val="20007"/>
                    </a:ext>
                  </a:extLst>
                </a:gridCol>
                <a:gridCol w="153458">
                  <a:extLst>
                    <a:ext uri="{9D8B030D-6E8A-4147-A177-3AD203B41FA5}">
                      <a16:colId xmlns:a16="http://schemas.microsoft.com/office/drawing/2014/main" val="20008"/>
                    </a:ext>
                  </a:extLst>
                </a:gridCol>
              </a:tblGrid>
              <a:tr h="143933">
                <a:tc>
                  <a:txBody>
                    <a:bodyPr/>
                    <a:lstStyle/>
                    <a:p>
                      <a:pPr>
                        <a:lnSpc>
                          <a:spcPct val="100000"/>
                        </a:lnSpc>
                      </a:pPr>
                      <a:endParaRPr sz="800">
                        <a:latin typeface="Times New Roman"/>
                        <a:cs typeface="Times New Roman"/>
                      </a:endParaRPr>
                    </a:p>
                  </a:txBody>
                  <a:tcPr marL="0" marR="0" marT="0" marB="0">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tcPr>
                </a:tc>
                <a:extLst>
                  <a:ext uri="{0D108BD9-81ED-4DB2-BD59-A6C34878D82A}">
                    <a16:rowId xmlns:a16="http://schemas.microsoft.com/office/drawing/2014/main" val="10000"/>
                  </a:ext>
                </a:extLst>
              </a:tr>
              <a:tr h="366183">
                <a:tc gridSpan="9">
                  <a:txBody>
                    <a:bodyPr/>
                    <a:lstStyle/>
                    <a:p>
                      <a:pPr marL="453390">
                        <a:lnSpc>
                          <a:spcPts val="2780"/>
                        </a:lnSpc>
                        <a:spcBef>
                          <a:spcPts val="580"/>
                        </a:spcBef>
                      </a:pPr>
                      <a:r>
                        <a:rPr sz="2000" spc="-5" dirty="0">
                          <a:latin typeface="Arial"/>
                          <a:cs typeface="Arial"/>
                        </a:rPr>
                        <a:t>n-bit</a:t>
                      </a:r>
                      <a:r>
                        <a:rPr sz="2000" spc="-10" dirty="0">
                          <a:latin typeface="Arial"/>
                          <a:cs typeface="Arial"/>
                        </a:rPr>
                        <a:t> </a:t>
                      </a:r>
                      <a:r>
                        <a:rPr sz="2000" spc="-5" dirty="0">
                          <a:latin typeface="Arial"/>
                          <a:cs typeface="Arial"/>
                        </a:rPr>
                        <a:t>Codeword</a:t>
                      </a:r>
                      <a:endParaRPr sz="2000">
                        <a:latin typeface="Arial"/>
                        <a:cs typeface="Arial"/>
                      </a:endParaRPr>
                    </a:p>
                  </a:txBody>
                  <a:tcPr marL="0" marR="0" marT="61383" marB="0">
                    <a:lnR w="28575">
                      <a:solidFill>
                        <a:srgbClr val="000000"/>
                      </a:solidFill>
                      <a:prstDash val="solid"/>
                    </a:lnR>
                    <a:lnB w="28575">
                      <a:solidFill>
                        <a:srgbClr val="000000"/>
                      </a:solidFill>
                      <a:prstDash val="solid"/>
                    </a:lnB>
                    <a:solidFill>
                      <a:srgbClr val="CCFFFF">
                        <a:alpha val="50000"/>
                      </a:srgb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58" name="object 58"/>
          <p:cNvSpPr/>
          <p:nvPr/>
        </p:nvSpPr>
        <p:spPr>
          <a:xfrm>
            <a:off x="9737307" y="2662023"/>
            <a:ext cx="633942" cy="266700"/>
          </a:xfrm>
          <a:custGeom>
            <a:avLst/>
            <a:gdLst/>
            <a:ahLst/>
            <a:cxnLst/>
            <a:rect l="l" t="t" r="r" b="b"/>
            <a:pathLst>
              <a:path w="760729" h="320039">
                <a:moveTo>
                  <a:pt x="760730" y="320039"/>
                </a:moveTo>
                <a:lnTo>
                  <a:pt x="0" y="0"/>
                </a:lnTo>
              </a:path>
            </a:pathLst>
          </a:custGeom>
          <a:ln w="8985">
            <a:solidFill>
              <a:srgbClr val="000000"/>
            </a:solidFill>
          </a:ln>
        </p:spPr>
        <p:txBody>
          <a:bodyPr wrap="square" lIns="0" tIns="0" rIns="0" bIns="0" rtlCol="0"/>
          <a:lstStyle/>
          <a:p>
            <a:endParaRPr sz="1500"/>
          </a:p>
        </p:txBody>
      </p:sp>
      <p:sp>
        <p:nvSpPr>
          <p:cNvPr id="59" name="object 59"/>
          <p:cNvSpPr/>
          <p:nvPr/>
        </p:nvSpPr>
        <p:spPr>
          <a:xfrm>
            <a:off x="10344792" y="2662023"/>
            <a:ext cx="26458" cy="266700"/>
          </a:xfrm>
          <a:custGeom>
            <a:avLst/>
            <a:gdLst/>
            <a:ahLst/>
            <a:cxnLst/>
            <a:rect l="l" t="t" r="r" b="b"/>
            <a:pathLst>
              <a:path w="31750" h="320039">
                <a:moveTo>
                  <a:pt x="31750" y="320039"/>
                </a:moveTo>
                <a:lnTo>
                  <a:pt x="0" y="0"/>
                </a:lnTo>
              </a:path>
            </a:pathLst>
          </a:custGeom>
          <a:ln w="8985">
            <a:solidFill>
              <a:srgbClr val="000000"/>
            </a:solidFill>
          </a:ln>
        </p:spPr>
        <p:txBody>
          <a:bodyPr wrap="square" lIns="0" tIns="0" rIns="0" bIns="0" rtlCol="0"/>
          <a:lstStyle/>
          <a:p>
            <a:endParaRPr sz="1500"/>
          </a:p>
        </p:txBody>
      </p:sp>
      <p:sp>
        <p:nvSpPr>
          <p:cNvPr id="60" name="object 60"/>
          <p:cNvSpPr/>
          <p:nvPr/>
        </p:nvSpPr>
        <p:spPr>
          <a:xfrm>
            <a:off x="10695099" y="2662023"/>
            <a:ext cx="22225" cy="266700"/>
          </a:xfrm>
          <a:custGeom>
            <a:avLst/>
            <a:gdLst/>
            <a:ahLst/>
            <a:cxnLst/>
            <a:rect l="l" t="t" r="r" b="b"/>
            <a:pathLst>
              <a:path w="26670" h="320039">
                <a:moveTo>
                  <a:pt x="0" y="320039"/>
                </a:moveTo>
                <a:lnTo>
                  <a:pt x="26670" y="0"/>
                </a:lnTo>
              </a:path>
            </a:pathLst>
          </a:custGeom>
          <a:ln w="8985">
            <a:solidFill>
              <a:srgbClr val="000000"/>
            </a:solidFill>
          </a:ln>
        </p:spPr>
        <p:txBody>
          <a:bodyPr wrap="square" lIns="0" tIns="0" rIns="0" bIns="0" rtlCol="0"/>
          <a:lstStyle/>
          <a:p>
            <a:endParaRPr sz="1500"/>
          </a:p>
        </p:txBody>
      </p:sp>
      <p:sp>
        <p:nvSpPr>
          <p:cNvPr id="61" name="object 61"/>
          <p:cNvSpPr/>
          <p:nvPr/>
        </p:nvSpPr>
        <p:spPr>
          <a:xfrm>
            <a:off x="10087616" y="2662023"/>
            <a:ext cx="910167" cy="252942"/>
          </a:xfrm>
          <a:custGeom>
            <a:avLst/>
            <a:gdLst/>
            <a:ahLst/>
            <a:cxnLst/>
            <a:rect l="l" t="t" r="r" b="b"/>
            <a:pathLst>
              <a:path w="1092200" h="303530">
                <a:moveTo>
                  <a:pt x="1092200" y="303529"/>
                </a:moveTo>
                <a:lnTo>
                  <a:pt x="0" y="0"/>
                </a:lnTo>
              </a:path>
            </a:pathLst>
          </a:custGeom>
          <a:ln w="8985">
            <a:solidFill>
              <a:srgbClr val="000000"/>
            </a:solidFill>
          </a:ln>
        </p:spPr>
        <p:txBody>
          <a:bodyPr wrap="square" lIns="0" tIns="0" rIns="0" bIns="0" rtlCol="0"/>
          <a:lstStyle/>
          <a:p>
            <a:endParaRPr sz="1500"/>
          </a:p>
        </p:txBody>
      </p:sp>
      <p:sp>
        <p:nvSpPr>
          <p:cNvPr id="62" name="object 62"/>
          <p:cNvSpPr/>
          <p:nvPr/>
        </p:nvSpPr>
        <p:spPr>
          <a:xfrm>
            <a:off x="9117125" y="2662023"/>
            <a:ext cx="319617" cy="270933"/>
          </a:xfrm>
          <a:custGeom>
            <a:avLst/>
            <a:gdLst/>
            <a:ahLst/>
            <a:cxnLst/>
            <a:rect l="l" t="t" r="r" b="b"/>
            <a:pathLst>
              <a:path w="383540" h="325119">
                <a:moveTo>
                  <a:pt x="0" y="325119"/>
                </a:moveTo>
                <a:lnTo>
                  <a:pt x="383539" y="0"/>
                </a:lnTo>
              </a:path>
            </a:pathLst>
          </a:custGeom>
          <a:ln w="8985">
            <a:solidFill>
              <a:srgbClr val="000000"/>
            </a:solidFill>
          </a:ln>
        </p:spPr>
        <p:txBody>
          <a:bodyPr wrap="square" lIns="0" tIns="0" rIns="0" bIns="0" rtlCol="0"/>
          <a:lstStyle/>
          <a:p>
            <a:endParaRPr sz="1500"/>
          </a:p>
        </p:txBody>
      </p:sp>
      <p:sp>
        <p:nvSpPr>
          <p:cNvPr id="63" name="object 63"/>
          <p:cNvSpPr/>
          <p:nvPr/>
        </p:nvSpPr>
        <p:spPr>
          <a:xfrm>
            <a:off x="9117125" y="2662023"/>
            <a:ext cx="970492" cy="271992"/>
          </a:xfrm>
          <a:custGeom>
            <a:avLst/>
            <a:gdLst/>
            <a:ahLst/>
            <a:cxnLst/>
            <a:rect l="l" t="t" r="r" b="b"/>
            <a:pathLst>
              <a:path w="1164590" h="326389">
                <a:moveTo>
                  <a:pt x="0" y="326389"/>
                </a:moveTo>
                <a:lnTo>
                  <a:pt x="1164589" y="0"/>
                </a:lnTo>
              </a:path>
            </a:pathLst>
          </a:custGeom>
          <a:ln w="8985">
            <a:solidFill>
              <a:srgbClr val="000000"/>
            </a:solidFill>
          </a:ln>
        </p:spPr>
        <p:txBody>
          <a:bodyPr wrap="square" lIns="0" tIns="0" rIns="0" bIns="0" rtlCol="0"/>
          <a:lstStyle/>
          <a:p>
            <a:endParaRPr sz="1500"/>
          </a:p>
        </p:txBody>
      </p:sp>
      <p:sp>
        <p:nvSpPr>
          <p:cNvPr id="64" name="object 64"/>
          <p:cNvSpPr/>
          <p:nvPr/>
        </p:nvSpPr>
        <p:spPr>
          <a:xfrm>
            <a:off x="9436741" y="2662023"/>
            <a:ext cx="0" cy="270933"/>
          </a:xfrm>
          <a:custGeom>
            <a:avLst/>
            <a:gdLst/>
            <a:ahLst/>
            <a:cxnLst/>
            <a:rect l="l" t="t" r="r" b="b"/>
            <a:pathLst>
              <a:path h="325119">
                <a:moveTo>
                  <a:pt x="0" y="325119"/>
                </a:moveTo>
                <a:lnTo>
                  <a:pt x="0" y="0"/>
                </a:lnTo>
              </a:path>
            </a:pathLst>
          </a:custGeom>
          <a:ln w="8985">
            <a:solidFill>
              <a:srgbClr val="000000"/>
            </a:solidFill>
          </a:ln>
        </p:spPr>
        <p:txBody>
          <a:bodyPr wrap="square" lIns="0" tIns="0" rIns="0" bIns="0" rtlCol="0"/>
          <a:lstStyle/>
          <a:p>
            <a:endParaRPr sz="1500"/>
          </a:p>
        </p:txBody>
      </p:sp>
      <p:sp>
        <p:nvSpPr>
          <p:cNvPr id="65" name="object 65"/>
          <p:cNvSpPr/>
          <p:nvPr/>
        </p:nvSpPr>
        <p:spPr>
          <a:xfrm>
            <a:off x="9737307" y="2662023"/>
            <a:ext cx="328083" cy="271992"/>
          </a:xfrm>
          <a:custGeom>
            <a:avLst/>
            <a:gdLst/>
            <a:ahLst/>
            <a:cxnLst/>
            <a:rect l="l" t="t" r="r" b="b"/>
            <a:pathLst>
              <a:path w="393700" h="326389">
                <a:moveTo>
                  <a:pt x="0" y="326389"/>
                </a:moveTo>
                <a:lnTo>
                  <a:pt x="393700" y="0"/>
                </a:lnTo>
              </a:path>
            </a:pathLst>
          </a:custGeom>
          <a:ln w="8985">
            <a:solidFill>
              <a:srgbClr val="000000"/>
            </a:solidFill>
          </a:ln>
        </p:spPr>
        <p:txBody>
          <a:bodyPr wrap="square" lIns="0" tIns="0" rIns="0" bIns="0" rtlCol="0"/>
          <a:lstStyle/>
          <a:p>
            <a:endParaRPr sz="1500"/>
          </a:p>
        </p:txBody>
      </p:sp>
      <p:sp>
        <p:nvSpPr>
          <p:cNvPr id="66" name="object 66"/>
          <p:cNvSpPr/>
          <p:nvPr/>
        </p:nvSpPr>
        <p:spPr>
          <a:xfrm>
            <a:off x="10087616" y="2662023"/>
            <a:ext cx="910167" cy="254000"/>
          </a:xfrm>
          <a:custGeom>
            <a:avLst/>
            <a:gdLst/>
            <a:ahLst/>
            <a:cxnLst/>
            <a:rect l="l" t="t" r="r" b="b"/>
            <a:pathLst>
              <a:path w="1092200" h="304800">
                <a:moveTo>
                  <a:pt x="0" y="304800"/>
                </a:moveTo>
                <a:lnTo>
                  <a:pt x="1092200" y="0"/>
                </a:lnTo>
              </a:path>
            </a:pathLst>
          </a:custGeom>
          <a:ln w="8985">
            <a:solidFill>
              <a:srgbClr val="000000"/>
            </a:solidFill>
          </a:ln>
        </p:spPr>
        <p:txBody>
          <a:bodyPr wrap="square" lIns="0" tIns="0" rIns="0" bIns="0" rtlCol="0"/>
          <a:lstStyle/>
          <a:p>
            <a:endParaRPr sz="1500"/>
          </a:p>
        </p:txBody>
      </p:sp>
      <p:sp>
        <p:nvSpPr>
          <p:cNvPr id="67" name="object 67"/>
          <p:cNvSpPr/>
          <p:nvPr/>
        </p:nvSpPr>
        <p:spPr>
          <a:xfrm>
            <a:off x="10244250" y="2914964"/>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68" name="object 68"/>
          <p:cNvSpPr/>
          <p:nvPr/>
        </p:nvSpPr>
        <p:spPr>
          <a:xfrm>
            <a:off x="10244250" y="2914964"/>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69" name="object 69"/>
          <p:cNvSpPr/>
          <p:nvPr/>
        </p:nvSpPr>
        <p:spPr>
          <a:xfrm>
            <a:off x="10244250" y="2914964"/>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70" name="object 70"/>
          <p:cNvSpPr/>
          <p:nvPr/>
        </p:nvSpPr>
        <p:spPr>
          <a:xfrm>
            <a:off x="10244250" y="2914964"/>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71" name="object 71"/>
          <p:cNvSpPr/>
          <p:nvPr/>
        </p:nvSpPr>
        <p:spPr>
          <a:xfrm>
            <a:off x="11198866" y="2914963"/>
            <a:ext cx="243417" cy="243417"/>
          </a:xfrm>
          <a:custGeom>
            <a:avLst/>
            <a:gdLst/>
            <a:ahLst/>
            <a:cxnLst/>
            <a:rect l="l" t="t" r="r" b="b"/>
            <a:pathLst>
              <a:path w="292100" h="292100">
                <a:moveTo>
                  <a:pt x="146050" y="0"/>
                </a:moveTo>
                <a:lnTo>
                  <a:pt x="98673" y="7142"/>
                </a:lnTo>
                <a:lnTo>
                  <a:pt x="58430" y="27269"/>
                </a:lnTo>
                <a:lnTo>
                  <a:pt x="27269" y="58430"/>
                </a:lnTo>
                <a:lnTo>
                  <a:pt x="7142" y="98673"/>
                </a:lnTo>
                <a:lnTo>
                  <a:pt x="0" y="146050"/>
                </a:lnTo>
                <a:lnTo>
                  <a:pt x="7142" y="192938"/>
                </a:lnTo>
                <a:lnTo>
                  <a:pt x="27269" y="233121"/>
                </a:lnTo>
                <a:lnTo>
                  <a:pt x="58430" y="264464"/>
                </a:lnTo>
                <a:lnTo>
                  <a:pt x="98673" y="284835"/>
                </a:lnTo>
                <a:lnTo>
                  <a:pt x="146050" y="292100"/>
                </a:lnTo>
                <a:lnTo>
                  <a:pt x="192938" y="284835"/>
                </a:lnTo>
                <a:lnTo>
                  <a:pt x="233121" y="264464"/>
                </a:lnTo>
                <a:lnTo>
                  <a:pt x="264464" y="233121"/>
                </a:lnTo>
                <a:lnTo>
                  <a:pt x="284835" y="192938"/>
                </a:lnTo>
                <a:lnTo>
                  <a:pt x="292100" y="146050"/>
                </a:lnTo>
                <a:lnTo>
                  <a:pt x="284835" y="98673"/>
                </a:lnTo>
                <a:lnTo>
                  <a:pt x="264464" y="58430"/>
                </a:lnTo>
                <a:lnTo>
                  <a:pt x="233121" y="27269"/>
                </a:lnTo>
                <a:lnTo>
                  <a:pt x="192938" y="7142"/>
                </a:lnTo>
                <a:lnTo>
                  <a:pt x="146050" y="0"/>
                </a:lnTo>
                <a:close/>
              </a:path>
            </a:pathLst>
          </a:custGeom>
          <a:solidFill>
            <a:srgbClr val="CCFFCC"/>
          </a:solidFill>
        </p:spPr>
        <p:txBody>
          <a:bodyPr wrap="square" lIns="0" tIns="0" rIns="0" bIns="0" rtlCol="0"/>
          <a:lstStyle/>
          <a:p>
            <a:endParaRPr sz="1500"/>
          </a:p>
        </p:txBody>
      </p:sp>
      <p:sp>
        <p:nvSpPr>
          <p:cNvPr id="72" name="object 72"/>
          <p:cNvSpPr/>
          <p:nvPr/>
        </p:nvSpPr>
        <p:spPr>
          <a:xfrm>
            <a:off x="11198866" y="2914963"/>
            <a:ext cx="243417" cy="243417"/>
          </a:xfrm>
          <a:custGeom>
            <a:avLst/>
            <a:gdLst/>
            <a:ahLst/>
            <a:cxnLst/>
            <a:rect l="l" t="t" r="r" b="b"/>
            <a:pathLst>
              <a:path w="292100" h="292100">
                <a:moveTo>
                  <a:pt x="146050" y="0"/>
                </a:moveTo>
                <a:lnTo>
                  <a:pt x="192938" y="7142"/>
                </a:lnTo>
                <a:lnTo>
                  <a:pt x="233121" y="27269"/>
                </a:lnTo>
                <a:lnTo>
                  <a:pt x="264464" y="58430"/>
                </a:lnTo>
                <a:lnTo>
                  <a:pt x="284835" y="98673"/>
                </a:lnTo>
                <a:lnTo>
                  <a:pt x="292100" y="146050"/>
                </a:lnTo>
                <a:lnTo>
                  <a:pt x="284835" y="192938"/>
                </a:lnTo>
                <a:lnTo>
                  <a:pt x="264464" y="233121"/>
                </a:lnTo>
                <a:lnTo>
                  <a:pt x="233121" y="264464"/>
                </a:lnTo>
                <a:lnTo>
                  <a:pt x="192938" y="284835"/>
                </a:lnTo>
                <a:lnTo>
                  <a:pt x="146050" y="292100"/>
                </a:lnTo>
                <a:lnTo>
                  <a:pt x="98673" y="284835"/>
                </a:lnTo>
                <a:lnTo>
                  <a:pt x="58430" y="264464"/>
                </a:lnTo>
                <a:lnTo>
                  <a:pt x="27269" y="233121"/>
                </a:lnTo>
                <a:lnTo>
                  <a:pt x="7142" y="192938"/>
                </a:lnTo>
                <a:lnTo>
                  <a:pt x="0" y="146050"/>
                </a:lnTo>
                <a:lnTo>
                  <a:pt x="7142" y="98673"/>
                </a:lnTo>
                <a:lnTo>
                  <a:pt x="27269" y="58430"/>
                </a:lnTo>
                <a:lnTo>
                  <a:pt x="58430" y="27269"/>
                </a:lnTo>
                <a:lnTo>
                  <a:pt x="98673" y="7142"/>
                </a:lnTo>
                <a:lnTo>
                  <a:pt x="146050" y="0"/>
                </a:lnTo>
                <a:close/>
              </a:path>
            </a:pathLst>
          </a:custGeom>
          <a:ln w="9344">
            <a:solidFill>
              <a:srgbClr val="000000"/>
            </a:solidFill>
          </a:ln>
        </p:spPr>
        <p:txBody>
          <a:bodyPr wrap="square" lIns="0" tIns="0" rIns="0" bIns="0" rtlCol="0"/>
          <a:lstStyle/>
          <a:p>
            <a:endParaRPr sz="1500"/>
          </a:p>
        </p:txBody>
      </p:sp>
      <p:sp>
        <p:nvSpPr>
          <p:cNvPr id="73" name="object 73"/>
          <p:cNvSpPr/>
          <p:nvPr/>
        </p:nvSpPr>
        <p:spPr>
          <a:xfrm>
            <a:off x="10894066" y="2914964"/>
            <a:ext cx="244475" cy="244475"/>
          </a:xfrm>
          <a:custGeom>
            <a:avLst/>
            <a:gdLst/>
            <a:ahLst/>
            <a:cxnLst/>
            <a:rect l="l" t="t" r="r" b="b"/>
            <a:pathLst>
              <a:path w="293370" h="293370">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70"/>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74" name="object 74"/>
          <p:cNvSpPr/>
          <p:nvPr/>
        </p:nvSpPr>
        <p:spPr>
          <a:xfrm>
            <a:off x="10894066" y="2914964"/>
            <a:ext cx="244475" cy="244475"/>
          </a:xfrm>
          <a:custGeom>
            <a:avLst/>
            <a:gdLst/>
            <a:ahLst/>
            <a:cxnLst/>
            <a:rect l="l" t="t" r="r" b="b"/>
            <a:pathLst>
              <a:path w="293370" h="293370">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70"/>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75" name="object 75"/>
          <p:cNvSpPr/>
          <p:nvPr/>
        </p:nvSpPr>
        <p:spPr>
          <a:xfrm>
            <a:off x="10567041" y="2914964"/>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76" name="object 76"/>
          <p:cNvSpPr/>
          <p:nvPr/>
        </p:nvSpPr>
        <p:spPr>
          <a:xfrm>
            <a:off x="10567041" y="2914964"/>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77" name="object 77"/>
          <p:cNvSpPr/>
          <p:nvPr/>
        </p:nvSpPr>
        <p:spPr>
          <a:xfrm>
            <a:off x="8988008" y="2914964"/>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78" name="object 78"/>
          <p:cNvSpPr/>
          <p:nvPr/>
        </p:nvSpPr>
        <p:spPr>
          <a:xfrm>
            <a:off x="8988008" y="2914964"/>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79" name="object 79"/>
          <p:cNvSpPr/>
          <p:nvPr/>
        </p:nvSpPr>
        <p:spPr>
          <a:xfrm>
            <a:off x="8988008" y="2914964"/>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80" name="object 80"/>
          <p:cNvSpPr/>
          <p:nvPr/>
        </p:nvSpPr>
        <p:spPr>
          <a:xfrm>
            <a:off x="8988008" y="2914964"/>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81" name="object 81"/>
          <p:cNvSpPr/>
          <p:nvPr/>
        </p:nvSpPr>
        <p:spPr>
          <a:xfrm>
            <a:off x="9941566" y="2914963"/>
            <a:ext cx="244475" cy="243417"/>
          </a:xfrm>
          <a:custGeom>
            <a:avLst/>
            <a:gdLst/>
            <a:ahLst/>
            <a:cxnLst/>
            <a:rect l="l" t="t" r="r" b="b"/>
            <a:pathLst>
              <a:path w="293370" h="292100">
                <a:moveTo>
                  <a:pt x="147320" y="0"/>
                </a:moveTo>
                <a:lnTo>
                  <a:pt x="99811" y="7142"/>
                </a:lnTo>
                <a:lnTo>
                  <a:pt x="59253" y="27269"/>
                </a:lnTo>
                <a:lnTo>
                  <a:pt x="27716" y="58430"/>
                </a:lnTo>
                <a:lnTo>
                  <a:pt x="7274" y="98673"/>
                </a:lnTo>
                <a:lnTo>
                  <a:pt x="0" y="146050"/>
                </a:lnTo>
                <a:lnTo>
                  <a:pt x="7274" y="192938"/>
                </a:lnTo>
                <a:lnTo>
                  <a:pt x="27716" y="233121"/>
                </a:lnTo>
                <a:lnTo>
                  <a:pt x="59253" y="264464"/>
                </a:lnTo>
                <a:lnTo>
                  <a:pt x="99811" y="284835"/>
                </a:lnTo>
                <a:lnTo>
                  <a:pt x="147320" y="292100"/>
                </a:lnTo>
                <a:lnTo>
                  <a:pt x="194208" y="284835"/>
                </a:lnTo>
                <a:lnTo>
                  <a:pt x="234391" y="264464"/>
                </a:lnTo>
                <a:lnTo>
                  <a:pt x="265734" y="233121"/>
                </a:lnTo>
                <a:lnTo>
                  <a:pt x="286105" y="192938"/>
                </a:lnTo>
                <a:lnTo>
                  <a:pt x="293370" y="146050"/>
                </a:lnTo>
                <a:lnTo>
                  <a:pt x="286105" y="98673"/>
                </a:lnTo>
                <a:lnTo>
                  <a:pt x="265734" y="58430"/>
                </a:lnTo>
                <a:lnTo>
                  <a:pt x="234391" y="27269"/>
                </a:lnTo>
                <a:lnTo>
                  <a:pt x="194208" y="7142"/>
                </a:lnTo>
                <a:lnTo>
                  <a:pt x="147320" y="0"/>
                </a:lnTo>
                <a:close/>
              </a:path>
            </a:pathLst>
          </a:custGeom>
          <a:solidFill>
            <a:srgbClr val="CCFFCC"/>
          </a:solidFill>
        </p:spPr>
        <p:txBody>
          <a:bodyPr wrap="square" lIns="0" tIns="0" rIns="0" bIns="0" rtlCol="0"/>
          <a:lstStyle/>
          <a:p>
            <a:endParaRPr sz="1500"/>
          </a:p>
        </p:txBody>
      </p:sp>
      <p:sp>
        <p:nvSpPr>
          <p:cNvPr id="82" name="object 82"/>
          <p:cNvSpPr/>
          <p:nvPr/>
        </p:nvSpPr>
        <p:spPr>
          <a:xfrm>
            <a:off x="9941566" y="2914963"/>
            <a:ext cx="244475" cy="243417"/>
          </a:xfrm>
          <a:custGeom>
            <a:avLst/>
            <a:gdLst/>
            <a:ahLst/>
            <a:cxnLst/>
            <a:rect l="l" t="t" r="r" b="b"/>
            <a:pathLst>
              <a:path w="293370" h="292100">
                <a:moveTo>
                  <a:pt x="147320" y="0"/>
                </a:moveTo>
                <a:lnTo>
                  <a:pt x="194208" y="7142"/>
                </a:lnTo>
                <a:lnTo>
                  <a:pt x="234391" y="27269"/>
                </a:lnTo>
                <a:lnTo>
                  <a:pt x="265734" y="58430"/>
                </a:lnTo>
                <a:lnTo>
                  <a:pt x="286105" y="98673"/>
                </a:lnTo>
                <a:lnTo>
                  <a:pt x="293370" y="146050"/>
                </a:lnTo>
                <a:lnTo>
                  <a:pt x="286105" y="192938"/>
                </a:lnTo>
                <a:lnTo>
                  <a:pt x="265734" y="233121"/>
                </a:lnTo>
                <a:lnTo>
                  <a:pt x="234391" y="264464"/>
                </a:lnTo>
                <a:lnTo>
                  <a:pt x="194208" y="284835"/>
                </a:lnTo>
                <a:lnTo>
                  <a:pt x="147320" y="292100"/>
                </a:lnTo>
                <a:lnTo>
                  <a:pt x="99811" y="284835"/>
                </a:lnTo>
                <a:lnTo>
                  <a:pt x="59253" y="264464"/>
                </a:lnTo>
                <a:lnTo>
                  <a:pt x="27716" y="233121"/>
                </a:lnTo>
                <a:lnTo>
                  <a:pt x="7274" y="192938"/>
                </a:lnTo>
                <a:lnTo>
                  <a:pt x="0" y="146050"/>
                </a:lnTo>
                <a:lnTo>
                  <a:pt x="7274" y="98673"/>
                </a:lnTo>
                <a:lnTo>
                  <a:pt x="27716" y="58430"/>
                </a:lnTo>
                <a:lnTo>
                  <a:pt x="59253" y="27269"/>
                </a:lnTo>
                <a:lnTo>
                  <a:pt x="99811" y="7142"/>
                </a:lnTo>
                <a:lnTo>
                  <a:pt x="147320" y="0"/>
                </a:lnTo>
                <a:close/>
              </a:path>
            </a:pathLst>
          </a:custGeom>
          <a:ln w="9344">
            <a:solidFill>
              <a:srgbClr val="000000"/>
            </a:solidFill>
          </a:ln>
        </p:spPr>
        <p:txBody>
          <a:bodyPr wrap="square" lIns="0" tIns="0" rIns="0" bIns="0" rtlCol="0"/>
          <a:lstStyle/>
          <a:p>
            <a:endParaRPr sz="1500"/>
          </a:p>
        </p:txBody>
      </p:sp>
      <p:sp>
        <p:nvSpPr>
          <p:cNvPr id="83" name="object 83"/>
          <p:cNvSpPr/>
          <p:nvPr/>
        </p:nvSpPr>
        <p:spPr>
          <a:xfrm>
            <a:off x="9637825" y="2914964"/>
            <a:ext cx="244475" cy="244475"/>
          </a:xfrm>
          <a:custGeom>
            <a:avLst/>
            <a:gdLst/>
            <a:ahLst/>
            <a:cxnLst/>
            <a:rect l="l" t="t" r="r" b="b"/>
            <a:pathLst>
              <a:path w="29337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3558" y="286095"/>
                </a:lnTo>
                <a:lnTo>
                  <a:pt x="234116" y="265653"/>
                </a:lnTo>
                <a:lnTo>
                  <a:pt x="265653" y="234116"/>
                </a:lnTo>
                <a:lnTo>
                  <a:pt x="286095" y="19355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1500"/>
          </a:p>
        </p:txBody>
      </p:sp>
      <p:sp>
        <p:nvSpPr>
          <p:cNvPr id="84" name="object 84"/>
          <p:cNvSpPr/>
          <p:nvPr/>
        </p:nvSpPr>
        <p:spPr>
          <a:xfrm>
            <a:off x="9637825" y="2914964"/>
            <a:ext cx="244475" cy="244475"/>
          </a:xfrm>
          <a:custGeom>
            <a:avLst/>
            <a:gdLst/>
            <a:ahLst/>
            <a:cxnLst/>
            <a:rect l="l" t="t" r="r" b="b"/>
            <a:pathLst>
              <a:path w="293370" h="293370">
                <a:moveTo>
                  <a:pt x="146050" y="0"/>
                </a:moveTo>
                <a:lnTo>
                  <a:pt x="193558" y="7264"/>
                </a:lnTo>
                <a:lnTo>
                  <a:pt x="234116" y="27635"/>
                </a:lnTo>
                <a:lnTo>
                  <a:pt x="265653" y="58978"/>
                </a:lnTo>
                <a:lnTo>
                  <a:pt x="286095" y="99161"/>
                </a:lnTo>
                <a:lnTo>
                  <a:pt x="293370" y="146050"/>
                </a:lnTo>
                <a:lnTo>
                  <a:pt x="286095" y="193558"/>
                </a:lnTo>
                <a:lnTo>
                  <a:pt x="265653" y="234116"/>
                </a:lnTo>
                <a:lnTo>
                  <a:pt x="234116" y="265653"/>
                </a:lnTo>
                <a:lnTo>
                  <a:pt x="19355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85" name="object 85"/>
          <p:cNvSpPr/>
          <p:nvPr/>
        </p:nvSpPr>
        <p:spPr>
          <a:xfrm>
            <a:off x="9310800" y="2914964"/>
            <a:ext cx="243417" cy="244475"/>
          </a:xfrm>
          <a:custGeom>
            <a:avLst/>
            <a:gdLst/>
            <a:ahLst/>
            <a:cxnLst/>
            <a:rect l="l" t="t" r="r" b="b"/>
            <a:pathLst>
              <a:path w="292100" h="293370">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86" name="object 86"/>
          <p:cNvSpPr/>
          <p:nvPr/>
        </p:nvSpPr>
        <p:spPr>
          <a:xfrm>
            <a:off x="9310800" y="2914964"/>
            <a:ext cx="243417" cy="244475"/>
          </a:xfrm>
          <a:custGeom>
            <a:avLst/>
            <a:gdLst/>
            <a:ahLst/>
            <a:cxnLst/>
            <a:rect l="l" t="t" r="r" b="b"/>
            <a:pathLst>
              <a:path w="292100" h="293370">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87" name="object 87"/>
          <p:cNvSpPr/>
          <p:nvPr/>
        </p:nvSpPr>
        <p:spPr>
          <a:xfrm>
            <a:off x="9117125" y="2662023"/>
            <a:ext cx="1600199" cy="270933"/>
          </a:xfrm>
          <a:custGeom>
            <a:avLst/>
            <a:gdLst/>
            <a:ahLst/>
            <a:cxnLst/>
            <a:rect l="l" t="t" r="r" b="b"/>
            <a:pathLst>
              <a:path w="1920240" h="325119">
                <a:moveTo>
                  <a:pt x="0" y="325119"/>
                </a:moveTo>
                <a:lnTo>
                  <a:pt x="1920239" y="0"/>
                </a:lnTo>
              </a:path>
            </a:pathLst>
          </a:custGeom>
          <a:ln w="8985">
            <a:solidFill>
              <a:srgbClr val="000000"/>
            </a:solidFill>
          </a:ln>
        </p:spPr>
        <p:txBody>
          <a:bodyPr wrap="square" lIns="0" tIns="0" rIns="0" bIns="0" rtlCol="0"/>
          <a:lstStyle/>
          <a:p>
            <a:endParaRPr sz="1500"/>
          </a:p>
        </p:txBody>
      </p:sp>
      <p:sp>
        <p:nvSpPr>
          <p:cNvPr id="88" name="object 88"/>
          <p:cNvSpPr/>
          <p:nvPr/>
        </p:nvSpPr>
        <p:spPr>
          <a:xfrm>
            <a:off x="9117125" y="2662023"/>
            <a:ext cx="0" cy="271992"/>
          </a:xfrm>
          <a:custGeom>
            <a:avLst/>
            <a:gdLst/>
            <a:ahLst/>
            <a:cxnLst/>
            <a:rect l="l" t="t" r="r" b="b"/>
            <a:pathLst>
              <a:path h="326389">
                <a:moveTo>
                  <a:pt x="0" y="326389"/>
                </a:moveTo>
                <a:lnTo>
                  <a:pt x="0" y="0"/>
                </a:lnTo>
              </a:path>
            </a:pathLst>
          </a:custGeom>
          <a:ln w="8985">
            <a:solidFill>
              <a:srgbClr val="000000"/>
            </a:solidFill>
          </a:ln>
        </p:spPr>
        <p:txBody>
          <a:bodyPr wrap="square" lIns="0" tIns="0" rIns="0" bIns="0" rtlCol="0"/>
          <a:lstStyle/>
          <a:p>
            <a:endParaRPr sz="1500"/>
          </a:p>
        </p:txBody>
      </p:sp>
      <p:sp>
        <p:nvSpPr>
          <p:cNvPr id="89" name="object 89"/>
          <p:cNvSpPr/>
          <p:nvPr/>
        </p:nvSpPr>
        <p:spPr>
          <a:xfrm>
            <a:off x="9436741" y="2662023"/>
            <a:ext cx="300567" cy="254000"/>
          </a:xfrm>
          <a:custGeom>
            <a:avLst/>
            <a:gdLst/>
            <a:ahLst/>
            <a:cxnLst/>
            <a:rect l="l" t="t" r="r" b="b"/>
            <a:pathLst>
              <a:path w="360679" h="304800">
                <a:moveTo>
                  <a:pt x="0" y="304800"/>
                </a:moveTo>
                <a:lnTo>
                  <a:pt x="360679" y="0"/>
                </a:lnTo>
              </a:path>
            </a:pathLst>
          </a:custGeom>
          <a:ln w="8985">
            <a:solidFill>
              <a:srgbClr val="000000"/>
            </a:solidFill>
          </a:ln>
        </p:spPr>
        <p:txBody>
          <a:bodyPr wrap="square" lIns="0" tIns="0" rIns="0" bIns="0" rtlCol="0"/>
          <a:lstStyle/>
          <a:p>
            <a:endParaRPr sz="1500"/>
          </a:p>
        </p:txBody>
      </p:sp>
      <p:sp>
        <p:nvSpPr>
          <p:cNvPr id="90" name="object 90"/>
          <p:cNvSpPr/>
          <p:nvPr/>
        </p:nvSpPr>
        <p:spPr>
          <a:xfrm>
            <a:off x="9436742" y="2662023"/>
            <a:ext cx="1258358" cy="254000"/>
          </a:xfrm>
          <a:custGeom>
            <a:avLst/>
            <a:gdLst/>
            <a:ahLst/>
            <a:cxnLst/>
            <a:rect l="l" t="t" r="r" b="b"/>
            <a:pathLst>
              <a:path w="1510029" h="304800">
                <a:moveTo>
                  <a:pt x="0" y="304800"/>
                </a:moveTo>
                <a:lnTo>
                  <a:pt x="1510029" y="0"/>
                </a:lnTo>
              </a:path>
            </a:pathLst>
          </a:custGeom>
          <a:ln w="8985">
            <a:solidFill>
              <a:srgbClr val="000000"/>
            </a:solidFill>
          </a:ln>
        </p:spPr>
        <p:txBody>
          <a:bodyPr wrap="square" lIns="0" tIns="0" rIns="0" bIns="0" rtlCol="0"/>
          <a:lstStyle/>
          <a:p>
            <a:endParaRPr sz="1500"/>
          </a:p>
        </p:txBody>
      </p:sp>
      <p:sp>
        <p:nvSpPr>
          <p:cNvPr id="91" name="object 91"/>
          <p:cNvSpPr/>
          <p:nvPr/>
        </p:nvSpPr>
        <p:spPr>
          <a:xfrm>
            <a:off x="10087616" y="2663080"/>
            <a:ext cx="0" cy="266700"/>
          </a:xfrm>
          <a:custGeom>
            <a:avLst/>
            <a:gdLst/>
            <a:ahLst/>
            <a:cxnLst/>
            <a:rect l="l" t="t" r="r" b="b"/>
            <a:pathLst>
              <a:path h="320039">
                <a:moveTo>
                  <a:pt x="0" y="320040"/>
                </a:moveTo>
                <a:lnTo>
                  <a:pt x="0" y="0"/>
                </a:lnTo>
              </a:path>
            </a:pathLst>
          </a:custGeom>
          <a:ln w="8985">
            <a:solidFill>
              <a:srgbClr val="000000"/>
            </a:solidFill>
          </a:ln>
        </p:spPr>
        <p:txBody>
          <a:bodyPr wrap="square" lIns="0" tIns="0" rIns="0" bIns="0" rtlCol="0"/>
          <a:lstStyle/>
          <a:p>
            <a:endParaRPr sz="1500"/>
          </a:p>
        </p:txBody>
      </p:sp>
      <p:sp>
        <p:nvSpPr>
          <p:cNvPr id="92" name="object 92"/>
          <p:cNvSpPr/>
          <p:nvPr/>
        </p:nvSpPr>
        <p:spPr>
          <a:xfrm>
            <a:off x="9759533" y="2662023"/>
            <a:ext cx="328083" cy="267758"/>
          </a:xfrm>
          <a:custGeom>
            <a:avLst/>
            <a:gdLst/>
            <a:ahLst/>
            <a:cxnLst/>
            <a:rect l="l" t="t" r="r" b="b"/>
            <a:pathLst>
              <a:path w="393700" h="321310">
                <a:moveTo>
                  <a:pt x="393700" y="321310"/>
                </a:moveTo>
                <a:lnTo>
                  <a:pt x="0" y="0"/>
                </a:lnTo>
              </a:path>
            </a:pathLst>
          </a:custGeom>
          <a:ln w="8985">
            <a:solidFill>
              <a:srgbClr val="000000"/>
            </a:solidFill>
          </a:ln>
        </p:spPr>
        <p:txBody>
          <a:bodyPr wrap="square" lIns="0" tIns="0" rIns="0" bIns="0" rtlCol="0"/>
          <a:lstStyle/>
          <a:p>
            <a:endParaRPr sz="1500"/>
          </a:p>
        </p:txBody>
      </p:sp>
      <p:sp>
        <p:nvSpPr>
          <p:cNvPr id="93" name="object 93"/>
          <p:cNvSpPr/>
          <p:nvPr/>
        </p:nvSpPr>
        <p:spPr>
          <a:xfrm>
            <a:off x="10997783" y="2662023"/>
            <a:ext cx="0" cy="254000"/>
          </a:xfrm>
          <a:custGeom>
            <a:avLst/>
            <a:gdLst/>
            <a:ahLst/>
            <a:cxnLst/>
            <a:rect l="l" t="t" r="r" b="b"/>
            <a:pathLst>
              <a:path h="304800">
                <a:moveTo>
                  <a:pt x="0" y="304800"/>
                </a:moveTo>
                <a:lnTo>
                  <a:pt x="0" y="0"/>
                </a:lnTo>
              </a:path>
            </a:pathLst>
          </a:custGeom>
          <a:ln w="8985">
            <a:solidFill>
              <a:srgbClr val="000000"/>
            </a:solidFill>
          </a:ln>
        </p:spPr>
        <p:txBody>
          <a:bodyPr wrap="square" lIns="0" tIns="0" rIns="0" bIns="0" rtlCol="0"/>
          <a:lstStyle/>
          <a:p>
            <a:endParaRPr sz="1500"/>
          </a:p>
        </p:txBody>
      </p:sp>
      <p:sp>
        <p:nvSpPr>
          <p:cNvPr id="94" name="object 94"/>
          <p:cNvSpPr/>
          <p:nvPr/>
        </p:nvSpPr>
        <p:spPr>
          <a:xfrm>
            <a:off x="10717325" y="2663080"/>
            <a:ext cx="280458" cy="251883"/>
          </a:xfrm>
          <a:custGeom>
            <a:avLst/>
            <a:gdLst/>
            <a:ahLst/>
            <a:cxnLst/>
            <a:rect l="l" t="t" r="r" b="b"/>
            <a:pathLst>
              <a:path w="336550" h="302260">
                <a:moveTo>
                  <a:pt x="336550" y="302260"/>
                </a:moveTo>
                <a:lnTo>
                  <a:pt x="0" y="0"/>
                </a:lnTo>
              </a:path>
            </a:pathLst>
          </a:custGeom>
          <a:ln w="8985">
            <a:solidFill>
              <a:srgbClr val="000000"/>
            </a:solidFill>
          </a:ln>
        </p:spPr>
        <p:txBody>
          <a:bodyPr wrap="square" lIns="0" tIns="0" rIns="0" bIns="0" rtlCol="0"/>
          <a:lstStyle/>
          <a:p>
            <a:endParaRPr sz="1500"/>
          </a:p>
        </p:txBody>
      </p:sp>
      <p:sp>
        <p:nvSpPr>
          <p:cNvPr id="95" name="object 95"/>
          <p:cNvSpPr/>
          <p:nvPr/>
        </p:nvSpPr>
        <p:spPr>
          <a:xfrm>
            <a:off x="10344792" y="2662023"/>
            <a:ext cx="350308" cy="267758"/>
          </a:xfrm>
          <a:custGeom>
            <a:avLst/>
            <a:gdLst/>
            <a:ahLst/>
            <a:cxnLst/>
            <a:rect l="l" t="t" r="r" b="b"/>
            <a:pathLst>
              <a:path w="420370" h="321310">
                <a:moveTo>
                  <a:pt x="420369" y="321310"/>
                </a:moveTo>
                <a:lnTo>
                  <a:pt x="0" y="0"/>
                </a:lnTo>
              </a:path>
            </a:pathLst>
          </a:custGeom>
          <a:ln w="8985">
            <a:solidFill>
              <a:srgbClr val="000000"/>
            </a:solidFill>
          </a:ln>
        </p:spPr>
        <p:txBody>
          <a:bodyPr wrap="square" lIns="0" tIns="0" rIns="0" bIns="0" rtlCol="0"/>
          <a:lstStyle/>
          <a:p>
            <a:endParaRPr sz="1500"/>
          </a:p>
        </p:txBody>
      </p:sp>
      <p:sp>
        <p:nvSpPr>
          <p:cNvPr id="96" name="object 96"/>
          <p:cNvSpPr/>
          <p:nvPr/>
        </p:nvSpPr>
        <p:spPr>
          <a:xfrm>
            <a:off x="9737307" y="2662023"/>
            <a:ext cx="957792" cy="267758"/>
          </a:xfrm>
          <a:custGeom>
            <a:avLst/>
            <a:gdLst/>
            <a:ahLst/>
            <a:cxnLst/>
            <a:rect l="l" t="t" r="r" b="b"/>
            <a:pathLst>
              <a:path w="1149350" h="321310">
                <a:moveTo>
                  <a:pt x="1149350" y="321310"/>
                </a:moveTo>
                <a:lnTo>
                  <a:pt x="0" y="0"/>
                </a:lnTo>
              </a:path>
            </a:pathLst>
          </a:custGeom>
          <a:ln w="8985">
            <a:solidFill>
              <a:srgbClr val="000000"/>
            </a:solidFill>
          </a:ln>
        </p:spPr>
        <p:txBody>
          <a:bodyPr wrap="square" lIns="0" tIns="0" rIns="0" bIns="0" rtlCol="0"/>
          <a:lstStyle/>
          <a:p>
            <a:endParaRPr sz="1500"/>
          </a:p>
        </p:txBody>
      </p:sp>
      <p:sp>
        <p:nvSpPr>
          <p:cNvPr id="97" name="object 97"/>
          <p:cNvSpPr/>
          <p:nvPr/>
        </p:nvSpPr>
        <p:spPr>
          <a:xfrm>
            <a:off x="10997783" y="2662023"/>
            <a:ext cx="320675" cy="266700"/>
          </a:xfrm>
          <a:custGeom>
            <a:avLst/>
            <a:gdLst/>
            <a:ahLst/>
            <a:cxnLst/>
            <a:rect l="l" t="t" r="r" b="b"/>
            <a:pathLst>
              <a:path w="384809" h="320039">
                <a:moveTo>
                  <a:pt x="384810" y="320039"/>
                </a:moveTo>
                <a:lnTo>
                  <a:pt x="0" y="0"/>
                </a:lnTo>
              </a:path>
            </a:pathLst>
          </a:custGeom>
          <a:ln w="8985">
            <a:solidFill>
              <a:srgbClr val="000000"/>
            </a:solidFill>
          </a:ln>
        </p:spPr>
        <p:txBody>
          <a:bodyPr wrap="square" lIns="0" tIns="0" rIns="0" bIns="0" rtlCol="0"/>
          <a:lstStyle/>
          <a:p>
            <a:endParaRPr sz="1500"/>
          </a:p>
        </p:txBody>
      </p:sp>
      <p:sp>
        <p:nvSpPr>
          <p:cNvPr id="98" name="object 98"/>
          <p:cNvSpPr/>
          <p:nvPr/>
        </p:nvSpPr>
        <p:spPr>
          <a:xfrm>
            <a:off x="9759533" y="2662023"/>
            <a:ext cx="1558925" cy="252942"/>
          </a:xfrm>
          <a:custGeom>
            <a:avLst/>
            <a:gdLst/>
            <a:ahLst/>
            <a:cxnLst/>
            <a:rect l="l" t="t" r="r" b="b"/>
            <a:pathLst>
              <a:path w="1870709" h="303530">
                <a:moveTo>
                  <a:pt x="1870710" y="303529"/>
                </a:moveTo>
                <a:lnTo>
                  <a:pt x="0" y="0"/>
                </a:lnTo>
              </a:path>
            </a:pathLst>
          </a:custGeom>
          <a:ln w="8985">
            <a:solidFill>
              <a:srgbClr val="000000"/>
            </a:solidFill>
          </a:ln>
        </p:spPr>
        <p:txBody>
          <a:bodyPr wrap="square" lIns="0" tIns="0" rIns="0" bIns="0" rtlCol="0"/>
          <a:lstStyle/>
          <a:p>
            <a:endParaRPr sz="1500"/>
          </a:p>
        </p:txBody>
      </p:sp>
      <p:sp>
        <p:nvSpPr>
          <p:cNvPr id="99" name="object 99"/>
          <p:cNvSpPr/>
          <p:nvPr/>
        </p:nvSpPr>
        <p:spPr>
          <a:xfrm>
            <a:off x="11318458" y="2663080"/>
            <a:ext cx="0" cy="266700"/>
          </a:xfrm>
          <a:custGeom>
            <a:avLst/>
            <a:gdLst/>
            <a:ahLst/>
            <a:cxnLst/>
            <a:rect l="l" t="t" r="r" b="b"/>
            <a:pathLst>
              <a:path h="320039">
                <a:moveTo>
                  <a:pt x="0" y="320040"/>
                </a:moveTo>
                <a:lnTo>
                  <a:pt x="0" y="0"/>
                </a:lnTo>
              </a:path>
            </a:pathLst>
          </a:custGeom>
          <a:ln w="8985">
            <a:solidFill>
              <a:srgbClr val="000000"/>
            </a:solidFill>
          </a:ln>
        </p:spPr>
        <p:txBody>
          <a:bodyPr wrap="square" lIns="0" tIns="0" rIns="0" bIns="0" rtlCol="0"/>
          <a:lstStyle/>
          <a:p>
            <a:endParaRPr sz="1500"/>
          </a:p>
        </p:txBody>
      </p:sp>
      <p:sp>
        <p:nvSpPr>
          <p:cNvPr id="100" name="object 100"/>
          <p:cNvSpPr/>
          <p:nvPr/>
        </p:nvSpPr>
        <p:spPr>
          <a:xfrm>
            <a:off x="9436741" y="2662023"/>
            <a:ext cx="322792" cy="254000"/>
          </a:xfrm>
          <a:custGeom>
            <a:avLst/>
            <a:gdLst/>
            <a:ahLst/>
            <a:cxnLst/>
            <a:rect l="l" t="t" r="r" b="b"/>
            <a:pathLst>
              <a:path w="387350" h="304800">
                <a:moveTo>
                  <a:pt x="387350" y="304800"/>
                </a:moveTo>
                <a:lnTo>
                  <a:pt x="0" y="0"/>
                </a:lnTo>
              </a:path>
            </a:pathLst>
          </a:custGeom>
          <a:ln w="8985">
            <a:solidFill>
              <a:srgbClr val="000000"/>
            </a:solidFill>
          </a:ln>
        </p:spPr>
        <p:txBody>
          <a:bodyPr wrap="square" lIns="0" tIns="0" rIns="0" bIns="0" rtlCol="0"/>
          <a:lstStyle/>
          <a:p>
            <a:endParaRPr sz="1500"/>
          </a:p>
        </p:txBody>
      </p:sp>
      <p:sp>
        <p:nvSpPr>
          <p:cNvPr id="101" name="object 101"/>
          <p:cNvSpPr/>
          <p:nvPr/>
        </p:nvSpPr>
        <p:spPr>
          <a:xfrm>
            <a:off x="9117125" y="2663080"/>
            <a:ext cx="2201333" cy="251883"/>
          </a:xfrm>
          <a:custGeom>
            <a:avLst/>
            <a:gdLst/>
            <a:ahLst/>
            <a:cxnLst/>
            <a:rect l="l" t="t" r="r" b="b"/>
            <a:pathLst>
              <a:path w="2641600" h="302260">
                <a:moveTo>
                  <a:pt x="2641600" y="302260"/>
                </a:moveTo>
                <a:lnTo>
                  <a:pt x="0" y="0"/>
                </a:lnTo>
              </a:path>
            </a:pathLst>
          </a:custGeom>
          <a:ln w="8985">
            <a:solidFill>
              <a:srgbClr val="000000"/>
            </a:solidFill>
          </a:ln>
        </p:spPr>
        <p:txBody>
          <a:bodyPr wrap="square" lIns="0" tIns="0" rIns="0" bIns="0" rtlCol="0"/>
          <a:lstStyle/>
          <a:p>
            <a:endParaRPr sz="1500"/>
          </a:p>
        </p:txBody>
      </p:sp>
      <p:sp>
        <p:nvSpPr>
          <p:cNvPr id="102" name="object 102"/>
          <p:cNvSpPr/>
          <p:nvPr/>
        </p:nvSpPr>
        <p:spPr>
          <a:xfrm>
            <a:off x="9737307" y="2165664"/>
            <a:ext cx="633942" cy="266700"/>
          </a:xfrm>
          <a:custGeom>
            <a:avLst/>
            <a:gdLst/>
            <a:ahLst/>
            <a:cxnLst/>
            <a:rect l="l" t="t" r="r" b="b"/>
            <a:pathLst>
              <a:path w="760729" h="320039">
                <a:moveTo>
                  <a:pt x="760730" y="320040"/>
                </a:moveTo>
                <a:lnTo>
                  <a:pt x="0" y="0"/>
                </a:lnTo>
              </a:path>
            </a:pathLst>
          </a:custGeom>
          <a:ln w="8985">
            <a:solidFill>
              <a:srgbClr val="000000"/>
            </a:solidFill>
          </a:ln>
        </p:spPr>
        <p:txBody>
          <a:bodyPr wrap="square" lIns="0" tIns="0" rIns="0" bIns="0" rtlCol="0"/>
          <a:lstStyle/>
          <a:p>
            <a:endParaRPr sz="1500"/>
          </a:p>
        </p:txBody>
      </p:sp>
      <p:sp>
        <p:nvSpPr>
          <p:cNvPr id="103" name="object 103"/>
          <p:cNvSpPr/>
          <p:nvPr/>
        </p:nvSpPr>
        <p:spPr>
          <a:xfrm>
            <a:off x="10227316" y="2165664"/>
            <a:ext cx="143933" cy="266700"/>
          </a:xfrm>
          <a:custGeom>
            <a:avLst/>
            <a:gdLst/>
            <a:ahLst/>
            <a:cxnLst/>
            <a:rect l="l" t="t" r="r" b="b"/>
            <a:pathLst>
              <a:path w="172720" h="320039">
                <a:moveTo>
                  <a:pt x="172720" y="320040"/>
                </a:moveTo>
                <a:lnTo>
                  <a:pt x="0" y="0"/>
                </a:lnTo>
              </a:path>
            </a:pathLst>
          </a:custGeom>
          <a:ln w="8985">
            <a:solidFill>
              <a:srgbClr val="000000"/>
            </a:solidFill>
          </a:ln>
        </p:spPr>
        <p:txBody>
          <a:bodyPr wrap="square" lIns="0" tIns="0" rIns="0" bIns="0" rtlCol="0"/>
          <a:lstStyle/>
          <a:p>
            <a:endParaRPr sz="1500"/>
          </a:p>
        </p:txBody>
      </p:sp>
      <p:sp>
        <p:nvSpPr>
          <p:cNvPr id="104" name="object 104"/>
          <p:cNvSpPr/>
          <p:nvPr/>
        </p:nvSpPr>
        <p:spPr>
          <a:xfrm>
            <a:off x="10695099" y="2165664"/>
            <a:ext cx="22225" cy="266700"/>
          </a:xfrm>
          <a:custGeom>
            <a:avLst/>
            <a:gdLst/>
            <a:ahLst/>
            <a:cxnLst/>
            <a:rect l="l" t="t" r="r" b="b"/>
            <a:pathLst>
              <a:path w="26670" h="320039">
                <a:moveTo>
                  <a:pt x="0" y="320040"/>
                </a:moveTo>
                <a:lnTo>
                  <a:pt x="26670" y="0"/>
                </a:lnTo>
              </a:path>
            </a:pathLst>
          </a:custGeom>
          <a:ln w="8985">
            <a:solidFill>
              <a:srgbClr val="000000"/>
            </a:solidFill>
          </a:ln>
        </p:spPr>
        <p:txBody>
          <a:bodyPr wrap="square" lIns="0" tIns="0" rIns="0" bIns="0" rtlCol="0"/>
          <a:lstStyle/>
          <a:p>
            <a:endParaRPr sz="1500"/>
          </a:p>
        </p:txBody>
      </p:sp>
      <p:sp>
        <p:nvSpPr>
          <p:cNvPr id="105" name="object 105"/>
          <p:cNvSpPr/>
          <p:nvPr/>
        </p:nvSpPr>
        <p:spPr>
          <a:xfrm>
            <a:off x="10087616" y="2165664"/>
            <a:ext cx="910167" cy="267758"/>
          </a:xfrm>
          <a:custGeom>
            <a:avLst/>
            <a:gdLst/>
            <a:ahLst/>
            <a:cxnLst/>
            <a:rect l="l" t="t" r="r" b="b"/>
            <a:pathLst>
              <a:path w="1092200" h="321310">
                <a:moveTo>
                  <a:pt x="1092200" y="321310"/>
                </a:moveTo>
                <a:lnTo>
                  <a:pt x="0" y="0"/>
                </a:lnTo>
              </a:path>
            </a:pathLst>
          </a:custGeom>
          <a:ln w="8985">
            <a:solidFill>
              <a:srgbClr val="000000"/>
            </a:solidFill>
          </a:ln>
        </p:spPr>
        <p:txBody>
          <a:bodyPr wrap="square" lIns="0" tIns="0" rIns="0" bIns="0" rtlCol="0"/>
          <a:lstStyle/>
          <a:p>
            <a:endParaRPr sz="1500"/>
          </a:p>
        </p:txBody>
      </p:sp>
      <p:sp>
        <p:nvSpPr>
          <p:cNvPr id="106" name="object 106"/>
          <p:cNvSpPr/>
          <p:nvPr/>
        </p:nvSpPr>
        <p:spPr>
          <a:xfrm>
            <a:off x="9117125" y="2165664"/>
            <a:ext cx="269875" cy="270933"/>
          </a:xfrm>
          <a:custGeom>
            <a:avLst/>
            <a:gdLst/>
            <a:ahLst/>
            <a:cxnLst/>
            <a:rect l="l" t="t" r="r" b="b"/>
            <a:pathLst>
              <a:path w="323850" h="325119">
                <a:moveTo>
                  <a:pt x="0" y="325120"/>
                </a:moveTo>
                <a:lnTo>
                  <a:pt x="323849" y="0"/>
                </a:lnTo>
              </a:path>
            </a:pathLst>
          </a:custGeom>
          <a:ln w="8985">
            <a:solidFill>
              <a:srgbClr val="000000"/>
            </a:solidFill>
          </a:ln>
        </p:spPr>
        <p:txBody>
          <a:bodyPr wrap="square" lIns="0" tIns="0" rIns="0" bIns="0" rtlCol="0"/>
          <a:lstStyle/>
          <a:p>
            <a:endParaRPr sz="1500"/>
          </a:p>
        </p:txBody>
      </p:sp>
      <p:sp>
        <p:nvSpPr>
          <p:cNvPr id="107" name="object 107"/>
          <p:cNvSpPr/>
          <p:nvPr/>
        </p:nvSpPr>
        <p:spPr>
          <a:xfrm>
            <a:off x="9117125" y="2165663"/>
            <a:ext cx="970492" cy="271992"/>
          </a:xfrm>
          <a:custGeom>
            <a:avLst/>
            <a:gdLst/>
            <a:ahLst/>
            <a:cxnLst/>
            <a:rect l="l" t="t" r="r" b="b"/>
            <a:pathLst>
              <a:path w="1164590" h="326389">
                <a:moveTo>
                  <a:pt x="0" y="326390"/>
                </a:moveTo>
                <a:lnTo>
                  <a:pt x="1164589" y="0"/>
                </a:lnTo>
              </a:path>
            </a:pathLst>
          </a:custGeom>
          <a:ln w="8985">
            <a:solidFill>
              <a:srgbClr val="000000"/>
            </a:solidFill>
          </a:ln>
        </p:spPr>
        <p:txBody>
          <a:bodyPr wrap="square" lIns="0" tIns="0" rIns="0" bIns="0" rtlCol="0"/>
          <a:lstStyle/>
          <a:p>
            <a:endParaRPr sz="1500"/>
          </a:p>
        </p:txBody>
      </p:sp>
      <p:sp>
        <p:nvSpPr>
          <p:cNvPr id="108" name="object 108"/>
          <p:cNvSpPr/>
          <p:nvPr/>
        </p:nvSpPr>
        <p:spPr>
          <a:xfrm>
            <a:off x="9387000" y="2165664"/>
            <a:ext cx="49742" cy="270933"/>
          </a:xfrm>
          <a:custGeom>
            <a:avLst/>
            <a:gdLst/>
            <a:ahLst/>
            <a:cxnLst/>
            <a:rect l="l" t="t" r="r" b="b"/>
            <a:pathLst>
              <a:path w="59690" h="325119">
                <a:moveTo>
                  <a:pt x="59689" y="325120"/>
                </a:moveTo>
                <a:lnTo>
                  <a:pt x="0" y="0"/>
                </a:lnTo>
              </a:path>
            </a:pathLst>
          </a:custGeom>
          <a:ln w="8985">
            <a:solidFill>
              <a:srgbClr val="000000"/>
            </a:solidFill>
          </a:ln>
        </p:spPr>
        <p:txBody>
          <a:bodyPr wrap="square" lIns="0" tIns="0" rIns="0" bIns="0" rtlCol="0"/>
          <a:lstStyle/>
          <a:p>
            <a:endParaRPr sz="1500"/>
          </a:p>
        </p:txBody>
      </p:sp>
      <p:sp>
        <p:nvSpPr>
          <p:cNvPr id="109" name="object 109"/>
          <p:cNvSpPr/>
          <p:nvPr/>
        </p:nvSpPr>
        <p:spPr>
          <a:xfrm>
            <a:off x="9737307" y="2165663"/>
            <a:ext cx="139700" cy="271992"/>
          </a:xfrm>
          <a:custGeom>
            <a:avLst/>
            <a:gdLst/>
            <a:ahLst/>
            <a:cxnLst/>
            <a:rect l="l" t="t" r="r" b="b"/>
            <a:pathLst>
              <a:path w="167640" h="326389">
                <a:moveTo>
                  <a:pt x="0" y="326390"/>
                </a:moveTo>
                <a:lnTo>
                  <a:pt x="167640" y="0"/>
                </a:lnTo>
              </a:path>
            </a:pathLst>
          </a:custGeom>
          <a:ln w="8985">
            <a:solidFill>
              <a:srgbClr val="000000"/>
            </a:solidFill>
          </a:ln>
        </p:spPr>
        <p:txBody>
          <a:bodyPr wrap="square" lIns="0" tIns="0" rIns="0" bIns="0" rtlCol="0"/>
          <a:lstStyle/>
          <a:p>
            <a:endParaRPr sz="1500"/>
          </a:p>
        </p:txBody>
      </p:sp>
      <p:sp>
        <p:nvSpPr>
          <p:cNvPr id="110" name="object 110"/>
          <p:cNvSpPr/>
          <p:nvPr/>
        </p:nvSpPr>
        <p:spPr>
          <a:xfrm>
            <a:off x="9737307" y="2165663"/>
            <a:ext cx="840317" cy="271992"/>
          </a:xfrm>
          <a:custGeom>
            <a:avLst/>
            <a:gdLst/>
            <a:ahLst/>
            <a:cxnLst/>
            <a:rect l="l" t="t" r="r" b="b"/>
            <a:pathLst>
              <a:path w="1008379" h="326389">
                <a:moveTo>
                  <a:pt x="0" y="326390"/>
                </a:moveTo>
                <a:lnTo>
                  <a:pt x="1008380" y="0"/>
                </a:lnTo>
              </a:path>
            </a:pathLst>
          </a:custGeom>
          <a:ln w="8985">
            <a:solidFill>
              <a:srgbClr val="000000"/>
            </a:solidFill>
          </a:ln>
        </p:spPr>
        <p:txBody>
          <a:bodyPr wrap="square" lIns="0" tIns="0" rIns="0" bIns="0" rtlCol="0"/>
          <a:lstStyle/>
          <a:p>
            <a:endParaRPr sz="1500"/>
          </a:p>
        </p:txBody>
      </p:sp>
      <p:sp>
        <p:nvSpPr>
          <p:cNvPr id="111" name="object 111"/>
          <p:cNvSpPr/>
          <p:nvPr/>
        </p:nvSpPr>
        <p:spPr>
          <a:xfrm>
            <a:off x="10087616" y="2165664"/>
            <a:ext cx="910167" cy="266700"/>
          </a:xfrm>
          <a:custGeom>
            <a:avLst/>
            <a:gdLst/>
            <a:ahLst/>
            <a:cxnLst/>
            <a:rect l="l" t="t" r="r" b="b"/>
            <a:pathLst>
              <a:path w="1092200" h="320039">
                <a:moveTo>
                  <a:pt x="0" y="320040"/>
                </a:moveTo>
                <a:lnTo>
                  <a:pt x="1092200" y="0"/>
                </a:lnTo>
              </a:path>
            </a:pathLst>
          </a:custGeom>
          <a:ln w="8985">
            <a:solidFill>
              <a:srgbClr val="000000"/>
            </a:solidFill>
          </a:ln>
        </p:spPr>
        <p:txBody>
          <a:bodyPr wrap="square" lIns="0" tIns="0" rIns="0" bIns="0" rtlCol="0"/>
          <a:lstStyle/>
          <a:p>
            <a:endParaRPr sz="1500"/>
          </a:p>
        </p:txBody>
      </p:sp>
      <p:sp>
        <p:nvSpPr>
          <p:cNvPr id="112" name="object 112"/>
          <p:cNvSpPr/>
          <p:nvPr/>
        </p:nvSpPr>
        <p:spPr>
          <a:xfrm>
            <a:off x="10244250"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13" name="object 113"/>
          <p:cNvSpPr/>
          <p:nvPr/>
        </p:nvSpPr>
        <p:spPr>
          <a:xfrm>
            <a:off x="10244250"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14" name="object 114"/>
          <p:cNvSpPr/>
          <p:nvPr/>
        </p:nvSpPr>
        <p:spPr>
          <a:xfrm>
            <a:off x="10244250"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15" name="object 115"/>
          <p:cNvSpPr/>
          <p:nvPr/>
        </p:nvSpPr>
        <p:spPr>
          <a:xfrm>
            <a:off x="10244250"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16" name="object 116"/>
          <p:cNvSpPr/>
          <p:nvPr/>
        </p:nvSpPr>
        <p:spPr>
          <a:xfrm>
            <a:off x="11198866" y="2417547"/>
            <a:ext cx="243417" cy="244475"/>
          </a:xfrm>
          <a:custGeom>
            <a:avLst/>
            <a:gdLst/>
            <a:ahLst/>
            <a:cxnLst/>
            <a:rect l="l" t="t" r="r" b="b"/>
            <a:pathLst>
              <a:path w="292100" h="293369">
                <a:moveTo>
                  <a:pt x="146050" y="0"/>
                </a:moveTo>
                <a:lnTo>
                  <a:pt x="98673" y="7264"/>
                </a:lnTo>
                <a:lnTo>
                  <a:pt x="58430" y="27635"/>
                </a:lnTo>
                <a:lnTo>
                  <a:pt x="27269" y="58978"/>
                </a:lnTo>
                <a:lnTo>
                  <a:pt x="7142" y="99161"/>
                </a:lnTo>
                <a:lnTo>
                  <a:pt x="0" y="146050"/>
                </a:lnTo>
                <a:lnTo>
                  <a:pt x="7142" y="193558"/>
                </a:lnTo>
                <a:lnTo>
                  <a:pt x="27269" y="234116"/>
                </a:lnTo>
                <a:lnTo>
                  <a:pt x="58430" y="265653"/>
                </a:lnTo>
                <a:lnTo>
                  <a:pt x="98673" y="286095"/>
                </a:lnTo>
                <a:lnTo>
                  <a:pt x="146050" y="293370"/>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17" name="object 117"/>
          <p:cNvSpPr/>
          <p:nvPr/>
        </p:nvSpPr>
        <p:spPr>
          <a:xfrm>
            <a:off x="11198866" y="2417547"/>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70"/>
                </a:lnTo>
                <a:lnTo>
                  <a:pt x="98673" y="286095"/>
                </a:lnTo>
                <a:lnTo>
                  <a:pt x="58430" y="265653"/>
                </a:lnTo>
                <a:lnTo>
                  <a:pt x="27269" y="234116"/>
                </a:lnTo>
                <a:lnTo>
                  <a:pt x="7142" y="193558"/>
                </a:lnTo>
                <a:lnTo>
                  <a:pt x="0" y="146050"/>
                </a:lnTo>
                <a:lnTo>
                  <a:pt x="7142" y="99161"/>
                </a:lnTo>
                <a:lnTo>
                  <a:pt x="27269" y="58978"/>
                </a:lnTo>
                <a:lnTo>
                  <a:pt x="58430" y="27635"/>
                </a:lnTo>
                <a:lnTo>
                  <a:pt x="98673" y="7264"/>
                </a:lnTo>
                <a:lnTo>
                  <a:pt x="146050" y="0"/>
                </a:lnTo>
                <a:close/>
              </a:path>
            </a:pathLst>
          </a:custGeom>
          <a:ln w="9344">
            <a:solidFill>
              <a:srgbClr val="000000"/>
            </a:solidFill>
          </a:ln>
        </p:spPr>
        <p:txBody>
          <a:bodyPr wrap="square" lIns="0" tIns="0" rIns="0" bIns="0" rtlCol="0"/>
          <a:lstStyle/>
          <a:p>
            <a:endParaRPr sz="1500"/>
          </a:p>
        </p:txBody>
      </p:sp>
      <p:sp>
        <p:nvSpPr>
          <p:cNvPr id="118" name="object 118"/>
          <p:cNvSpPr/>
          <p:nvPr/>
        </p:nvSpPr>
        <p:spPr>
          <a:xfrm>
            <a:off x="10894066" y="2418606"/>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69"/>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119" name="object 119"/>
          <p:cNvSpPr/>
          <p:nvPr/>
        </p:nvSpPr>
        <p:spPr>
          <a:xfrm>
            <a:off x="10894066" y="2418606"/>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69"/>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120" name="object 120"/>
          <p:cNvSpPr/>
          <p:nvPr/>
        </p:nvSpPr>
        <p:spPr>
          <a:xfrm>
            <a:off x="10567041"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21" name="object 121"/>
          <p:cNvSpPr/>
          <p:nvPr/>
        </p:nvSpPr>
        <p:spPr>
          <a:xfrm>
            <a:off x="10567041"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22" name="object 122"/>
          <p:cNvSpPr/>
          <p:nvPr/>
        </p:nvSpPr>
        <p:spPr>
          <a:xfrm>
            <a:off x="8988008"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23" name="object 123"/>
          <p:cNvSpPr/>
          <p:nvPr/>
        </p:nvSpPr>
        <p:spPr>
          <a:xfrm>
            <a:off x="8988008"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24" name="object 124"/>
          <p:cNvSpPr/>
          <p:nvPr/>
        </p:nvSpPr>
        <p:spPr>
          <a:xfrm>
            <a:off x="8988008"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25" name="object 125"/>
          <p:cNvSpPr/>
          <p:nvPr/>
        </p:nvSpPr>
        <p:spPr>
          <a:xfrm>
            <a:off x="8988008"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26" name="object 126"/>
          <p:cNvSpPr/>
          <p:nvPr/>
        </p:nvSpPr>
        <p:spPr>
          <a:xfrm>
            <a:off x="9941566" y="2417547"/>
            <a:ext cx="244475" cy="244475"/>
          </a:xfrm>
          <a:custGeom>
            <a:avLst/>
            <a:gdLst/>
            <a:ahLst/>
            <a:cxnLst/>
            <a:rect l="l" t="t" r="r" b="b"/>
            <a:pathLst>
              <a:path w="293370" h="293369">
                <a:moveTo>
                  <a:pt x="147320" y="0"/>
                </a:moveTo>
                <a:lnTo>
                  <a:pt x="99811" y="7264"/>
                </a:lnTo>
                <a:lnTo>
                  <a:pt x="59253" y="27635"/>
                </a:lnTo>
                <a:lnTo>
                  <a:pt x="27716" y="58978"/>
                </a:lnTo>
                <a:lnTo>
                  <a:pt x="7274" y="99161"/>
                </a:lnTo>
                <a:lnTo>
                  <a:pt x="0" y="146050"/>
                </a:lnTo>
                <a:lnTo>
                  <a:pt x="7274" y="193558"/>
                </a:lnTo>
                <a:lnTo>
                  <a:pt x="27716" y="234116"/>
                </a:lnTo>
                <a:lnTo>
                  <a:pt x="59253" y="265653"/>
                </a:lnTo>
                <a:lnTo>
                  <a:pt x="99811" y="286095"/>
                </a:lnTo>
                <a:lnTo>
                  <a:pt x="147320" y="293370"/>
                </a:lnTo>
                <a:lnTo>
                  <a:pt x="194208" y="286095"/>
                </a:lnTo>
                <a:lnTo>
                  <a:pt x="234391" y="265653"/>
                </a:lnTo>
                <a:lnTo>
                  <a:pt x="265734" y="234116"/>
                </a:lnTo>
                <a:lnTo>
                  <a:pt x="286105" y="193558"/>
                </a:lnTo>
                <a:lnTo>
                  <a:pt x="293370" y="146050"/>
                </a:lnTo>
                <a:lnTo>
                  <a:pt x="286105" y="99161"/>
                </a:lnTo>
                <a:lnTo>
                  <a:pt x="265734" y="58978"/>
                </a:lnTo>
                <a:lnTo>
                  <a:pt x="234391" y="27635"/>
                </a:lnTo>
                <a:lnTo>
                  <a:pt x="194208" y="7264"/>
                </a:lnTo>
                <a:lnTo>
                  <a:pt x="147320" y="0"/>
                </a:lnTo>
                <a:close/>
              </a:path>
            </a:pathLst>
          </a:custGeom>
          <a:solidFill>
            <a:srgbClr val="CCFFCC"/>
          </a:solidFill>
        </p:spPr>
        <p:txBody>
          <a:bodyPr wrap="square" lIns="0" tIns="0" rIns="0" bIns="0" rtlCol="0"/>
          <a:lstStyle/>
          <a:p>
            <a:endParaRPr sz="1500"/>
          </a:p>
        </p:txBody>
      </p:sp>
      <p:sp>
        <p:nvSpPr>
          <p:cNvPr id="127" name="object 127"/>
          <p:cNvSpPr/>
          <p:nvPr/>
        </p:nvSpPr>
        <p:spPr>
          <a:xfrm>
            <a:off x="9941566" y="2417547"/>
            <a:ext cx="244475" cy="244475"/>
          </a:xfrm>
          <a:custGeom>
            <a:avLst/>
            <a:gdLst/>
            <a:ahLst/>
            <a:cxnLst/>
            <a:rect l="l" t="t" r="r" b="b"/>
            <a:pathLst>
              <a:path w="293370" h="293369">
                <a:moveTo>
                  <a:pt x="147320" y="0"/>
                </a:moveTo>
                <a:lnTo>
                  <a:pt x="194208" y="7264"/>
                </a:lnTo>
                <a:lnTo>
                  <a:pt x="234391" y="27635"/>
                </a:lnTo>
                <a:lnTo>
                  <a:pt x="265734" y="58978"/>
                </a:lnTo>
                <a:lnTo>
                  <a:pt x="286105" y="99161"/>
                </a:lnTo>
                <a:lnTo>
                  <a:pt x="293370" y="146050"/>
                </a:lnTo>
                <a:lnTo>
                  <a:pt x="286105" y="193558"/>
                </a:lnTo>
                <a:lnTo>
                  <a:pt x="265734" y="234116"/>
                </a:lnTo>
                <a:lnTo>
                  <a:pt x="234391" y="265653"/>
                </a:lnTo>
                <a:lnTo>
                  <a:pt x="194208" y="286095"/>
                </a:lnTo>
                <a:lnTo>
                  <a:pt x="147320" y="293370"/>
                </a:lnTo>
                <a:lnTo>
                  <a:pt x="99811" y="286095"/>
                </a:lnTo>
                <a:lnTo>
                  <a:pt x="59253" y="265653"/>
                </a:lnTo>
                <a:lnTo>
                  <a:pt x="27716" y="234116"/>
                </a:lnTo>
                <a:lnTo>
                  <a:pt x="7274" y="193558"/>
                </a:lnTo>
                <a:lnTo>
                  <a:pt x="0" y="146050"/>
                </a:lnTo>
                <a:lnTo>
                  <a:pt x="7274" y="99161"/>
                </a:lnTo>
                <a:lnTo>
                  <a:pt x="27716" y="58978"/>
                </a:lnTo>
                <a:lnTo>
                  <a:pt x="59253" y="27635"/>
                </a:lnTo>
                <a:lnTo>
                  <a:pt x="99811" y="7264"/>
                </a:lnTo>
                <a:lnTo>
                  <a:pt x="147320" y="0"/>
                </a:lnTo>
                <a:close/>
              </a:path>
            </a:pathLst>
          </a:custGeom>
          <a:ln w="9344">
            <a:solidFill>
              <a:srgbClr val="000000"/>
            </a:solidFill>
          </a:ln>
        </p:spPr>
        <p:txBody>
          <a:bodyPr wrap="square" lIns="0" tIns="0" rIns="0" bIns="0" rtlCol="0"/>
          <a:lstStyle/>
          <a:p>
            <a:endParaRPr sz="1500"/>
          </a:p>
        </p:txBody>
      </p:sp>
      <p:sp>
        <p:nvSpPr>
          <p:cNvPr id="128" name="object 128"/>
          <p:cNvSpPr/>
          <p:nvPr/>
        </p:nvSpPr>
        <p:spPr>
          <a:xfrm>
            <a:off x="9637825" y="2418606"/>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558" y="286095"/>
                </a:lnTo>
                <a:lnTo>
                  <a:pt x="234116" y="265653"/>
                </a:lnTo>
                <a:lnTo>
                  <a:pt x="265653" y="234116"/>
                </a:lnTo>
                <a:lnTo>
                  <a:pt x="286095" y="19355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1500"/>
          </a:p>
        </p:txBody>
      </p:sp>
      <p:sp>
        <p:nvSpPr>
          <p:cNvPr id="129" name="object 129"/>
          <p:cNvSpPr/>
          <p:nvPr/>
        </p:nvSpPr>
        <p:spPr>
          <a:xfrm>
            <a:off x="9637825" y="2418606"/>
            <a:ext cx="244475" cy="244475"/>
          </a:xfrm>
          <a:custGeom>
            <a:avLst/>
            <a:gdLst/>
            <a:ahLst/>
            <a:cxnLst/>
            <a:rect l="l" t="t" r="r" b="b"/>
            <a:pathLst>
              <a:path w="293370" h="293369">
                <a:moveTo>
                  <a:pt x="146050" y="0"/>
                </a:moveTo>
                <a:lnTo>
                  <a:pt x="193558" y="7264"/>
                </a:lnTo>
                <a:lnTo>
                  <a:pt x="234116" y="27635"/>
                </a:lnTo>
                <a:lnTo>
                  <a:pt x="265653" y="58978"/>
                </a:lnTo>
                <a:lnTo>
                  <a:pt x="286095" y="99161"/>
                </a:lnTo>
                <a:lnTo>
                  <a:pt x="293370" y="146050"/>
                </a:lnTo>
                <a:lnTo>
                  <a:pt x="286095" y="193558"/>
                </a:lnTo>
                <a:lnTo>
                  <a:pt x="265653" y="234116"/>
                </a:lnTo>
                <a:lnTo>
                  <a:pt x="234116" y="265653"/>
                </a:lnTo>
                <a:lnTo>
                  <a:pt x="19355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30" name="object 130"/>
          <p:cNvSpPr/>
          <p:nvPr/>
        </p:nvSpPr>
        <p:spPr>
          <a:xfrm>
            <a:off x="9310800" y="2418606"/>
            <a:ext cx="243417" cy="244475"/>
          </a:xfrm>
          <a:custGeom>
            <a:avLst/>
            <a:gdLst/>
            <a:ahLst/>
            <a:cxnLst/>
            <a:rect l="l" t="t" r="r" b="b"/>
            <a:pathLst>
              <a:path w="29210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2938" y="286095"/>
                </a:lnTo>
                <a:lnTo>
                  <a:pt x="233121" y="265653"/>
                </a:lnTo>
                <a:lnTo>
                  <a:pt x="264464" y="234116"/>
                </a:lnTo>
                <a:lnTo>
                  <a:pt x="284835" y="19355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1500"/>
          </a:p>
        </p:txBody>
      </p:sp>
      <p:sp>
        <p:nvSpPr>
          <p:cNvPr id="131" name="object 131"/>
          <p:cNvSpPr/>
          <p:nvPr/>
        </p:nvSpPr>
        <p:spPr>
          <a:xfrm>
            <a:off x="9310800" y="2418606"/>
            <a:ext cx="243417" cy="244475"/>
          </a:xfrm>
          <a:custGeom>
            <a:avLst/>
            <a:gdLst/>
            <a:ahLst/>
            <a:cxnLst/>
            <a:rect l="l" t="t" r="r" b="b"/>
            <a:pathLst>
              <a:path w="292100" h="293369">
                <a:moveTo>
                  <a:pt x="146050" y="0"/>
                </a:moveTo>
                <a:lnTo>
                  <a:pt x="192938" y="7264"/>
                </a:lnTo>
                <a:lnTo>
                  <a:pt x="233121" y="27635"/>
                </a:lnTo>
                <a:lnTo>
                  <a:pt x="264464" y="58978"/>
                </a:lnTo>
                <a:lnTo>
                  <a:pt x="284835" y="99161"/>
                </a:lnTo>
                <a:lnTo>
                  <a:pt x="292100" y="146050"/>
                </a:lnTo>
                <a:lnTo>
                  <a:pt x="284835" y="193558"/>
                </a:lnTo>
                <a:lnTo>
                  <a:pt x="264464" y="234116"/>
                </a:lnTo>
                <a:lnTo>
                  <a:pt x="233121" y="265653"/>
                </a:lnTo>
                <a:lnTo>
                  <a:pt x="19293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1500"/>
          </a:p>
        </p:txBody>
      </p:sp>
      <p:sp>
        <p:nvSpPr>
          <p:cNvPr id="132" name="object 132"/>
          <p:cNvSpPr txBox="1"/>
          <p:nvPr/>
        </p:nvSpPr>
        <p:spPr>
          <a:xfrm>
            <a:off x="9012349" y="2212231"/>
            <a:ext cx="2405592" cy="1011901"/>
          </a:xfrm>
          <a:prstGeom prst="rect">
            <a:avLst/>
          </a:prstGeom>
        </p:spPr>
        <p:txBody>
          <a:bodyPr vert="horz" wrap="square" lIns="0" tIns="151342" rIns="0" bIns="0" rtlCol="0">
            <a:spAutoFit/>
          </a:bodyPr>
          <a:lstStyle/>
          <a:p>
            <a:pPr marL="10583">
              <a:spcBef>
                <a:spcPts val="1192"/>
              </a:spcBef>
              <a:tabLst>
                <a:tab pos="332833" algn="l"/>
                <a:tab pos="660903" algn="l"/>
                <a:tab pos="964632" algn="l"/>
                <a:tab pos="1267303" algn="l"/>
                <a:tab pos="1590082" algn="l"/>
                <a:tab pos="1917094" algn="l"/>
                <a:tab pos="2220824" algn="l"/>
              </a:tabLst>
            </a:pPr>
            <a:r>
              <a:rPr sz="2333" dirty="0">
                <a:latin typeface="Arial"/>
                <a:cs typeface="Arial"/>
              </a:rPr>
              <a:t>+	+	+	+	+	+	+	+</a:t>
            </a:r>
          </a:p>
          <a:p>
            <a:pPr marL="10583">
              <a:spcBef>
                <a:spcPts val="1108"/>
              </a:spcBef>
              <a:tabLst>
                <a:tab pos="332833" algn="l"/>
                <a:tab pos="660903" algn="l"/>
                <a:tab pos="964632" algn="l"/>
                <a:tab pos="1267303" algn="l"/>
                <a:tab pos="1590082" algn="l"/>
                <a:tab pos="1917094" algn="l"/>
                <a:tab pos="2220824" algn="l"/>
              </a:tabLst>
            </a:pPr>
            <a:r>
              <a:rPr sz="2333" dirty="0">
                <a:latin typeface="Arial"/>
                <a:cs typeface="Arial"/>
              </a:rPr>
              <a:t>+	+	+	+	+	+	+	+</a:t>
            </a:r>
          </a:p>
        </p:txBody>
      </p:sp>
      <p:sp>
        <p:nvSpPr>
          <p:cNvPr id="133" name="object 133"/>
          <p:cNvSpPr/>
          <p:nvPr/>
        </p:nvSpPr>
        <p:spPr>
          <a:xfrm>
            <a:off x="9117125" y="2165664"/>
            <a:ext cx="1600199" cy="270933"/>
          </a:xfrm>
          <a:custGeom>
            <a:avLst/>
            <a:gdLst/>
            <a:ahLst/>
            <a:cxnLst/>
            <a:rect l="l" t="t" r="r" b="b"/>
            <a:pathLst>
              <a:path w="1920240" h="325119">
                <a:moveTo>
                  <a:pt x="0" y="325120"/>
                </a:moveTo>
                <a:lnTo>
                  <a:pt x="1920239" y="0"/>
                </a:lnTo>
              </a:path>
            </a:pathLst>
          </a:custGeom>
          <a:ln w="8985">
            <a:solidFill>
              <a:srgbClr val="000000"/>
            </a:solidFill>
          </a:ln>
        </p:spPr>
        <p:txBody>
          <a:bodyPr wrap="square" lIns="0" tIns="0" rIns="0" bIns="0" rtlCol="0"/>
          <a:lstStyle/>
          <a:p>
            <a:endParaRPr sz="1500"/>
          </a:p>
        </p:txBody>
      </p:sp>
      <p:sp>
        <p:nvSpPr>
          <p:cNvPr id="134" name="object 134"/>
          <p:cNvSpPr/>
          <p:nvPr/>
        </p:nvSpPr>
        <p:spPr>
          <a:xfrm>
            <a:off x="9117125" y="2165663"/>
            <a:ext cx="519642" cy="271992"/>
          </a:xfrm>
          <a:custGeom>
            <a:avLst/>
            <a:gdLst/>
            <a:ahLst/>
            <a:cxnLst/>
            <a:rect l="l" t="t" r="r" b="b"/>
            <a:pathLst>
              <a:path w="623570" h="326389">
                <a:moveTo>
                  <a:pt x="0" y="326390"/>
                </a:moveTo>
                <a:lnTo>
                  <a:pt x="623569" y="0"/>
                </a:lnTo>
              </a:path>
            </a:pathLst>
          </a:custGeom>
          <a:ln w="8985">
            <a:solidFill>
              <a:srgbClr val="000000"/>
            </a:solidFill>
          </a:ln>
        </p:spPr>
        <p:txBody>
          <a:bodyPr wrap="square" lIns="0" tIns="0" rIns="0" bIns="0" rtlCol="0"/>
          <a:lstStyle/>
          <a:p>
            <a:endParaRPr sz="1500"/>
          </a:p>
        </p:txBody>
      </p:sp>
      <p:sp>
        <p:nvSpPr>
          <p:cNvPr id="135" name="object 135"/>
          <p:cNvSpPr/>
          <p:nvPr/>
        </p:nvSpPr>
        <p:spPr>
          <a:xfrm>
            <a:off x="9436741" y="2165663"/>
            <a:ext cx="257175" cy="271992"/>
          </a:xfrm>
          <a:custGeom>
            <a:avLst/>
            <a:gdLst/>
            <a:ahLst/>
            <a:cxnLst/>
            <a:rect l="l" t="t" r="r" b="b"/>
            <a:pathLst>
              <a:path w="308609" h="326389">
                <a:moveTo>
                  <a:pt x="0" y="326390"/>
                </a:moveTo>
                <a:lnTo>
                  <a:pt x="308610" y="0"/>
                </a:lnTo>
              </a:path>
            </a:pathLst>
          </a:custGeom>
          <a:ln w="8985">
            <a:solidFill>
              <a:srgbClr val="000000"/>
            </a:solidFill>
          </a:ln>
        </p:spPr>
        <p:txBody>
          <a:bodyPr wrap="square" lIns="0" tIns="0" rIns="0" bIns="0" rtlCol="0"/>
          <a:lstStyle/>
          <a:p>
            <a:endParaRPr sz="1500"/>
          </a:p>
        </p:txBody>
      </p:sp>
      <p:sp>
        <p:nvSpPr>
          <p:cNvPr id="136" name="object 136"/>
          <p:cNvSpPr/>
          <p:nvPr/>
        </p:nvSpPr>
        <p:spPr>
          <a:xfrm>
            <a:off x="9436741" y="2165663"/>
            <a:ext cx="1181100" cy="271992"/>
          </a:xfrm>
          <a:custGeom>
            <a:avLst/>
            <a:gdLst/>
            <a:ahLst/>
            <a:cxnLst/>
            <a:rect l="l" t="t" r="r" b="b"/>
            <a:pathLst>
              <a:path w="1417320" h="326389">
                <a:moveTo>
                  <a:pt x="0" y="326390"/>
                </a:moveTo>
                <a:lnTo>
                  <a:pt x="1417320" y="0"/>
                </a:lnTo>
              </a:path>
            </a:pathLst>
          </a:custGeom>
          <a:ln w="8985">
            <a:solidFill>
              <a:srgbClr val="000000"/>
            </a:solidFill>
          </a:ln>
        </p:spPr>
        <p:txBody>
          <a:bodyPr wrap="square" lIns="0" tIns="0" rIns="0" bIns="0" rtlCol="0"/>
          <a:lstStyle/>
          <a:p>
            <a:endParaRPr sz="1500"/>
          </a:p>
        </p:txBody>
      </p:sp>
      <p:sp>
        <p:nvSpPr>
          <p:cNvPr id="137" name="object 137"/>
          <p:cNvSpPr/>
          <p:nvPr/>
        </p:nvSpPr>
        <p:spPr>
          <a:xfrm>
            <a:off x="10087616" y="2166723"/>
            <a:ext cx="0" cy="266700"/>
          </a:xfrm>
          <a:custGeom>
            <a:avLst/>
            <a:gdLst/>
            <a:ahLst/>
            <a:cxnLst/>
            <a:rect l="l" t="t" r="r" b="b"/>
            <a:pathLst>
              <a:path h="320039">
                <a:moveTo>
                  <a:pt x="0" y="320039"/>
                </a:moveTo>
                <a:lnTo>
                  <a:pt x="0" y="0"/>
                </a:lnTo>
              </a:path>
            </a:pathLst>
          </a:custGeom>
          <a:ln w="8985">
            <a:solidFill>
              <a:srgbClr val="000000"/>
            </a:solidFill>
          </a:ln>
        </p:spPr>
        <p:txBody>
          <a:bodyPr wrap="square" lIns="0" tIns="0" rIns="0" bIns="0" rtlCol="0"/>
          <a:lstStyle/>
          <a:p>
            <a:endParaRPr sz="1500"/>
          </a:p>
        </p:txBody>
      </p:sp>
      <p:sp>
        <p:nvSpPr>
          <p:cNvPr id="138" name="object 138"/>
          <p:cNvSpPr/>
          <p:nvPr/>
        </p:nvSpPr>
        <p:spPr>
          <a:xfrm>
            <a:off x="9759533" y="2165664"/>
            <a:ext cx="328083" cy="267758"/>
          </a:xfrm>
          <a:custGeom>
            <a:avLst/>
            <a:gdLst/>
            <a:ahLst/>
            <a:cxnLst/>
            <a:rect l="l" t="t" r="r" b="b"/>
            <a:pathLst>
              <a:path w="393700" h="321310">
                <a:moveTo>
                  <a:pt x="393700" y="321310"/>
                </a:moveTo>
                <a:lnTo>
                  <a:pt x="0" y="0"/>
                </a:lnTo>
              </a:path>
            </a:pathLst>
          </a:custGeom>
          <a:ln w="8985">
            <a:solidFill>
              <a:srgbClr val="000000"/>
            </a:solidFill>
          </a:ln>
        </p:spPr>
        <p:txBody>
          <a:bodyPr wrap="square" lIns="0" tIns="0" rIns="0" bIns="0" rtlCol="0"/>
          <a:lstStyle/>
          <a:p>
            <a:endParaRPr sz="1500"/>
          </a:p>
        </p:txBody>
      </p:sp>
      <p:sp>
        <p:nvSpPr>
          <p:cNvPr id="139" name="object 139"/>
          <p:cNvSpPr/>
          <p:nvPr/>
        </p:nvSpPr>
        <p:spPr>
          <a:xfrm>
            <a:off x="10997783" y="2165664"/>
            <a:ext cx="0" cy="267758"/>
          </a:xfrm>
          <a:custGeom>
            <a:avLst/>
            <a:gdLst/>
            <a:ahLst/>
            <a:cxnLst/>
            <a:rect l="l" t="t" r="r" b="b"/>
            <a:pathLst>
              <a:path h="321310">
                <a:moveTo>
                  <a:pt x="0" y="321310"/>
                </a:moveTo>
                <a:lnTo>
                  <a:pt x="0" y="0"/>
                </a:lnTo>
              </a:path>
            </a:pathLst>
          </a:custGeom>
          <a:ln w="8985">
            <a:solidFill>
              <a:srgbClr val="000000"/>
            </a:solidFill>
          </a:ln>
        </p:spPr>
        <p:txBody>
          <a:bodyPr wrap="square" lIns="0" tIns="0" rIns="0" bIns="0" rtlCol="0"/>
          <a:lstStyle/>
          <a:p>
            <a:endParaRPr sz="1500"/>
          </a:p>
        </p:txBody>
      </p:sp>
      <p:sp>
        <p:nvSpPr>
          <p:cNvPr id="140" name="object 140"/>
          <p:cNvSpPr/>
          <p:nvPr/>
        </p:nvSpPr>
        <p:spPr>
          <a:xfrm>
            <a:off x="10784000" y="2165664"/>
            <a:ext cx="213783" cy="267758"/>
          </a:xfrm>
          <a:custGeom>
            <a:avLst/>
            <a:gdLst/>
            <a:ahLst/>
            <a:cxnLst/>
            <a:rect l="l" t="t" r="r" b="b"/>
            <a:pathLst>
              <a:path w="256540" h="321310">
                <a:moveTo>
                  <a:pt x="256539" y="321310"/>
                </a:moveTo>
                <a:lnTo>
                  <a:pt x="0" y="0"/>
                </a:lnTo>
              </a:path>
            </a:pathLst>
          </a:custGeom>
          <a:ln w="8985">
            <a:solidFill>
              <a:srgbClr val="000000"/>
            </a:solidFill>
          </a:ln>
        </p:spPr>
        <p:txBody>
          <a:bodyPr wrap="square" lIns="0" tIns="0" rIns="0" bIns="0" rtlCol="0"/>
          <a:lstStyle/>
          <a:p>
            <a:endParaRPr sz="1500"/>
          </a:p>
        </p:txBody>
      </p:sp>
      <p:sp>
        <p:nvSpPr>
          <p:cNvPr id="141" name="object 141"/>
          <p:cNvSpPr/>
          <p:nvPr/>
        </p:nvSpPr>
        <p:spPr>
          <a:xfrm>
            <a:off x="10452741" y="2165664"/>
            <a:ext cx="545042" cy="267758"/>
          </a:xfrm>
          <a:custGeom>
            <a:avLst/>
            <a:gdLst/>
            <a:ahLst/>
            <a:cxnLst/>
            <a:rect l="l" t="t" r="r" b="b"/>
            <a:pathLst>
              <a:path w="654050" h="321310">
                <a:moveTo>
                  <a:pt x="654050" y="321310"/>
                </a:moveTo>
                <a:lnTo>
                  <a:pt x="0" y="0"/>
                </a:lnTo>
              </a:path>
            </a:pathLst>
          </a:custGeom>
          <a:ln w="8985">
            <a:solidFill>
              <a:srgbClr val="000000"/>
            </a:solidFill>
          </a:ln>
        </p:spPr>
        <p:txBody>
          <a:bodyPr wrap="square" lIns="0" tIns="0" rIns="0" bIns="0" rtlCol="0"/>
          <a:lstStyle/>
          <a:p>
            <a:endParaRPr sz="1500"/>
          </a:p>
        </p:txBody>
      </p:sp>
      <p:sp>
        <p:nvSpPr>
          <p:cNvPr id="142" name="object 142"/>
          <p:cNvSpPr/>
          <p:nvPr/>
        </p:nvSpPr>
        <p:spPr>
          <a:xfrm>
            <a:off x="10344792" y="2165664"/>
            <a:ext cx="350308" cy="267758"/>
          </a:xfrm>
          <a:custGeom>
            <a:avLst/>
            <a:gdLst/>
            <a:ahLst/>
            <a:cxnLst/>
            <a:rect l="l" t="t" r="r" b="b"/>
            <a:pathLst>
              <a:path w="420370" h="321310">
                <a:moveTo>
                  <a:pt x="420369" y="321310"/>
                </a:moveTo>
                <a:lnTo>
                  <a:pt x="0" y="0"/>
                </a:lnTo>
              </a:path>
            </a:pathLst>
          </a:custGeom>
          <a:ln w="8985">
            <a:solidFill>
              <a:srgbClr val="000000"/>
            </a:solidFill>
          </a:ln>
        </p:spPr>
        <p:txBody>
          <a:bodyPr wrap="square" lIns="0" tIns="0" rIns="0" bIns="0" rtlCol="0"/>
          <a:lstStyle/>
          <a:p>
            <a:endParaRPr sz="1500"/>
          </a:p>
        </p:txBody>
      </p:sp>
      <p:sp>
        <p:nvSpPr>
          <p:cNvPr id="143" name="object 143"/>
          <p:cNvSpPr/>
          <p:nvPr/>
        </p:nvSpPr>
        <p:spPr>
          <a:xfrm>
            <a:off x="9737307" y="2165664"/>
            <a:ext cx="957792" cy="267758"/>
          </a:xfrm>
          <a:custGeom>
            <a:avLst/>
            <a:gdLst/>
            <a:ahLst/>
            <a:cxnLst/>
            <a:rect l="l" t="t" r="r" b="b"/>
            <a:pathLst>
              <a:path w="1149350" h="321310">
                <a:moveTo>
                  <a:pt x="1149350" y="321310"/>
                </a:moveTo>
                <a:lnTo>
                  <a:pt x="0" y="0"/>
                </a:lnTo>
              </a:path>
            </a:pathLst>
          </a:custGeom>
          <a:ln w="8985">
            <a:solidFill>
              <a:srgbClr val="000000"/>
            </a:solidFill>
          </a:ln>
        </p:spPr>
        <p:txBody>
          <a:bodyPr wrap="square" lIns="0" tIns="0" rIns="0" bIns="0" rtlCol="0"/>
          <a:lstStyle/>
          <a:p>
            <a:endParaRPr sz="1500"/>
          </a:p>
        </p:txBody>
      </p:sp>
      <p:sp>
        <p:nvSpPr>
          <p:cNvPr id="144" name="object 144"/>
          <p:cNvSpPr/>
          <p:nvPr/>
        </p:nvSpPr>
        <p:spPr>
          <a:xfrm>
            <a:off x="10997783" y="2165664"/>
            <a:ext cx="320675" cy="266700"/>
          </a:xfrm>
          <a:custGeom>
            <a:avLst/>
            <a:gdLst/>
            <a:ahLst/>
            <a:cxnLst/>
            <a:rect l="l" t="t" r="r" b="b"/>
            <a:pathLst>
              <a:path w="384809" h="320039">
                <a:moveTo>
                  <a:pt x="384810" y="320040"/>
                </a:moveTo>
                <a:lnTo>
                  <a:pt x="0" y="0"/>
                </a:lnTo>
              </a:path>
            </a:pathLst>
          </a:custGeom>
          <a:ln w="8985">
            <a:solidFill>
              <a:srgbClr val="000000"/>
            </a:solidFill>
          </a:ln>
        </p:spPr>
        <p:txBody>
          <a:bodyPr wrap="square" lIns="0" tIns="0" rIns="0" bIns="0" rtlCol="0"/>
          <a:lstStyle/>
          <a:p>
            <a:endParaRPr sz="1500"/>
          </a:p>
        </p:txBody>
      </p:sp>
      <p:sp>
        <p:nvSpPr>
          <p:cNvPr id="145" name="object 145"/>
          <p:cNvSpPr/>
          <p:nvPr/>
        </p:nvSpPr>
        <p:spPr>
          <a:xfrm>
            <a:off x="9693916" y="2165664"/>
            <a:ext cx="1624542" cy="267758"/>
          </a:xfrm>
          <a:custGeom>
            <a:avLst/>
            <a:gdLst/>
            <a:ahLst/>
            <a:cxnLst/>
            <a:rect l="l" t="t" r="r" b="b"/>
            <a:pathLst>
              <a:path w="1949450" h="321310">
                <a:moveTo>
                  <a:pt x="1949450" y="321310"/>
                </a:moveTo>
                <a:lnTo>
                  <a:pt x="0" y="0"/>
                </a:lnTo>
              </a:path>
            </a:pathLst>
          </a:custGeom>
          <a:ln w="8985">
            <a:solidFill>
              <a:srgbClr val="000000"/>
            </a:solidFill>
          </a:ln>
        </p:spPr>
        <p:txBody>
          <a:bodyPr wrap="square" lIns="0" tIns="0" rIns="0" bIns="0" rtlCol="0"/>
          <a:lstStyle/>
          <a:p>
            <a:endParaRPr sz="1500"/>
          </a:p>
        </p:txBody>
      </p:sp>
      <p:sp>
        <p:nvSpPr>
          <p:cNvPr id="146" name="object 146"/>
          <p:cNvSpPr/>
          <p:nvPr/>
        </p:nvSpPr>
        <p:spPr>
          <a:xfrm>
            <a:off x="10309866" y="2165664"/>
            <a:ext cx="1008592" cy="267758"/>
          </a:xfrm>
          <a:custGeom>
            <a:avLst/>
            <a:gdLst/>
            <a:ahLst/>
            <a:cxnLst/>
            <a:rect l="l" t="t" r="r" b="b"/>
            <a:pathLst>
              <a:path w="1210309" h="321310">
                <a:moveTo>
                  <a:pt x="1210310" y="321310"/>
                </a:moveTo>
                <a:lnTo>
                  <a:pt x="0" y="0"/>
                </a:lnTo>
              </a:path>
            </a:pathLst>
          </a:custGeom>
          <a:ln w="8985">
            <a:solidFill>
              <a:srgbClr val="000000"/>
            </a:solidFill>
          </a:ln>
        </p:spPr>
        <p:txBody>
          <a:bodyPr wrap="square" lIns="0" tIns="0" rIns="0" bIns="0" rtlCol="0"/>
          <a:lstStyle/>
          <a:p>
            <a:endParaRPr sz="1500"/>
          </a:p>
        </p:txBody>
      </p:sp>
      <p:sp>
        <p:nvSpPr>
          <p:cNvPr id="147" name="object 147"/>
          <p:cNvSpPr/>
          <p:nvPr/>
        </p:nvSpPr>
        <p:spPr>
          <a:xfrm>
            <a:off x="9502357" y="2165663"/>
            <a:ext cx="234950" cy="271992"/>
          </a:xfrm>
          <a:custGeom>
            <a:avLst/>
            <a:gdLst/>
            <a:ahLst/>
            <a:cxnLst/>
            <a:rect l="l" t="t" r="r" b="b"/>
            <a:pathLst>
              <a:path w="281940" h="326389">
                <a:moveTo>
                  <a:pt x="281939" y="326390"/>
                </a:moveTo>
                <a:lnTo>
                  <a:pt x="0" y="0"/>
                </a:lnTo>
              </a:path>
            </a:pathLst>
          </a:custGeom>
          <a:ln w="8985">
            <a:solidFill>
              <a:srgbClr val="000000"/>
            </a:solidFill>
          </a:ln>
        </p:spPr>
        <p:txBody>
          <a:bodyPr wrap="square" lIns="0" tIns="0" rIns="0" bIns="0" rtlCol="0"/>
          <a:lstStyle/>
          <a:p>
            <a:endParaRPr sz="1500"/>
          </a:p>
        </p:txBody>
      </p:sp>
      <p:sp>
        <p:nvSpPr>
          <p:cNvPr id="148" name="object 148"/>
          <p:cNvSpPr/>
          <p:nvPr/>
        </p:nvSpPr>
        <p:spPr>
          <a:xfrm>
            <a:off x="10371250" y="2165664"/>
            <a:ext cx="496358" cy="267758"/>
          </a:xfrm>
          <a:custGeom>
            <a:avLst/>
            <a:gdLst/>
            <a:ahLst/>
            <a:cxnLst/>
            <a:rect l="l" t="t" r="r" b="b"/>
            <a:pathLst>
              <a:path w="595629" h="321310">
                <a:moveTo>
                  <a:pt x="0" y="321310"/>
                </a:moveTo>
                <a:lnTo>
                  <a:pt x="595629" y="0"/>
                </a:lnTo>
              </a:path>
            </a:pathLst>
          </a:custGeom>
          <a:ln w="8985">
            <a:solidFill>
              <a:srgbClr val="000000"/>
            </a:solidFill>
          </a:ln>
        </p:spPr>
        <p:txBody>
          <a:bodyPr wrap="square" lIns="0" tIns="0" rIns="0" bIns="0" rtlCol="0"/>
          <a:lstStyle/>
          <a:p>
            <a:endParaRPr sz="1500"/>
          </a:p>
        </p:txBody>
      </p:sp>
      <p:sp>
        <p:nvSpPr>
          <p:cNvPr id="149" name="object 149"/>
          <p:cNvSpPr/>
          <p:nvPr/>
        </p:nvSpPr>
        <p:spPr>
          <a:xfrm>
            <a:off x="10817866" y="2165664"/>
            <a:ext cx="500592" cy="267758"/>
          </a:xfrm>
          <a:custGeom>
            <a:avLst/>
            <a:gdLst/>
            <a:ahLst/>
            <a:cxnLst/>
            <a:rect l="l" t="t" r="r" b="b"/>
            <a:pathLst>
              <a:path w="600709" h="321310">
                <a:moveTo>
                  <a:pt x="600710" y="321310"/>
                </a:moveTo>
                <a:lnTo>
                  <a:pt x="0" y="0"/>
                </a:lnTo>
              </a:path>
            </a:pathLst>
          </a:custGeom>
          <a:ln w="8985">
            <a:solidFill>
              <a:srgbClr val="000000"/>
            </a:solidFill>
          </a:ln>
        </p:spPr>
        <p:txBody>
          <a:bodyPr wrap="square" lIns="0" tIns="0" rIns="0" bIns="0" rtlCol="0"/>
          <a:lstStyle/>
          <a:p>
            <a:endParaRPr sz="1500"/>
          </a:p>
        </p:txBody>
      </p:sp>
      <mc:AlternateContent xmlns:mc="http://schemas.openxmlformats.org/markup-compatibility/2006" xmlns:a14="http://schemas.microsoft.com/office/drawing/2010/main">
        <mc:Choice Requires="a14">
          <p:graphicFrame>
            <p:nvGraphicFramePr>
              <p:cNvPr id="150" name="object 150"/>
              <p:cNvGraphicFramePr>
                <a:graphicFrameLocks noGrp="1"/>
              </p:cNvGraphicFramePr>
              <p:nvPr>
                <p:extLst/>
              </p:nvPr>
            </p:nvGraphicFramePr>
            <p:xfrm>
              <a:off x="1560444" y="1232959"/>
              <a:ext cx="6785572" cy="2737906"/>
            </p:xfrm>
            <a:graphic>
              <a:graphicData uri="http://schemas.openxmlformats.org/drawingml/2006/table">
                <a:tbl>
                  <a:tblPr firstRow="1" bandRow="1">
                    <a:tableStyleId>{2D5ABB26-0587-4C30-8999-92F81FD0307C}</a:tableStyleId>
                  </a:tblPr>
                  <a:tblGrid>
                    <a:gridCol w="2837723">
                      <a:extLst>
                        <a:ext uri="{9D8B030D-6E8A-4147-A177-3AD203B41FA5}">
                          <a16:colId xmlns:a16="http://schemas.microsoft.com/office/drawing/2014/main" val="20000"/>
                        </a:ext>
                      </a:extLst>
                    </a:gridCol>
                    <a:gridCol w="3947849">
                      <a:extLst>
                        <a:ext uri="{9D8B030D-6E8A-4147-A177-3AD203B41FA5}">
                          <a16:colId xmlns:a16="http://schemas.microsoft.com/office/drawing/2014/main" val="20001"/>
                        </a:ext>
                      </a:extLst>
                    </a:gridCol>
                  </a:tblGrid>
                  <a:tr h="567795">
                    <a:tc>
                      <a:txBody>
                        <a:bodyPr/>
                        <a:lstStyle/>
                        <a:p>
                          <a:pPr marL="309880">
                            <a:lnSpc>
                              <a:spcPts val="3350"/>
                            </a:lnSpc>
                          </a:pPr>
                          <a:r>
                            <a:rPr sz="2800" spc="-5" dirty="0">
                              <a:latin typeface="Arial"/>
                              <a:cs typeface="Arial"/>
                            </a:rPr>
                            <a:t>Depth</a:t>
                          </a:r>
                          <a:endParaRPr sz="2800" dirty="0">
                            <a:latin typeface="Arial"/>
                            <a:cs typeface="Arial"/>
                          </a:endParaRPr>
                        </a:p>
                      </a:txBody>
                      <a:tcPr marL="0" marR="0" marT="0" marB="0">
                        <a:lnL w="28575">
                          <a:solidFill>
                            <a:srgbClr val="000000"/>
                          </a:solidFill>
                          <a:prstDash val="solid"/>
                        </a:lnL>
                        <a:lnR w="38100">
                          <a:solidFill>
                            <a:srgbClr val="000000"/>
                          </a:solidFill>
                          <a:prstDash val="solid"/>
                        </a:lnR>
                        <a:lnT w="28575">
                          <a:solidFill>
                            <a:srgbClr val="000000"/>
                          </a:solidFill>
                          <a:prstDash val="solid"/>
                        </a:lnT>
                        <a:lnB w="38100">
                          <a:solidFill>
                            <a:srgbClr val="000000"/>
                          </a:solidFill>
                          <a:prstDash val="solid"/>
                        </a:lnB>
                      </a:tcPr>
                    </a:tc>
                    <a:tc>
                      <a:txBody>
                        <a:bodyPr/>
                        <a:lstStyle/>
                        <a:p>
                          <a:pPr marL="310515">
                            <a:lnSpc>
                              <a:spcPts val="3350"/>
                            </a:lnSpc>
                          </a:pPr>
                          <a:r>
                            <a:rPr sz="2800" spc="-5" dirty="0">
                              <a:latin typeface="Arial"/>
                              <a:cs typeface="Arial"/>
                            </a:rPr>
                            <a:t>Wires</a:t>
                          </a:r>
                          <a:endParaRPr sz="2800">
                            <a:latin typeface="Arial"/>
                            <a:cs typeface="Arial"/>
                          </a:endParaRPr>
                        </a:p>
                      </a:txBody>
                      <a:tcPr marL="0" marR="0" marT="0" marB="0">
                        <a:lnL w="38100">
                          <a:solidFill>
                            <a:srgbClr val="000000"/>
                          </a:solidFill>
                          <a:prstDash val="solid"/>
                        </a:lnL>
                        <a:lnR w="38100">
                          <a:solidFill>
                            <a:srgbClr val="000000"/>
                          </a:solidFill>
                          <a:prstDash val="solid"/>
                        </a:lnR>
                        <a:lnT w="28575">
                          <a:solidFill>
                            <a:srgbClr val="000000"/>
                          </a:solidFill>
                          <a:prstDash val="solid"/>
                        </a:lnT>
                        <a:lnB w="38100">
                          <a:solidFill>
                            <a:srgbClr val="000000"/>
                          </a:solidFill>
                          <a:prstDash val="solid"/>
                        </a:lnB>
                      </a:tcPr>
                    </a:tc>
                    <a:extLst>
                      <a:ext uri="{0D108BD9-81ED-4DB2-BD59-A6C34878D82A}">
                        <a16:rowId xmlns:a16="http://schemas.microsoft.com/office/drawing/2014/main" val="10000"/>
                      </a:ext>
                    </a:extLst>
                  </a:tr>
                  <a:tr h="1292753">
                    <a:tc>
                      <a:txBody>
                        <a:bodyPr/>
                        <a:lstStyle/>
                        <a:p>
                          <a:pPr>
                            <a:lnSpc>
                              <a:spcPct val="100000"/>
                            </a:lnSpc>
                          </a:pPr>
                          <a:endParaRPr sz="2800" dirty="0">
                            <a:latin typeface="Times New Roman"/>
                            <a:cs typeface="Times New Roman"/>
                          </a:endParaRPr>
                        </a:p>
                        <a:p>
                          <a:pPr marL="408940">
                            <a:lnSpc>
                              <a:spcPct val="100000"/>
                            </a:lnSpc>
                          </a:pPr>
                          <a:r>
                            <a:rPr sz="2800" dirty="0">
                              <a:latin typeface="Arial"/>
                              <a:cs typeface="Arial"/>
                            </a:rPr>
                            <a:t>2</a:t>
                          </a:r>
                        </a:p>
                      </a:txBody>
                      <a:tcPr marL="0" marR="0" marT="0" marB="0">
                        <a:lnL w="28575">
                          <a:solidFill>
                            <a:srgbClr val="000000"/>
                          </a:solidFill>
                          <a:prstDash val="solid"/>
                        </a:lnL>
                        <a:lnR w="38100">
                          <a:solidFill>
                            <a:srgbClr val="000000"/>
                          </a:solidFill>
                          <a:prstDash val="solid"/>
                        </a:lnR>
                        <a:lnT w="38100">
                          <a:solidFill>
                            <a:srgbClr val="000000"/>
                          </a:solidFill>
                          <a:prstDash val="solid"/>
                        </a:lnT>
                        <a:lnB w="28575">
                          <a:solidFill>
                            <a:srgbClr val="000000"/>
                          </a:solidFill>
                          <a:prstDash val="solid"/>
                        </a:lnB>
                      </a:tcPr>
                    </a:tc>
                    <a:tc>
                      <a:txBody>
                        <a:bodyPr/>
                        <a:lstStyle/>
                        <a:p>
                          <a:pPr marL="263525" marR="109855" indent="923290">
                            <a:lnSpc>
                              <a:spcPct val="46700"/>
                            </a:lnSpc>
                            <a:spcBef>
                              <a:spcPts val="3240"/>
                            </a:spcBef>
                            <a:tabLst>
                              <a:tab pos="2512060" algn="l"/>
                            </a:tabLst>
                          </a:pPr>
                          <a:endParaRPr lang="en-US" sz="2800" b="0" i="0" dirty="0" smtClean="0">
                            <a:latin typeface="Cambria Math" panose="02040503050406030204" pitchFamily="18" charset="0"/>
                            <a:cs typeface="Arial"/>
                          </a:endParaRPr>
                        </a:p>
                        <a:p>
                          <a:pPr marL="263525" marR="109855" indent="923290">
                            <a:lnSpc>
                              <a:spcPct val="46700"/>
                            </a:lnSpc>
                            <a:spcBef>
                              <a:spcPts val="3240"/>
                            </a:spcBef>
                            <a:tabLst>
                              <a:tab pos="2512060" algn="l"/>
                            </a:tabLst>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cs typeface="Arial"/>
                                      </a:rPr>
                                    </m:ctrlPr>
                                  </m:sSupPr>
                                  <m:e>
                                    <m:r>
                                      <a:rPr lang="en-US" sz="2800" b="0" i="1" smtClean="0">
                                        <a:latin typeface="Cambria Math" panose="02040503050406030204" pitchFamily="18" charset="0"/>
                                        <a:cs typeface="Arial"/>
                                      </a:rPr>
                                      <m:t>𝑛</m:t>
                                    </m:r>
                                    <m:r>
                                      <a:rPr lang="en-US" sz="2800" b="0" i="1" smtClean="0">
                                        <a:latin typeface="Cambria Math" panose="02040503050406030204" pitchFamily="18" charset="0"/>
                                        <a:cs typeface="Arial"/>
                                      </a:rPr>
                                      <m:t>⋅</m:t>
                                    </m:r>
                                    <m:r>
                                      <m:rPr>
                                        <m:sty m:val="p"/>
                                      </m:rPr>
                                      <a:rPr lang="en-US" sz="2800" b="0" i="0" smtClean="0">
                                        <a:latin typeface="Cambria Math" panose="02040503050406030204" pitchFamily="18" charset="0"/>
                                        <a:cs typeface="Arial"/>
                                      </a:rPr>
                                      <m:t>Θ</m:t>
                                    </m:r>
                                    <m:d>
                                      <m:dPr>
                                        <m:ctrlPr>
                                          <a:rPr lang="en-US" sz="2800" b="0" i="1" smtClean="0">
                                            <a:latin typeface="Cambria Math" panose="02040503050406030204" pitchFamily="18" charset="0"/>
                                            <a:cs typeface="Arial"/>
                                          </a:rPr>
                                        </m:ctrlPr>
                                      </m:dPr>
                                      <m:e>
                                        <m:f>
                                          <m:fPr>
                                            <m:ctrlPr>
                                              <a:rPr lang="en-US" sz="2800" b="0" i="1" smtClean="0">
                                                <a:latin typeface="Cambria Math" panose="02040503050406030204" pitchFamily="18" charset="0"/>
                                                <a:cs typeface="Arial"/>
                                              </a:rPr>
                                            </m:ctrlPr>
                                          </m:fPr>
                                          <m:num>
                                            <m:r>
                                              <a:rPr lang="en-US" sz="2800" b="0" i="1" smtClean="0">
                                                <a:latin typeface="Cambria Math" panose="02040503050406030204" pitchFamily="18" charset="0"/>
                                                <a:cs typeface="Arial"/>
                                              </a:rPr>
                                              <m:t>𝑙𝑜𝑔𝑛</m:t>
                                            </m:r>
                                          </m:num>
                                          <m:den>
                                            <m:func>
                                              <m:funcPr>
                                                <m:ctrlPr>
                                                  <a:rPr lang="en-US" sz="2800" b="0" i="1" smtClean="0">
                                                    <a:latin typeface="Cambria Math" panose="02040503050406030204" pitchFamily="18" charset="0"/>
                                                    <a:cs typeface="Arial"/>
                                                  </a:rPr>
                                                </m:ctrlPr>
                                              </m:funcPr>
                                              <m:fName>
                                                <m:r>
                                                  <m:rPr>
                                                    <m:sty m:val="p"/>
                                                  </m:rPr>
                                                  <a:rPr lang="en-US" sz="2800" b="0" i="0" smtClean="0">
                                                    <a:latin typeface="Cambria Math" panose="02040503050406030204" pitchFamily="18" charset="0"/>
                                                    <a:cs typeface="Arial"/>
                                                  </a:rPr>
                                                  <m:t>log</m:t>
                                                </m:r>
                                              </m:fName>
                                              <m:e>
                                                <m:func>
                                                  <m:funcPr>
                                                    <m:ctrlPr>
                                                      <a:rPr lang="en-US" sz="2800" b="0" i="1" smtClean="0">
                                                        <a:latin typeface="Cambria Math" panose="02040503050406030204" pitchFamily="18" charset="0"/>
                                                        <a:cs typeface="Arial"/>
                                                      </a:rPr>
                                                    </m:ctrlPr>
                                                  </m:funcPr>
                                                  <m:fName>
                                                    <m:r>
                                                      <m:rPr>
                                                        <m:sty m:val="p"/>
                                                      </m:rPr>
                                                      <a:rPr lang="en-US" sz="2800" b="0" i="0" smtClean="0">
                                                        <a:latin typeface="Cambria Math" panose="02040503050406030204" pitchFamily="18" charset="0"/>
                                                        <a:cs typeface="Arial"/>
                                                      </a:rPr>
                                                      <m:t>log</m:t>
                                                    </m:r>
                                                  </m:fName>
                                                  <m:e>
                                                    <m:r>
                                                      <a:rPr lang="en-US" sz="2800" b="0" i="1" smtClean="0">
                                                        <a:latin typeface="Cambria Math" panose="02040503050406030204" pitchFamily="18" charset="0"/>
                                                        <a:cs typeface="Arial"/>
                                                      </a:rPr>
                                                      <m:t>𝑛</m:t>
                                                    </m:r>
                                                  </m:e>
                                                </m:func>
                                              </m:e>
                                            </m:func>
                                          </m:den>
                                        </m:f>
                                      </m:e>
                                    </m:d>
                                  </m:e>
                                  <m:sup>
                                    <m:r>
                                      <a:rPr lang="en-US" sz="2800" b="0" i="1" smtClean="0">
                                        <a:latin typeface="Cambria Math" panose="02040503050406030204" pitchFamily="18" charset="0"/>
                                        <a:cs typeface="Arial"/>
                                      </a:rPr>
                                      <m:t>2</m:t>
                                    </m:r>
                                  </m:sup>
                                </m:sSup>
                              </m:oMath>
                            </m:oMathPara>
                          </a14:m>
                          <a:endParaRPr sz="2800" dirty="0">
                            <a:latin typeface="Arial"/>
                            <a:cs typeface="Arial"/>
                          </a:endParaRPr>
                        </a:p>
                      </a:txBody>
                      <a:tcPr marL="0" marR="0" marT="342900" marB="0">
                        <a:lnL w="38100">
                          <a:solidFill>
                            <a:srgbClr val="000000"/>
                          </a:solidFill>
                          <a:prstDash val="solid"/>
                        </a:lnL>
                        <a:lnR w="38100">
                          <a:solidFill>
                            <a:srgbClr val="000000"/>
                          </a:solidFill>
                          <a:prstDash val="solid"/>
                        </a:lnR>
                        <a:lnT w="38100">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877358">
                    <a:tc>
                      <a:txBody>
                        <a:bodyPr/>
                        <a:lstStyle/>
                        <a:p>
                          <a:pPr>
                            <a:lnSpc>
                              <a:spcPct val="100000"/>
                            </a:lnSpc>
                            <a:spcBef>
                              <a:spcPts val="40"/>
                            </a:spcBef>
                          </a:pPr>
                          <a:endParaRPr sz="2800" dirty="0">
                            <a:latin typeface="Times New Roman"/>
                            <a:cs typeface="Times New Roman"/>
                          </a:endParaRPr>
                        </a:p>
                        <a:p>
                          <a:pPr marL="507365">
                            <a:lnSpc>
                              <a:spcPct val="100000"/>
                            </a:lnSpc>
                          </a:pPr>
                          <a:r>
                            <a:rPr sz="2800" dirty="0">
                              <a:latin typeface="Arial"/>
                              <a:cs typeface="Arial"/>
                            </a:rPr>
                            <a:t>d &gt;</a:t>
                          </a:r>
                          <a:r>
                            <a:rPr sz="2800" spc="-20" dirty="0">
                              <a:latin typeface="Arial"/>
                              <a:cs typeface="Arial"/>
                            </a:rPr>
                            <a:t> </a:t>
                          </a:r>
                          <a:r>
                            <a:rPr sz="2800" dirty="0">
                              <a:latin typeface="Arial"/>
                              <a:cs typeface="Arial"/>
                            </a:rPr>
                            <a:t>2</a:t>
                          </a:r>
                        </a:p>
                      </a:txBody>
                      <a:tcPr marL="0" marR="0" marT="4233" marB="0">
                        <a:lnL w="28575">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tc>
                      <a:txBody>
                        <a:bodyPr/>
                        <a:lstStyle/>
                        <a:p>
                          <a:pPr marL="436245">
                            <a:lnSpc>
                              <a:spcPct val="100000"/>
                            </a:lnSpc>
                            <a:spcBef>
                              <a:spcPts val="3100"/>
                            </a:spcBef>
                          </a:pPr>
                          <a:r>
                            <a:rPr sz="2800" spc="-20" dirty="0">
                              <a:solidFill>
                                <a:schemeClr val="tx1"/>
                              </a:solidFill>
                              <a:latin typeface="Arial"/>
                              <a:cs typeface="Arial"/>
                            </a:rPr>
                            <a:t>n·Θ(λ</a:t>
                          </a:r>
                          <a:r>
                            <a:rPr sz="2800" spc="-30" baseline="-31111" dirty="0">
                              <a:solidFill>
                                <a:schemeClr val="tx1"/>
                              </a:solidFill>
                              <a:latin typeface="Arial"/>
                              <a:cs typeface="Arial"/>
                            </a:rPr>
                            <a:t>d</a:t>
                          </a:r>
                          <a:r>
                            <a:rPr sz="2800" spc="-20" dirty="0">
                              <a:solidFill>
                                <a:schemeClr val="tx1"/>
                              </a:solidFill>
                              <a:latin typeface="Arial"/>
                              <a:cs typeface="Arial"/>
                            </a:rPr>
                            <a:t>(n)</a:t>
                          </a:r>
                          <a:r>
                            <a:rPr sz="2800" spc="-10" dirty="0">
                              <a:solidFill>
                                <a:schemeClr val="tx1"/>
                              </a:solidFill>
                              <a:latin typeface="Arial"/>
                              <a:cs typeface="Arial"/>
                            </a:rPr>
                            <a:t> </a:t>
                          </a:r>
                          <a:r>
                            <a:rPr sz="2800" dirty="0">
                              <a:solidFill>
                                <a:schemeClr val="tx1"/>
                              </a:solidFill>
                              <a:latin typeface="Arial"/>
                              <a:cs typeface="Arial"/>
                            </a:rPr>
                            <a:t>)</a:t>
                          </a:r>
                        </a:p>
                      </a:txBody>
                      <a:tcPr marL="0" marR="0" marT="328083" marB="0">
                        <a:lnL w="38100">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bl>
              </a:graphicData>
            </a:graphic>
          </p:graphicFrame>
        </mc:Choice>
        <mc:Fallback xmlns="">
          <p:graphicFrame>
            <p:nvGraphicFramePr>
              <p:cNvPr id="150" name="object 150"/>
              <p:cNvGraphicFramePr>
                <a:graphicFrameLocks noGrp="1"/>
              </p:cNvGraphicFramePr>
              <p:nvPr>
                <p:extLst>
                  <p:ext uri="{D42A27DB-BD31-4B8C-83A1-F6EECF244321}">
                    <p14:modId xmlns:p14="http://schemas.microsoft.com/office/powerpoint/2010/main" val="2827238493"/>
                  </p:ext>
                </p:extLst>
              </p:nvPr>
            </p:nvGraphicFramePr>
            <p:xfrm>
              <a:off x="1560444" y="1232959"/>
              <a:ext cx="6785572" cy="2737906"/>
            </p:xfrm>
            <a:graphic>
              <a:graphicData uri="http://schemas.openxmlformats.org/drawingml/2006/table">
                <a:tbl>
                  <a:tblPr firstRow="1" bandRow="1">
                    <a:tableStyleId>{2D5ABB26-0587-4C30-8999-92F81FD0307C}</a:tableStyleId>
                  </a:tblPr>
                  <a:tblGrid>
                    <a:gridCol w="2837723">
                      <a:extLst>
                        <a:ext uri="{9D8B030D-6E8A-4147-A177-3AD203B41FA5}">
                          <a16:colId xmlns:a16="http://schemas.microsoft.com/office/drawing/2014/main" val="20000"/>
                        </a:ext>
                      </a:extLst>
                    </a:gridCol>
                    <a:gridCol w="3947849">
                      <a:extLst>
                        <a:ext uri="{9D8B030D-6E8A-4147-A177-3AD203B41FA5}">
                          <a16:colId xmlns:a16="http://schemas.microsoft.com/office/drawing/2014/main" val="20001"/>
                        </a:ext>
                      </a:extLst>
                    </a:gridCol>
                  </a:tblGrid>
                  <a:tr h="567795">
                    <a:tc>
                      <a:txBody>
                        <a:bodyPr/>
                        <a:lstStyle/>
                        <a:p>
                          <a:pPr marL="309880">
                            <a:lnSpc>
                              <a:spcPts val="3350"/>
                            </a:lnSpc>
                          </a:pPr>
                          <a:r>
                            <a:rPr sz="2800" spc="-5" dirty="0">
                              <a:latin typeface="Arial"/>
                              <a:cs typeface="Arial"/>
                            </a:rPr>
                            <a:t>Depth</a:t>
                          </a:r>
                          <a:endParaRPr sz="2800" dirty="0">
                            <a:latin typeface="Arial"/>
                            <a:cs typeface="Arial"/>
                          </a:endParaRPr>
                        </a:p>
                      </a:txBody>
                      <a:tcPr marL="0" marR="0" marT="0" marB="0">
                        <a:lnL w="28575">
                          <a:solidFill>
                            <a:srgbClr val="000000"/>
                          </a:solidFill>
                          <a:prstDash val="solid"/>
                        </a:lnL>
                        <a:lnR w="38100">
                          <a:solidFill>
                            <a:srgbClr val="000000"/>
                          </a:solidFill>
                          <a:prstDash val="solid"/>
                        </a:lnR>
                        <a:lnT w="28575">
                          <a:solidFill>
                            <a:srgbClr val="000000"/>
                          </a:solidFill>
                          <a:prstDash val="solid"/>
                        </a:lnT>
                        <a:lnB w="38100">
                          <a:solidFill>
                            <a:srgbClr val="000000"/>
                          </a:solidFill>
                          <a:prstDash val="solid"/>
                        </a:lnB>
                      </a:tcPr>
                    </a:tc>
                    <a:tc>
                      <a:txBody>
                        <a:bodyPr/>
                        <a:lstStyle/>
                        <a:p>
                          <a:pPr marL="310515">
                            <a:lnSpc>
                              <a:spcPts val="3350"/>
                            </a:lnSpc>
                          </a:pPr>
                          <a:r>
                            <a:rPr sz="2800" spc="-5" dirty="0">
                              <a:latin typeface="Arial"/>
                              <a:cs typeface="Arial"/>
                            </a:rPr>
                            <a:t>Wires</a:t>
                          </a:r>
                          <a:endParaRPr sz="2800">
                            <a:latin typeface="Arial"/>
                            <a:cs typeface="Arial"/>
                          </a:endParaRPr>
                        </a:p>
                      </a:txBody>
                      <a:tcPr marL="0" marR="0" marT="0" marB="0">
                        <a:lnL w="38100">
                          <a:solidFill>
                            <a:srgbClr val="000000"/>
                          </a:solidFill>
                          <a:prstDash val="solid"/>
                        </a:lnL>
                        <a:lnR w="38100">
                          <a:solidFill>
                            <a:srgbClr val="000000"/>
                          </a:solidFill>
                          <a:prstDash val="solid"/>
                        </a:lnR>
                        <a:lnT w="28575">
                          <a:solidFill>
                            <a:srgbClr val="000000"/>
                          </a:solidFill>
                          <a:prstDash val="solid"/>
                        </a:lnT>
                        <a:lnB w="38100">
                          <a:solidFill>
                            <a:srgbClr val="000000"/>
                          </a:solidFill>
                          <a:prstDash val="solid"/>
                        </a:lnB>
                      </a:tcPr>
                    </a:tc>
                    <a:extLst>
                      <a:ext uri="{0D108BD9-81ED-4DB2-BD59-A6C34878D82A}">
                        <a16:rowId xmlns:a16="http://schemas.microsoft.com/office/drawing/2014/main" val="10000"/>
                      </a:ext>
                    </a:extLst>
                  </a:tr>
                  <a:tr h="1292753">
                    <a:tc>
                      <a:txBody>
                        <a:bodyPr/>
                        <a:lstStyle/>
                        <a:p>
                          <a:pPr>
                            <a:lnSpc>
                              <a:spcPct val="100000"/>
                            </a:lnSpc>
                          </a:pPr>
                          <a:endParaRPr sz="2800" dirty="0">
                            <a:latin typeface="Times New Roman"/>
                            <a:cs typeface="Times New Roman"/>
                          </a:endParaRPr>
                        </a:p>
                        <a:p>
                          <a:pPr marL="408940">
                            <a:lnSpc>
                              <a:spcPct val="100000"/>
                            </a:lnSpc>
                          </a:pPr>
                          <a:r>
                            <a:rPr sz="2800" dirty="0">
                              <a:latin typeface="Arial"/>
                              <a:cs typeface="Arial"/>
                            </a:rPr>
                            <a:t>2</a:t>
                          </a:r>
                        </a:p>
                      </a:txBody>
                      <a:tcPr marL="0" marR="0" marT="0" marB="0">
                        <a:lnL w="28575">
                          <a:solidFill>
                            <a:srgbClr val="000000"/>
                          </a:solidFill>
                          <a:prstDash val="solid"/>
                        </a:lnL>
                        <a:lnR w="38100">
                          <a:solidFill>
                            <a:srgbClr val="000000"/>
                          </a:solidFill>
                          <a:prstDash val="solid"/>
                        </a:lnR>
                        <a:lnT w="38100">
                          <a:solidFill>
                            <a:srgbClr val="000000"/>
                          </a:solidFill>
                          <a:prstDash val="solid"/>
                        </a:lnT>
                        <a:lnB w="28575">
                          <a:solidFill>
                            <a:srgbClr val="000000"/>
                          </a:solidFill>
                          <a:prstDash val="solid"/>
                        </a:lnB>
                      </a:tcPr>
                    </a:tc>
                    <a:tc>
                      <a:txBody>
                        <a:bodyPr/>
                        <a:lstStyle/>
                        <a:p>
                          <a:endParaRPr lang="en-US"/>
                        </a:p>
                      </a:txBody>
                      <a:tcPr marL="0" marR="0" marT="342900" marB="0">
                        <a:lnL w="38100">
                          <a:solidFill>
                            <a:srgbClr val="000000"/>
                          </a:solidFill>
                          <a:prstDash val="solid"/>
                        </a:lnL>
                        <a:lnR w="38100">
                          <a:solidFill>
                            <a:srgbClr val="000000"/>
                          </a:solidFill>
                          <a:prstDash val="solid"/>
                        </a:lnR>
                        <a:lnT w="38100">
                          <a:solidFill>
                            <a:srgbClr val="000000"/>
                          </a:solidFill>
                          <a:prstDash val="solid"/>
                        </a:lnT>
                        <a:lnB w="28575">
                          <a:solidFill>
                            <a:srgbClr val="000000"/>
                          </a:solidFill>
                          <a:prstDash val="solid"/>
                        </a:lnB>
                        <a:blipFill>
                          <a:blip r:embed="rId2"/>
                          <a:stretch>
                            <a:fillRect l="-72111" t="-53991" r="-924" b="-82629"/>
                          </a:stretch>
                        </a:blipFill>
                      </a:tcPr>
                    </a:tc>
                    <a:extLst>
                      <a:ext uri="{0D108BD9-81ED-4DB2-BD59-A6C34878D82A}">
                        <a16:rowId xmlns:a16="http://schemas.microsoft.com/office/drawing/2014/main" val="10001"/>
                      </a:ext>
                    </a:extLst>
                  </a:tr>
                  <a:tr h="877358">
                    <a:tc>
                      <a:txBody>
                        <a:bodyPr/>
                        <a:lstStyle/>
                        <a:p>
                          <a:pPr>
                            <a:lnSpc>
                              <a:spcPct val="100000"/>
                            </a:lnSpc>
                            <a:spcBef>
                              <a:spcPts val="40"/>
                            </a:spcBef>
                          </a:pPr>
                          <a:endParaRPr sz="2800" dirty="0">
                            <a:latin typeface="Times New Roman"/>
                            <a:cs typeface="Times New Roman"/>
                          </a:endParaRPr>
                        </a:p>
                        <a:p>
                          <a:pPr marL="507365">
                            <a:lnSpc>
                              <a:spcPct val="100000"/>
                            </a:lnSpc>
                          </a:pPr>
                          <a:r>
                            <a:rPr sz="2800" dirty="0">
                              <a:latin typeface="Arial"/>
                              <a:cs typeface="Arial"/>
                            </a:rPr>
                            <a:t>d &gt;</a:t>
                          </a:r>
                          <a:r>
                            <a:rPr sz="2800" spc="-20" dirty="0">
                              <a:latin typeface="Arial"/>
                              <a:cs typeface="Arial"/>
                            </a:rPr>
                            <a:t> </a:t>
                          </a:r>
                          <a:r>
                            <a:rPr sz="2800" dirty="0">
                              <a:latin typeface="Arial"/>
                              <a:cs typeface="Arial"/>
                            </a:rPr>
                            <a:t>2</a:t>
                          </a:r>
                        </a:p>
                      </a:txBody>
                      <a:tcPr marL="0" marR="0" marT="4233" marB="0">
                        <a:lnL w="28575">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tc>
                      <a:txBody>
                        <a:bodyPr/>
                        <a:lstStyle/>
                        <a:p>
                          <a:pPr marL="436245">
                            <a:lnSpc>
                              <a:spcPct val="100000"/>
                            </a:lnSpc>
                            <a:spcBef>
                              <a:spcPts val="3100"/>
                            </a:spcBef>
                          </a:pPr>
                          <a:r>
                            <a:rPr sz="2800" spc="-20" dirty="0">
                              <a:solidFill>
                                <a:schemeClr val="tx1"/>
                              </a:solidFill>
                              <a:latin typeface="Arial"/>
                              <a:cs typeface="Arial"/>
                            </a:rPr>
                            <a:t>n·Θ(λ</a:t>
                          </a:r>
                          <a:r>
                            <a:rPr sz="2800" spc="-30" baseline="-31111" dirty="0">
                              <a:solidFill>
                                <a:schemeClr val="tx1"/>
                              </a:solidFill>
                              <a:latin typeface="Arial"/>
                              <a:cs typeface="Arial"/>
                            </a:rPr>
                            <a:t>d</a:t>
                          </a:r>
                          <a:r>
                            <a:rPr sz="2800" spc="-20" dirty="0">
                              <a:solidFill>
                                <a:schemeClr val="tx1"/>
                              </a:solidFill>
                              <a:latin typeface="Arial"/>
                              <a:cs typeface="Arial"/>
                            </a:rPr>
                            <a:t>(n)</a:t>
                          </a:r>
                          <a:r>
                            <a:rPr sz="2800" spc="-10" dirty="0">
                              <a:solidFill>
                                <a:schemeClr val="tx1"/>
                              </a:solidFill>
                              <a:latin typeface="Arial"/>
                              <a:cs typeface="Arial"/>
                            </a:rPr>
                            <a:t> </a:t>
                          </a:r>
                          <a:r>
                            <a:rPr sz="2800" dirty="0">
                              <a:solidFill>
                                <a:schemeClr val="tx1"/>
                              </a:solidFill>
                              <a:latin typeface="Arial"/>
                              <a:cs typeface="Arial"/>
                            </a:rPr>
                            <a:t>)</a:t>
                          </a:r>
                        </a:p>
                      </a:txBody>
                      <a:tcPr marL="0" marR="0" marT="328083" marB="0">
                        <a:lnL w="38100">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14367419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1620" y="714523"/>
            <a:ext cx="6684750" cy="626239"/>
          </a:xfrm>
          <a:prstGeom prst="rect">
            <a:avLst/>
          </a:prstGeom>
        </p:spPr>
        <p:txBody>
          <a:bodyPr vert="horz" wrap="square" lIns="0" tIns="10583" rIns="0" bIns="0" rtlCol="0" anchor="ctr">
            <a:spAutoFit/>
          </a:bodyPr>
          <a:lstStyle/>
          <a:p>
            <a:pPr marL="10583">
              <a:lnSpc>
                <a:spcPct val="100000"/>
              </a:lnSpc>
              <a:spcBef>
                <a:spcPts val="83"/>
              </a:spcBef>
            </a:pPr>
            <a:r>
              <a:rPr sz="4000" dirty="0" smtClean="0"/>
              <a:t>Probabilistic</a:t>
            </a:r>
            <a:r>
              <a:rPr sz="4000" spc="-46" dirty="0" smtClean="0"/>
              <a:t> </a:t>
            </a:r>
            <a:r>
              <a:rPr sz="4000" spc="-4" dirty="0" smtClean="0"/>
              <a:t>construction</a:t>
            </a:r>
            <a:endParaRPr sz="4000" dirty="0"/>
          </a:p>
        </p:txBody>
      </p:sp>
      <mc:AlternateContent xmlns:mc="http://schemas.openxmlformats.org/markup-compatibility/2006" xmlns:a14="http://schemas.microsoft.com/office/drawing/2010/main">
        <mc:Choice Requires="a14">
          <p:sp>
            <p:nvSpPr>
              <p:cNvPr id="3" name="object 3"/>
              <p:cNvSpPr txBox="1"/>
              <p:nvPr/>
            </p:nvSpPr>
            <p:spPr>
              <a:xfrm>
                <a:off x="655983" y="4417483"/>
                <a:ext cx="8857905" cy="2054623"/>
              </a:xfrm>
              <a:prstGeom prst="rect">
                <a:avLst/>
              </a:prstGeom>
            </p:spPr>
            <p:txBody>
              <a:bodyPr vert="horz" wrap="square" lIns="0" tIns="35454" rIns="0" bIns="0" rtlCol="0">
                <a:spAutoFit/>
              </a:bodyPr>
              <a:lstStyle/>
              <a:p>
                <a:pPr marL="296321" marR="4233" indent="-285739">
                  <a:lnSpc>
                    <a:spcPct val="93000"/>
                  </a:lnSpc>
                  <a:spcBef>
                    <a:spcPts val="279"/>
                  </a:spcBef>
                  <a:buClr>
                    <a:srgbClr val="000000"/>
                  </a:buClr>
                  <a:buChar char="•"/>
                  <a:tabLst>
                    <a:tab pos="295792" algn="l"/>
                    <a:tab pos="296321" algn="l"/>
                  </a:tabLst>
                </a:pPr>
                <a:r>
                  <a:rPr lang="en-US" sz="2800" dirty="0" smtClean="0">
                    <a:solidFill>
                      <a:srgbClr val="7F0000"/>
                    </a:solidFill>
                    <a:latin typeface="Arial"/>
                    <a:cs typeface="Arial"/>
                  </a:rPr>
                  <a:t>i-th </a:t>
                </a:r>
                <a:r>
                  <a:rPr lang="en-US" sz="2800" spc="-4" dirty="0">
                    <a:solidFill>
                      <a:srgbClr val="7F0000"/>
                    </a:solidFill>
                    <a:latin typeface="Arial"/>
                    <a:cs typeface="Arial"/>
                  </a:rPr>
                  <a:t>block </a:t>
                </a:r>
                <a:r>
                  <a:rPr lang="en-US" sz="2800" dirty="0">
                    <a:latin typeface="Arial"/>
                    <a:cs typeface="Arial"/>
                  </a:rPr>
                  <a:t>balanced for message </a:t>
                </a:r>
                <a:r>
                  <a:rPr lang="en-US" sz="2800" spc="-4" dirty="0">
                    <a:latin typeface="Arial"/>
                    <a:cs typeface="Arial"/>
                  </a:rPr>
                  <a:t>weight </a:t>
                </a:r>
                <a:r>
                  <a:rPr lang="en-US" sz="2800" dirty="0">
                    <a:latin typeface="Arial"/>
                    <a:cs typeface="Arial"/>
                  </a:rPr>
                  <a:t>w = </a:t>
                </a:r>
                <a:r>
                  <a:rPr lang="el-GR" sz="2800" spc="-4" dirty="0">
                    <a:latin typeface="Arial"/>
                    <a:cs typeface="Arial"/>
                  </a:rPr>
                  <a:t>Θ(</a:t>
                </a:r>
                <a:r>
                  <a:rPr lang="en-US" sz="2800" spc="-4" dirty="0">
                    <a:latin typeface="Arial"/>
                    <a:cs typeface="Arial"/>
                  </a:rPr>
                  <a:t>n/2</a:t>
                </a:r>
                <a:r>
                  <a:rPr lang="en-US" sz="2800" spc="-6" baseline="18888" dirty="0">
                    <a:latin typeface="Arial"/>
                    <a:cs typeface="Arial"/>
                  </a:rPr>
                  <a:t>i</a:t>
                </a:r>
                <a:r>
                  <a:rPr lang="en-US" sz="2800" spc="-4" dirty="0">
                    <a:latin typeface="Arial"/>
                    <a:cs typeface="Arial"/>
                  </a:rPr>
                  <a:t>)  Can </a:t>
                </a:r>
                <a:r>
                  <a:rPr lang="en-US" sz="2800" dirty="0">
                    <a:latin typeface="Arial"/>
                    <a:cs typeface="Arial"/>
                  </a:rPr>
                  <a:t>do </a:t>
                </a:r>
                <a:r>
                  <a:rPr lang="en-US" sz="2800" spc="-4" dirty="0">
                    <a:latin typeface="Arial"/>
                    <a:cs typeface="Arial"/>
                  </a:rPr>
                  <a:t>with wires (n/w) </a:t>
                </a:r>
                <a:r>
                  <a:rPr lang="en-US" sz="2800" dirty="0">
                    <a:latin typeface="Arial"/>
                    <a:cs typeface="Arial"/>
                  </a:rPr>
                  <a:t>log </a:t>
                </a:r>
                <a14:m>
                  <m:oMath xmlns:m="http://schemas.openxmlformats.org/officeDocument/2006/math">
                    <m:r>
                      <a:rPr lang="en-US" b="0" i="1" smtClean="0">
                        <a:latin typeface="Cambria Math" panose="02040503050406030204" pitchFamily="18" charset="0"/>
                      </a:rPr>
                      <m:t> </m:t>
                    </m:r>
                  </m:oMath>
                </a14:m>
                <a:r>
                  <a:rPr lang="en-US" sz="3600" dirty="0" smtClean="0">
                    <a:latin typeface="Arial"/>
                    <a:cs typeface="Arial"/>
                  </a:rPr>
                  <a:t>(</a:t>
                </a:r>
                <a:r>
                  <a:rPr lang="en-US" sz="3600" baseline="18888" dirty="0" err="1" smtClean="0">
                    <a:latin typeface="Arial"/>
                    <a:cs typeface="Arial"/>
                  </a:rPr>
                  <a:t>n</a:t>
                </a:r>
                <a:r>
                  <a:rPr lang="en-US" sz="3600" baseline="-20987" dirty="0" err="1" smtClean="0">
                    <a:latin typeface="Arial"/>
                    <a:cs typeface="Arial"/>
                  </a:rPr>
                  <a:t>w</a:t>
                </a:r>
                <a:r>
                  <a:rPr lang="en-US" sz="3600" dirty="0">
                    <a:latin typeface="Arial"/>
                    <a:cs typeface="Arial"/>
                  </a:rPr>
                  <a:t>)</a:t>
                </a:r>
                <a:r>
                  <a:rPr lang="en-US" sz="2800" dirty="0">
                    <a:latin typeface="Arial"/>
                    <a:cs typeface="Arial"/>
                  </a:rPr>
                  <a:t> &lt; n</a:t>
                </a:r>
                <a:r>
                  <a:rPr lang="en-US" sz="2800" spc="-167" dirty="0">
                    <a:latin typeface="Arial"/>
                    <a:cs typeface="Arial"/>
                  </a:rPr>
                  <a:t> </a:t>
                </a:r>
                <a:r>
                  <a:rPr lang="en-US" sz="2800" dirty="0">
                    <a:latin typeface="Arial"/>
                    <a:cs typeface="Arial"/>
                  </a:rPr>
                  <a:t>i</a:t>
                </a:r>
              </a:p>
              <a:p>
                <a:pPr marR="487872" algn="r">
                  <a:lnSpc>
                    <a:spcPts val="1746"/>
                  </a:lnSpc>
                  <a:spcBef>
                    <a:spcPts val="2883"/>
                  </a:spcBef>
                </a:pPr>
                <a:endParaRPr lang="en-US" sz="2800" dirty="0">
                  <a:latin typeface="Arial"/>
                  <a:cs typeface="Arial"/>
                </a:endParaRPr>
              </a:p>
              <a:p>
                <a:pPr marL="296321" indent="-285739">
                  <a:lnSpc>
                    <a:spcPts val="2046"/>
                  </a:lnSpc>
                  <a:buChar char="•"/>
                  <a:tabLst>
                    <a:tab pos="295792" algn="l"/>
                    <a:tab pos="296321" algn="l"/>
                    <a:tab pos="6561404" algn="l"/>
                  </a:tabLst>
                </a:pPr>
                <a:r>
                  <a:rPr lang="en-US" sz="2800" spc="-6" dirty="0">
                    <a:latin typeface="Arial"/>
                    <a:cs typeface="Arial"/>
                  </a:rPr>
                  <a:t>Total wires </a:t>
                </a:r>
                <a:r>
                  <a:rPr lang="en-US" sz="2800" dirty="0">
                    <a:latin typeface="Arial"/>
                    <a:cs typeface="Arial"/>
                  </a:rPr>
                  <a:t>= </a:t>
                </a:r>
                <a:r>
                  <a:rPr lang="el-GR" sz="2800" dirty="0">
                    <a:latin typeface="Arial"/>
                    <a:cs typeface="Arial"/>
                  </a:rPr>
                  <a:t>Σ </a:t>
                </a:r>
                <a:r>
                  <a:rPr lang="en-US" sz="2800" spc="6" baseline="-25000" dirty="0">
                    <a:latin typeface="Arial"/>
                    <a:cs typeface="Arial"/>
                  </a:rPr>
                  <a:t>i </a:t>
                </a:r>
                <a:r>
                  <a:rPr lang="en-US" sz="2800" spc="18" baseline="-25000" dirty="0">
                    <a:latin typeface="Arial"/>
                    <a:cs typeface="Arial"/>
                  </a:rPr>
                  <a:t>&lt; </a:t>
                </a:r>
                <a:r>
                  <a:rPr lang="en-US" sz="2800" spc="12" baseline="-25000" dirty="0">
                    <a:latin typeface="Arial"/>
                    <a:cs typeface="Arial"/>
                  </a:rPr>
                  <a:t>log </a:t>
                </a:r>
                <a:r>
                  <a:rPr lang="en-US" sz="2800" spc="18" baseline="-25000" dirty="0">
                    <a:latin typeface="Arial"/>
                    <a:cs typeface="Arial"/>
                  </a:rPr>
                  <a:t>n</a:t>
                </a:r>
                <a:r>
                  <a:rPr lang="en-US" sz="2800" spc="18" dirty="0">
                    <a:latin typeface="Arial"/>
                    <a:cs typeface="Arial"/>
                  </a:rPr>
                  <a:t> </a:t>
                </a:r>
                <a:r>
                  <a:rPr lang="en-US" sz="2800" spc="-6" dirty="0">
                    <a:latin typeface="Arial"/>
                    <a:cs typeface="Arial"/>
                  </a:rPr>
                  <a:t>(n </a:t>
                </a:r>
                <a:r>
                  <a:rPr lang="en-US" sz="2800" dirty="0">
                    <a:latin typeface="Arial"/>
                    <a:cs typeface="Arial"/>
                  </a:rPr>
                  <a:t>i) + n </a:t>
                </a:r>
                <a:r>
                  <a:rPr lang="en-US" sz="2800" spc="-6" dirty="0">
                    <a:latin typeface="Arial"/>
                    <a:cs typeface="Arial"/>
                  </a:rPr>
                  <a:t>log </a:t>
                </a:r>
                <a:r>
                  <a:rPr lang="en-US" sz="2800" dirty="0">
                    <a:latin typeface="Arial"/>
                    <a:cs typeface="Arial"/>
                  </a:rPr>
                  <a:t>n =</a:t>
                </a:r>
                <a:r>
                  <a:rPr lang="en-US" sz="2800" spc="-68" dirty="0">
                    <a:latin typeface="Arial"/>
                    <a:cs typeface="Arial"/>
                  </a:rPr>
                  <a:t> </a:t>
                </a:r>
                <a14:m>
                  <m:oMath xmlns:m="http://schemas.openxmlformats.org/officeDocument/2006/math">
                    <m:r>
                      <a:rPr lang="en-US" sz="2800" b="0" i="1" spc="-68" smtClean="0">
                        <a:latin typeface="Cambria Math" panose="02040503050406030204" pitchFamily="18" charset="0"/>
                        <a:cs typeface="Arial"/>
                      </a:rPr>
                      <m:t>𝑛</m:t>
                    </m:r>
                    <m:r>
                      <a:rPr lang="en-US" sz="2800" b="0" i="1" spc="-68" smtClean="0">
                        <a:latin typeface="Cambria Math" panose="02040503050406030204" pitchFamily="18" charset="0"/>
                        <a:cs typeface="Arial"/>
                      </a:rPr>
                      <m:t>⋅</m:t>
                    </m:r>
                    <m:r>
                      <a:rPr lang="en-US" sz="2800" b="0" i="1" spc="-68" smtClean="0">
                        <a:latin typeface="Cambria Math" panose="02040503050406030204" pitchFamily="18" charset="0"/>
                        <a:cs typeface="Arial"/>
                      </a:rPr>
                      <m:t>𝑂</m:t>
                    </m:r>
                    <m:r>
                      <a:rPr lang="en-US" sz="2800" b="0" i="1" spc="-68" smtClean="0">
                        <a:latin typeface="Cambria Math" panose="02040503050406030204" pitchFamily="18" charset="0"/>
                        <a:cs typeface="Arial"/>
                      </a:rPr>
                      <m:t>(</m:t>
                    </m:r>
                    <m:func>
                      <m:funcPr>
                        <m:ctrlPr>
                          <a:rPr lang="en-US" sz="2800" b="0" i="1" spc="-68" smtClean="0">
                            <a:latin typeface="Cambria Math" panose="02040503050406030204" pitchFamily="18" charset="0"/>
                            <a:cs typeface="Arial"/>
                          </a:rPr>
                        </m:ctrlPr>
                      </m:funcPr>
                      <m:fName>
                        <m:sSup>
                          <m:sSupPr>
                            <m:ctrlPr>
                              <a:rPr lang="en-US" sz="2800" b="0" i="1" spc="-68" smtClean="0">
                                <a:latin typeface="Cambria Math" panose="02040503050406030204" pitchFamily="18" charset="0"/>
                                <a:cs typeface="Arial"/>
                              </a:rPr>
                            </m:ctrlPr>
                          </m:sSupPr>
                          <m:e>
                            <m:r>
                              <m:rPr>
                                <m:sty m:val="p"/>
                              </m:rPr>
                              <a:rPr lang="en-US" sz="2800" b="0" i="0" spc="-68" smtClean="0">
                                <a:latin typeface="Cambria Math" panose="02040503050406030204" pitchFamily="18" charset="0"/>
                                <a:cs typeface="Arial"/>
                              </a:rPr>
                              <m:t>log</m:t>
                            </m:r>
                          </m:e>
                          <m:sup>
                            <m:r>
                              <a:rPr lang="en-US" sz="2800" b="0" i="1" spc="-68" smtClean="0">
                                <a:latin typeface="Cambria Math" panose="02040503050406030204" pitchFamily="18" charset="0"/>
                                <a:cs typeface="Arial"/>
                              </a:rPr>
                              <m:t>2</m:t>
                            </m:r>
                          </m:sup>
                        </m:sSup>
                      </m:fName>
                      <m:e>
                        <m:r>
                          <a:rPr lang="en-US" sz="2800" b="0" i="1" spc="-68" smtClean="0">
                            <a:latin typeface="Cambria Math" panose="02040503050406030204" pitchFamily="18" charset="0"/>
                            <a:cs typeface="Arial"/>
                          </a:rPr>
                          <m:t>𝑛</m:t>
                        </m:r>
                        <m:r>
                          <a:rPr lang="en-US" sz="2800" b="0" i="1" spc="-68" smtClean="0">
                            <a:latin typeface="Cambria Math" panose="02040503050406030204" pitchFamily="18" charset="0"/>
                            <a:cs typeface="Arial"/>
                          </a:rPr>
                          <m:t>)</m:t>
                        </m:r>
                      </m:e>
                    </m:func>
                  </m:oMath>
                </a14:m>
                <a:endParaRPr lang="en-US" sz="2800" b="0" spc="-68" dirty="0" smtClean="0">
                  <a:latin typeface="Arial"/>
                  <a:cs typeface="Arial"/>
                </a:endParaRPr>
              </a:p>
              <a:p>
                <a:pPr marL="296321" indent="-285739">
                  <a:lnSpc>
                    <a:spcPts val="2046"/>
                  </a:lnSpc>
                  <a:buChar char="•"/>
                  <a:tabLst>
                    <a:tab pos="295792" algn="l"/>
                    <a:tab pos="296321" algn="l"/>
                    <a:tab pos="6561404" algn="l"/>
                  </a:tabLst>
                </a:pPr>
                <a:endParaRPr sz="2800" dirty="0">
                  <a:latin typeface="Arial"/>
                  <a:cs typeface="Arial"/>
                </a:endParaRPr>
              </a:p>
            </p:txBody>
          </p:sp>
        </mc:Choice>
        <mc:Fallback xmlns="">
          <p:sp>
            <p:nvSpPr>
              <p:cNvPr id="3" name="object 3"/>
              <p:cNvSpPr txBox="1">
                <a:spLocks noRot="1" noChangeAspect="1" noMove="1" noResize="1" noEditPoints="1" noAdjustHandles="1" noChangeArrowheads="1" noChangeShapeType="1" noTextEdit="1"/>
              </p:cNvSpPr>
              <p:nvPr/>
            </p:nvSpPr>
            <p:spPr>
              <a:xfrm>
                <a:off x="655983" y="4417483"/>
                <a:ext cx="8857905" cy="2054623"/>
              </a:xfrm>
              <a:prstGeom prst="rect">
                <a:avLst/>
              </a:prstGeom>
              <a:blipFill>
                <a:blip r:embed="rId2"/>
                <a:stretch>
                  <a:fillRect l="-2134" t="-5341"/>
                </a:stretch>
              </a:blipFill>
            </p:spPr>
            <p:txBody>
              <a:bodyPr/>
              <a:lstStyle/>
              <a:p>
                <a:r>
                  <a:rPr lang="en-US">
                    <a:noFill/>
                  </a:rPr>
                  <a:t> </a:t>
                </a:r>
              </a:p>
            </p:txBody>
          </p:sp>
        </mc:Fallback>
      </mc:AlternateContent>
      <p:sp>
        <p:nvSpPr>
          <p:cNvPr id="4" name="object 4"/>
          <p:cNvSpPr/>
          <p:nvPr/>
        </p:nvSpPr>
        <p:spPr>
          <a:xfrm>
            <a:off x="7748058" y="1955800"/>
            <a:ext cx="0" cy="247650"/>
          </a:xfrm>
          <a:custGeom>
            <a:avLst/>
            <a:gdLst/>
            <a:ahLst/>
            <a:cxnLst/>
            <a:rect l="l" t="t" r="r" b="b"/>
            <a:pathLst>
              <a:path h="297180">
                <a:moveTo>
                  <a:pt x="0" y="0"/>
                </a:moveTo>
                <a:lnTo>
                  <a:pt x="0" y="297179"/>
                </a:lnTo>
              </a:path>
            </a:pathLst>
          </a:custGeom>
          <a:ln w="8985">
            <a:solidFill>
              <a:srgbClr val="000000"/>
            </a:solidFill>
          </a:ln>
        </p:spPr>
        <p:txBody>
          <a:bodyPr wrap="square" lIns="0" tIns="0" rIns="0" bIns="0" rtlCol="0"/>
          <a:lstStyle/>
          <a:p>
            <a:endParaRPr sz="2800"/>
          </a:p>
        </p:txBody>
      </p:sp>
      <p:sp>
        <p:nvSpPr>
          <p:cNvPr id="5" name="object 5"/>
          <p:cNvSpPr/>
          <p:nvPr/>
        </p:nvSpPr>
        <p:spPr>
          <a:xfrm>
            <a:off x="7508875" y="1589616"/>
            <a:ext cx="1905000" cy="366183"/>
          </a:xfrm>
          <a:custGeom>
            <a:avLst/>
            <a:gdLst/>
            <a:ahLst/>
            <a:cxnLst/>
            <a:rect l="l" t="t" r="r" b="b"/>
            <a:pathLst>
              <a:path w="2286000" h="439419">
                <a:moveTo>
                  <a:pt x="0" y="0"/>
                </a:moveTo>
                <a:lnTo>
                  <a:pt x="2286000" y="0"/>
                </a:lnTo>
                <a:lnTo>
                  <a:pt x="2286000" y="439420"/>
                </a:lnTo>
                <a:lnTo>
                  <a:pt x="0" y="439420"/>
                </a:lnTo>
                <a:lnTo>
                  <a:pt x="0" y="0"/>
                </a:lnTo>
                <a:close/>
              </a:path>
            </a:pathLst>
          </a:custGeom>
          <a:ln w="25518">
            <a:solidFill>
              <a:srgbClr val="000000"/>
            </a:solidFill>
          </a:ln>
        </p:spPr>
        <p:txBody>
          <a:bodyPr wrap="square" lIns="0" tIns="0" rIns="0" bIns="0" rtlCol="0"/>
          <a:lstStyle/>
          <a:p>
            <a:endParaRPr sz="2800"/>
          </a:p>
        </p:txBody>
      </p:sp>
      <p:sp>
        <p:nvSpPr>
          <p:cNvPr id="6" name="object 6"/>
          <p:cNvSpPr txBox="1"/>
          <p:nvPr/>
        </p:nvSpPr>
        <p:spPr>
          <a:xfrm>
            <a:off x="7519508" y="1632200"/>
            <a:ext cx="2425649" cy="346249"/>
          </a:xfrm>
          <a:prstGeom prst="rect">
            <a:avLst/>
          </a:prstGeom>
          <a:solidFill>
            <a:srgbClr val="CCFFFF">
              <a:alpha val="50000"/>
            </a:srgbClr>
          </a:solidFill>
        </p:spPr>
        <p:txBody>
          <a:bodyPr vert="horz" wrap="square" lIns="0" tIns="50800" rIns="0" bIns="0" rtlCol="0">
            <a:spAutoFit/>
          </a:bodyPr>
          <a:lstStyle/>
          <a:p>
            <a:pPr marL="150806">
              <a:lnSpc>
                <a:spcPts val="2317"/>
              </a:lnSpc>
              <a:spcBef>
                <a:spcPts val="400"/>
              </a:spcBef>
            </a:pPr>
            <a:r>
              <a:rPr lang="en-US" sz="2800" spc="-17" dirty="0" smtClean="0">
                <a:latin typeface="Arial"/>
                <a:cs typeface="Arial"/>
              </a:rPr>
              <a:t>m</a:t>
            </a:r>
            <a:r>
              <a:rPr sz="2800" spc="-4" dirty="0" smtClean="0">
                <a:latin typeface="Arial"/>
                <a:cs typeface="Arial"/>
              </a:rPr>
              <a:t>essage</a:t>
            </a:r>
            <a:endParaRPr sz="2800" dirty="0">
              <a:latin typeface="Arial"/>
              <a:cs typeface="Arial"/>
            </a:endParaRPr>
          </a:p>
        </p:txBody>
      </p:sp>
      <p:sp>
        <p:nvSpPr>
          <p:cNvPr id="7" name="object 7"/>
          <p:cNvSpPr/>
          <p:nvPr/>
        </p:nvSpPr>
        <p:spPr>
          <a:xfrm>
            <a:off x="7748058" y="1955800"/>
            <a:ext cx="527050" cy="261408"/>
          </a:xfrm>
          <a:custGeom>
            <a:avLst/>
            <a:gdLst/>
            <a:ahLst/>
            <a:cxnLst/>
            <a:rect l="l" t="t" r="r" b="b"/>
            <a:pathLst>
              <a:path w="632459" h="313689">
                <a:moveTo>
                  <a:pt x="0" y="313689"/>
                </a:moveTo>
                <a:lnTo>
                  <a:pt x="632459" y="0"/>
                </a:lnTo>
              </a:path>
            </a:pathLst>
          </a:custGeom>
          <a:ln w="8985">
            <a:solidFill>
              <a:srgbClr val="000000"/>
            </a:solidFill>
          </a:ln>
        </p:spPr>
        <p:txBody>
          <a:bodyPr wrap="square" lIns="0" tIns="0" rIns="0" bIns="0" rtlCol="0"/>
          <a:lstStyle/>
          <a:p>
            <a:endParaRPr sz="2800"/>
          </a:p>
        </p:txBody>
      </p:sp>
      <p:sp>
        <p:nvSpPr>
          <p:cNvPr id="8" name="object 8"/>
          <p:cNvSpPr/>
          <p:nvPr/>
        </p:nvSpPr>
        <p:spPr>
          <a:xfrm>
            <a:off x="7997825" y="1955800"/>
            <a:ext cx="610658" cy="261408"/>
          </a:xfrm>
          <a:custGeom>
            <a:avLst/>
            <a:gdLst/>
            <a:ahLst/>
            <a:cxnLst/>
            <a:rect l="l" t="t" r="r" b="b"/>
            <a:pathLst>
              <a:path w="732790" h="313689">
                <a:moveTo>
                  <a:pt x="0" y="313689"/>
                </a:moveTo>
                <a:lnTo>
                  <a:pt x="732789" y="0"/>
                </a:lnTo>
              </a:path>
            </a:pathLst>
          </a:custGeom>
          <a:ln w="8985">
            <a:solidFill>
              <a:srgbClr val="000000"/>
            </a:solidFill>
          </a:ln>
        </p:spPr>
        <p:txBody>
          <a:bodyPr wrap="square" lIns="0" tIns="0" rIns="0" bIns="0" rtlCol="0"/>
          <a:lstStyle/>
          <a:p>
            <a:endParaRPr sz="2800"/>
          </a:p>
        </p:txBody>
      </p:sp>
      <p:sp>
        <p:nvSpPr>
          <p:cNvPr id="9" name="object 9"/>
          <p:cNvSpPr/>
          <p:nvPr/>
        </p:nvSpPr>
        <p:spPr>
          <a:xfrm>
            <a:off x="7211483" y="2203449"/>
            <a:ext cx="381000" cy="366183"/>
          </a:xfrm>
          <a:custGeom>
            <a:avLst/>
            <a:gdLst/>
            <a:ahLst/>
            <a:cxnLst/>
            <a:rect l="l" t="t" r="r" b="b"/>
            <a:pathLst>
              <a:path w="457200" h="439419">
                <a:moveTo>
                  <a:pt x="0" y="0"/>
                </a:moveTo>
                <a:lnTo>
                  <a:pt x="457200" y="0"/>
                </a:lnTo>
                <a:lnTo>
                  <a:pt x="457200" y="439420"/>
                </a:lnTo>
                <a:lnTo>
                  <a:pt x="0" y="439420"/>
                </a:lnTo>
                <a:lnTo>
                  <a:pt x="0" y="0"/>
                </a:lnTo>
                <a:close/>
              </a:path>
            </a:pathLst>
          </a:custGeom>
          <a:solidFill>
            <a:srgbClr val="7F0000">
              <a:alpha val="50000"/>
            </a:srgbClr>
          </a:solidFill>
        </p:spPr>
        <p:txBody>
          <a:bodyPr wrap="square" lIns="0" tIns="0" rIns="0" bIns="0" rtlCol="0"/>
          <a:lstStyle/>
          <a:p>
            <a:endParaRPr sz="2800"/>
          </a:p>
        </p:txBody>
      </p:sp>
      <p:sp>
        <p:nvSpPr>
          <p:cNvPr id="10" name="object 10"/>
          <p:cNvSpPr/>
          <p:nvPr/>
        </p:nvSpPr>
        <p:spPr>
          <a:xfrm>
            <a:off x="7211483" y="2203449"/>
            <a:ext cx="381000" cy="366183"/>
          </a:xfrm>
          <a:custGeom>
            <a:avLst/>
            <a:gdLst/>
            <a:ahLst/>
            <a:cxnLst/>
            <a:rect l="l" t="t" r="r" b="b"/>
            <a:pathLst>
              <a:path w="457200" h="439419">
                <a:moveTo>
                  <a:pt x="0" y="0"/>
                </a:moveTo>
                <a:lnTo>
                  <a:pt x="457200" y="0"/>
                </a:lnTo>
                <a:lnTo>
                  <a:pt x="457200" y="439420"/>
                </a:lnTo>
                <a:lnTo>
                  <a:pt x="0" y="439420"/>
                </a:lnTo>
                <a:lnTo>
                  <a:pt x="0" y="0"/>
                </a:lnTo>
                <a:close/>
              </a:path>
            </a:pathLst>
          </a:custGeom>
          <a:ln w="25518">
            <a:solidFill>
              <a:srgbClr val="000000"/>
            </a:solidFill>
          </a:ln>
        </p:spPr>
        <p:txBody>
          <a:bodyPr wrap="square" lIns="0" tIns="0" rIns="0" bIns="0" rtlCol="0"/>
          <a:lstStyle/>
          <a:p>
            <a:endParaRPr sz="2800"/>
          </a:p>
        </p:txBody>
      </p:sp>
      <p:sp>
        <p:nvSpPr>
          <p:cNvPr id="11" name="object 11"/>
          <p:cNvSpPr/>
          <p:nvPr/>
        </p:nvSpPr>
        <p:spPr>
          <a:xfrm>
            <a:off x="7699375" y="2203449"/>
            <a:ext cx="571500" cy="366183"/>
          </a:xfrm>
          <a:custGeom>
            <a:avLst/>
            <a:gdLst/>
            <a:ahLst/>
            <a:cxnLst/>
            <a:rect l="l" t="t" r="r" b="b"/>
            <a:pathLst>
              <a:path w="685800" h="439419">
                <a:moveTo>
                  <a:pt x="0" y="0"/>
                </a:moveTo>
                <a:lnTo>
                  <a:pt x="685800" y="0"/>
                </a:lnTo>
                <a:lnTo>
                  <a:pt x="685800" y="439420"/>
                </a:lnTo>
                <a:lnTo>
                  <a:pt x="0" y="439420"/>
                </a:lnTo>
                <a:lnTo>
                  <a:pt x="0" y="0"/>
                </a:lnTo>
                <a:close/>
              </a:path>
            </a:pathLst>
          </a:custGeom>
          <a:solidFill>
            <a:srgbClr val="7F0000">
              <a:alpha val="50000"/>
            </a:srgbClr>
          </a:solidFill>
        </p:spPr>
        <p:txBody>
          <a:bodyPr wrap="square" lIns="0" tIns="0" rIns="0" bIns="0" rtlCol="0"/>
          <a:lstStyle/>
          <a:p>
            <a:endParaRPr sz="2800"/>
          </a:p>
        </p:txBody>
      </p:sp>
      <p:sp>
        <p:nvSpPr>
          <p:cNvPr id="12" name="object 12"/>
          <p:cNvSpPr/>
          <p:nvPr/>
        </p:nvSpPr>
        <p:spPr>
          <a:xfrm>
            <a:off x="7699375" y="2203449"/>
            <a:ext cx="571500" cy="366183"/>
          </a:xfrm>
          <a:custGeom>
            <a:avLst/>
            <a:gdLst/>
            <a:ahLst/>
            <a:cxnLst/>
            <a:rect l="l" t="t" r="r" b="b"/>
            <a:pathLst>
              <a:path w="685800" h="439419">
                <a:moveTo>
                  <a:pt x="0" y="0"/>
                </a:moveTo>
                <a:lnTo>
                  <a:pt x="685800" y="0"/>
                </a:lnTo>
                <a:lnTo>
                  <a:pt x="685800" y="439420"/>
                </a:lnTo>
                <a:lnTo>
                  <a:pt x="0" y="439420"/>
                </a:lnTo>
                <a:lnTo>
                  <a:pt x="0" y="0"/>
                </a:lnTo>
                <a:close/>
              </a:path>
            </a:pathLst>
          </a:custGeom>
          <a:ln w="25518">
            <a:solidFill>
              <a:srgbClr val="000000"/>
            </a:solidFill>
          </a:ln>
        </p:spPr>
        <p:txBody>
          <a:bodyPr wrap="square" lIns="0" tIns="0" rIns="0" bIns="0" rtlCol="0"/>
          <a:lstStyle/>
          <a:p>
            <a:endParaRPr sz="2800"/>
          </a:p>
        </p:txBody>
      </p:sp>
      <p:sp>
        <p:nvSpPr>
          <p:cNvPr id="13" name="object 13"/>
          <p:cNvSpPr/>
          <p:nvPr/>
        </p:nvSpPr>
        <p:spPr>
          <a:xfrm>
            <a:off x="8373533" y="2203449"/>
            <a:ext cx="1143000" cy="366183"/>
          </a:xfrm>
          <a:custGeom>
            <a:avLst/>
            <a:gdLst/>
            <a:ahLst/>
            <a:cxnLst/>
            <a:rect l="l" t="t" r="r" b="b"/>
            <a:pathLst>
              <a:path w="1371600" h="439419">
                <a:moveTo>
                  <a:pt x="0" y="0"/>
                </a:moveTo>
                <a:lnTo>
                  <a:pt x="1371600" y="0"/>
                </a:lnTo>
                <a:lnTo>
                  <a:pt x="1371600" y="439420"/>
                </a:lnTo>
                <a:lnTo>
                  <a:pt x="0" y="439420"/>
                </a:lnTo>
                <a:lnTo>
                  <a:pt x="0" y="0"/>
                </a:lnTo>
                <a:close/>
              </a:path>
            </a:pathLst>
          </a:custGeom>
          <a:solidFill>
            <a:srgbClr val="7F0000">
              <a:alpha val="50000"/>
            </a:srgbClr>
          </a:solidFill>
        </p:spPr>
        <p:txBody>
          <a:bodyPr wrap="square" lIns="0" tIns="0" rIns="0" bIns="0" rtlCol="0"/>
          <a:lstStyle/>
          <a:p>
            <a:endParaRPr sz="2800"/>
          </a:p>
        </p:txBody>
      </p:sp>
      <p:sp>
        <p:nvSpPr>
          <p:cNvPr id="14" name="object 14"/>
          <p:cNvSpPr/>
          <p:nvPr/>
        </p:nvSpPr>
        <p:spPr>
          <a:xfrm>
            <a:off x="8373533" y="2203449"/>
            <a:ext cx="1143000" cy="366183"/>
          </a:xfrm>
          <a:custGeom>
            <a:avLst/>
            <a:gdLst/>
            <a:ahLst/>
            <a:cxnLst/>
            <a:rect l="l" t="t" r="r" b="b"/>
            <a:pathLst>
              <a:path w="1371600" h="439419">
                <a:moveTo>
                  <a:pt x="0" y="0"/>
                </a:moveTo>
                <a:lnTo>
                  <a:pt x="1371600" y="0"/>
                </a:lnTo>
                <a:lnTo>
                  <a:pt x="1371600" y="439420"/>
                </a:lnTo>
                <a:lnTo>
                  <a:pt x="0" y="439420"/>
                </a:lnTo>
                <a:lnTo>
                  <a:pt x="0" y="0"/>
                </a:lnTo>
                <a:close/>
              </a:path>
            </a:pathLst>
          </a:custGeom>
          <a:ln w="25518">
            <a:solidFill>
              <a:srgbClr val="000000"/>
            </a:solidFill>
          </a:ln>
        </p:spPr>
        <p:txBody>
          <a:bodyPr wrap="square" lIns="0" tIns="0" rIns="0" bIns="0" rtlCol="0"/>
          <a:lstStyle/>
          <a:p>
            <a:endParaRPr sz="2800"/>
          </a:p>
        </p:txBody>
      </p:sp>
      <p:sp>
        <p:nvSpPr>
          <p:cNvPr id="15" name="object 15"/>
          <p:cNvSpPr txBox="1"/>
          <p:nvPr/>
        </p:nvSpPr>
        <p:spPr>
          <a:xfrm>
            <a:off x="9589557" y="2121959"/>
            <a:ext cx="560917" cy="441574"/>
          </a:xfrm>
          <a:prstGeom prst="rect">
            <a:avLst/>
          </a:prstGeom>
        </p:spPr>
        <p:txBody>
          <a:bodyPr vert="horz" wrap="square" lIns="0" tIns="10583" rIns="0" bIns="0" rtlCol="0">
            <a:spAutoFit/>
          </a:bodyPr>
          <a:lstStyle/>
          <a:p>
            <a:pPr marL="10583">
              <a:spcBef>
                <a:spcPts val="83"/>
              </a:spcBef>
            </a:pPr>
            <a:r>
              <a:rPr sz="2800" dirty="0" smtClean="0">
                <a:latin typeface="Arial"/>
                <a:cs typeface="Arial"/>
              </a:rPr>
              <a:t>.</a:t>
            </a:r>
            <a:r>
              <a:rPr lang="en-US" sz="2800" dirty="0" smtClean="0">
                <a:latin typeface="Arial"/>
                <a:cs typeface="Arial"/>
              </a:rPr>
              <a:t>.</a:t>
            </a:r>
            <a:r>
              <a:rPr sz="2800" dirty="0" smtClean="0">
                <a:latin typeface="Arial"/>
                <a:cs typeface="Arial"/>
              </a:rPr>
              <a:t>.</a:t>
            </a:r>
            <a:endParaRPr sz="2800" dirty="0">
              <a:latin typeface="Arial"/>
              <a:cs typeface="Arial"/>
            </a:endParaRPr>
          </a:p>
        </p:txBody>
      </p:sp>
      <p:sp>
        <p:nvSpPr>
          <p:cNvPr id="16" name="object 16"/>
          <p:cNvSpPr/>
          <p:nvPr/>
        </p:nvSpPr>
        <p:spPr>
          <a:xfrm>
            <a:off x="7748058" y="1955800"/>
            <a:ext cx="860425" cy="261408"/>
          </a:xfrm>
          <a:custGeom>
            <a:avLst/>
            <a:gdLst/>
            <a:ahLst/>
            <a:cxnLst/>
            <a:rect l="l" t="t" r="r" b="b"/>
            <a:pathLst>
              <a:path w="1032509" h="313689">
                <a:moveTo>
                  <a:pt x="0" y="313689"/>
                </a:moveTo>
                <a:lnTo>
                  <a:pt x="1032509" y="0"/>
                </a:lnTo>
              </a:path>
            </a:pathLst>
          </a:custGeom>
          <a:ln w="8985">
            <a:solidFill>
              <a:srgbClr val="000000"/>
            </a:solidFill>
          </a:ln>
        </p:spPr>
        <p:txBody>
          <a:bodyPr wrap="square" lIns="0" tIns="0" rIns="0" bIns="0" rtlCol="0"/>
          <a:lstStyle/>
          <a:p>
            <a:endParaRPr sz="2800"/>
          </a:p>
        </p:txBody>
      </p:sp>
      <p:sp>
        <p:nvSpPr>
          <p:cNvPr id="17" name="object 17"/>
          <p:cNvSpPr/>
          <p:nvPr/>
        </p:nvSpPr>
        <p:spPr>
          <a:xfrm>
            <a:off x="7748057" y="1965324"/>
            <a:ext cx="1665817" cy="251883"/>
          </a:xfrm>
          <a:custGeom>
            <a:avLst/>
            <a:gdLst/>
            <a:ahLst/>
            <a:cxnLst/>
            <a:rect l="l" t="t" r="r" b="b"/>
            <a:pathLst>
              <a:path w="1998979" h="302260">
                <a:moveTo>
                  <a:pt x="0" y="302260"/>
                </a:moveTo>
                <a:lnTo>
                  <a:pt x="1998979" y="0"/>
                </a:lnTo>
              </a:path>
            </a:pathLst>
          </a:custGeom>
          <a:ln w="8985">
            <a:solidFill>
              <a:srgbClr val="000000"/>
            </a:solidFill>
          </a:ln>
        </p:spPr>
        <p:txBody>
          <a:bodyPr wrap="square" lIns="0" tIns="0" rIns="0" bIns="0" rtlCol="0"/>
          <a:lstStyle/>
          <a:p>
            <a:endParaRPr sz="2800"/>
          </a:p>
        </p:txBody>
      </p:sp>
      <p:sp>
        <p:nvSpPr>
          <p:cNvPr id="18" name="object 18"/>
          <p:cNvSpPr/>
          <p:nvPr/>
        </p:nvSpPr>
        <p:spPr>
          <a:xfrm>
            <a:off x="7748057" y="1955800"/>
            <a:ext cx="249767" cy="261408"/>
          </a:xfrm>
          <a:custGeom>
            <a:avLst/>
            <a:gdLst/>
            <a:ahLst/>
            <a:cxnLst/>
            <a:rect l="l" t="t" r="r" b="b"/>
            <a:pathLst>
              <a:path w="299720" h="313689">
                <a:moveTo>
                  <a:pt x="299720" y="313689"/>
                </a:moveTo>
                <a:lnTo>
                  <a:pt x="0" y="0"/>
                </a:lnTo>
              </a:path>
            </a:pathLst>
          </a:custGeom>
          <a:ln w="8985">
            <a:solidFill>
              <a:srgbClr val="000000"/>
            </a:solidFill>
          </a:ln>
        </p:spPr>
        <p:txBody>
          <a:bodyPr wrap="square" lIns="0" tIns="0" rIns="0" bIns="0" rtlCol="0"/>
          <a:lstStyle/>
          <a:p>
            <a:endParaRPr sz="2800"/>
          </a:p>
        </p:txBody>
      </p:sp>
      <p:sp>
        <p:nvSpPr>
          <p:cNvPr id="19" name="object 19"/>
          <p:cNvSpPr/>
          <p:nvPr/>
        </p:nvSpPr>
        <p:spPr>
          <a:xfrm>
            <a:off x="9525000" y="3238500"/>
            <a:ext cx="243417" cy="243417"/>
          </a:xfrm>
          <a:custGeom>
            <a:avLst/>
            <a:gdLst/>
            <a:ahLst/>
            <a:cxnLst/>
            <a:rect l="l" t="t" r="r" b="b"/>
            <a:pathLst>
              <a:path w="29210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2938" y="284835"/>
                </a:lnTo>
                <a:lnTo>
                  <a:pt x="233121" y="264464"/>
                </a:lnTo>
                <a:lnTo>
                  <a:pt x="264464" y="233121"/>
                </a:lnTo>
                <a:lnTo>
                  <a:pt x="284835" y="19293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a:p>
        </p:txBody>
      </p:sp>
      <p:sp>
        <p:nvSpPr>
          <p:cNvPr id="20" name="object 20"/>
          <p:cNvSpPr/>
          <p:nvPr/>
        </p:nvSpPr>
        <p:spPr>
          <a:xfrm>
            <a:off x="9525000" y="3238500"/>
            <a:ext cx="243417" cy="243417"/>
          </a:xfrm>
          <a:custGeom>
            <a:avLst/>
            <a:gdLst/>
            <a:ahLst/>
            <a:cxnLst/>
            <a:rect l="l" t="t" r="r" b="b"/>
            <a:pathLst>
              <a:path w="292100" h="292100">
                <a:moveTo>
                  <a:pt x="146050" y="0"/>
                </a:moveTo>
                <a:lnTo>
                  <a:pt x="192938" y="7264"/>
                </a:lnTo>
                <a:lnTo>
                  <a:pt x="233121" y="27635"/>
                </a:lnTo>
                <a:lnTo>
                  <a:pt x="264464" y="58978"/>
                </a:lnTo>
                <a:lnTo>
                  <a:pt x="284835" y="99161"/>
                </a:lnTo>
                <a:lnTo>
                  <a:pt x="292100" y="146050"/>
                </a:lnTo>
                <a:lnTo>
                  <a:pt x="284835" y="192938"/>
                </a:lnTo>
                <a:lnTo>
                  <a:pt x="264464" y="233121"/>
                </a:lnTo>
                <a:lnTo>
                  <a:pt x="233121" y="264464"/>
                </a:lnTo>
                <a:lnTo>
                  <a:pt x="192938"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a:p>
        </p:txBody>
      </p:sp>
      <p:sp>
        <p:nvSpPr>
          <p:cNvPr id="21" name="object 21"/>
          <p:cNvSpPr/>
          <p:nvPr/>
        </p:nvSpPr>
        <p:spPr>
          <a:xfrm>
            <a:off x="7294033" y="2258482"/>
            <a:ext cx="244475" cy="243417"/>
          </a:xfrm>
          <a:custGeom>
            <a:avLst/>
            <a:gdLst/>
            <a:ahLst/>
            <a:cxnLst/>
            <a:rect l="l" t="t" r="r" b="b"/>
            <a:pathLst>
              <a:path w="293370" h="292100">
                <a:moveTo>
                  <a:pt x="147319" y="0"/>
                </a:moveTo>
                <a:lnTo>
                  <a:pt x="99811" y="7264"/>
                </a:lnTo>
                <a:lnTo>
                  <a:pt x="59253" y="27635"/>
                </a:lnTo>
                <a:lnTo>
                  <a:pt x="27716" y="58978"/>
                </a:lnTo>
                <a:lnTo>
                  <a:pt x="7274" y="99161"/>
                </a:lnTo>
                <a:lnTo>
                  <a:pt x="0" y="146050"/>
                </a:lnTo>
                <a:lnTo>
                  <a:pt x="7274" y="192938"/>
                </a:lnTo>
                <a:lnTo>
                  <a:pt x="27716" y="233121"/>
                </a:lnTo>
                <a:lnTo>
                  <a:pt x="59253" y="264464"/>
                </a:lnTo>
                <a:lnTo>
                  <a:pt x="99811" y="284835"/>
                </a:lnTo>
                <a:lnTo>
                  <a:pt x="147319" y="292100"/>
                </a:lnTo>
                <a:lnTo>
                  <a:pt x="194208" y="284835"/>
                </a:lnTo>
                <a:lnTo>
                  <a:pt x="234391" y="264464"/>
                </a:lnTo>
                <a:lnTo>
                  <a:pt x="265734" y="233121"/>
                </a:lnTo>
                <a:lnTo>
                  <a:pt x="286105" y="192938"/>
                </a:lnTo>
                <a:lnTo>
                  <a:pt x="293369" y="146050"/>
                </a:lnTo>
                <a:lnTo>
                  <a:pt x="286105" y="99161"/>
                </a:lnTo>
                <a:lnTo>
                  <a:pt x="265734" y="58978"/>
                </a:lnTo>
                <a:lnTo>
                  <a:pt x="234391" y="27635"/>
                </a:lnTo>
                <a:lnTo>
                  <a:pt x="194208" y="7264"/>
                </a:lnTo>
                <a:lnTo>
                  <a:pt x="147319" y="0"/>
                </a:lnTo>
                <a:close/>
              </a:path>
            </a:pathLst>
          </a:custGeom>
          <a:solidFill>
            <a:srgbClr val="CCFFCC"/>
          </a:solidFill>
        </p:spPr>
        <p:txBody>
          <a:bodyPr wrap="square" lIns="0" tIns="0" rIns="0" bIns="0" rtlCol="0"/>
          <a:lstStyle/>
          <a:p>
            <a:endParaRPr sz="2800"/>
          </a:p>
        </p:txBody>
      </p:sp>
      <p:sp>
        <p:nvSpPr>
          <p:cNvPr id="22" name="object 22"/>
          <p:cNvSpPr/>
          <p:nvPr/>
        </p:nvSpPr>
        <p:spPr>
          <a:xfrm>
            <a:off x="7294033" y="2258482"/>
            <a:ext cx="244475" cy="243417"/>
          </a:xfrm>
          <a:custGeom>
            <a:avLst/>
            <a:gdLst/>
            <a:ahLst/>
            <a:cxnLst/>
            <a:rect l="l" t="t" r="r" b="b"/>
            <a:pathLst>
              <a:path w="293370" h="292100">
                <a:moveTo>
                  <a:pt x="147319" y="0"/>
                </a:moveTo>
                <a:lnTo>
                  <a:pt x="194208" y="7264"/>
                </a:lnTo>
                <a:lnTo>
                  <a:pt x="234391" y="27635"/>
                </a:lnTo>
                <a:lnTo>
                  <a:pt x="265734" y="58978"/>
                </a:lnTo>
                <a:lnTo>
                  <a:pt x="286105" y="99161"/>
                </a:lnTo>
                <a:lnTo>
                  <a:pt x="293369" y="146050"/>
                </a:lnTo>
                <a:lnTo>
                  <a:pt x="286105" y="192938"/>
                </a:lnTo>
                <a:lnTo>
                  <a:pt x="265734" y="233121"/>
                </a:lnTo>
                <a:lnTo>
                  <a:pt x="234391" y="264464"/>
                </a:lnTo>
                <a:lnTo>
                  <a:pt x="194208" y="284835"/>
                </a:lnTo>
                <a:lnTo>
                  <a:pt x="147319" y="292100"/>
                </a:lnTo>
                <a:lnTo>
                  <a:pt x="99811" y="284835"/>
                </a:lnTo>
                <a:lnTo>
                  <a:pt x="59253" y="264464"/>
                </a:lnTo>
                <a:lnTo>
                  <a:pt x="27716" y="233121"/>
                </a:lnTo>
                <a:lnTo>
                  <a:pt x="7274" y="192938"/>
                </a:lnTo>
                <a:lnTo>
                  <a:pt x="0" y="146050"/>
                </a:lnTo>
                <a:lnTo>
                  <a:pt x="7274" y="99161"/>
                </a:lnTo>
                <a:lnTo>
                  <a:pt x="27716" y="58978"/>
                </a:lnTo>
                <a:lnTo>
                  <a:pt x="59253" y="27635"/>
                </a:lnTo>
                <a:lnTo>
                  <a:pt x="99811" y="7264"/>
                </a:lnTo>
                <a:lnTo>
                  <a:pt x="147319" y="0"/>
                </a:lnTo>
                <a:close/>
              </a:path>
            </a:pathLst>
          </a:custGeom>
          <a:ln w="9344">
            <a:solidFill>
              <a:srgbClr val="000000"/>
            </a:solidFill>
          </a:ln>
        </p:spPr>
        <p:txBody>
          <a:bodyPr wrap="square" lIns="0" tIns="0" rIns="0" bIns="0" rtlCol="0"/>
          <a:lstStyle/>
          <a:p>
            <a:endParaRPr sz="2800"/>
          </a:p>
        </p:txBody>
      </p:sp>
      <p:sp>
        <p:nvSpPr>
          <p:cNvPr id="23" name="object 23"/>
          <p:cNvSpPr txBox="1"/>
          <p:nvPr/>
        </p:nvSpPr>
        <p:spPr>
          <a:xfrm>
            <a:off x="7222116" y="2191809"/>
            <a:ext cx="359833" cy="441574"/>
          </a:xfrm>
          <a:prstGeom prst="rect">
            <a:avLst/>
          </a:prstGeom>
        </p:spPr>
        <p:txBody>
          <a:bodyPr vert="horz" wrap="square" lIns="0" tIns="10583" rIns="0" bIns="0" rtlCol="0">
            <a:spAutoFit/>
          </a:bodyPr>
          <a:lstStyle/>
          <a:p>
            <a:pPr marL="107417">
              <a:spcBef>
                <a:spcPts val="83"/>
              </a:spcBef>
            </a:pPr>
            <a:r>
              <a:rPr sz="2800" dirty="0">
                <a:latin typeface="Arial"/>
                <a:cs typeface="Arial"/>
              </a:rPr>
              <a:t>+</a:t>
            </a:r>
            <a:endParaRPr sz="2800">
              <a:latin typeface="Arial"/>
              <a:cs typeface="Arial"/>
            </a:endParaRPr>
          </a:p>
        </p:txBody>
      </p:sp>
      <p:sp>
        <p:nvSpPr>
          <p:cNvPr id="24" name="object 24"/>
          <p:cNvSpPr/>
          <p:nvPr/>
        </p:nvSpPr>
        <p:spPr>
          <a:xfrm>
            <a:off x="7722658" y="2268008"/>
            <a:ext cx="244475" cy="243417"/>
          </a:xfrm>
          <a:custGeom>
            <a:avLst/>
            <a:gdLst/>
            <a:ahLst/>
            <a:cxnLst/>
            <a:rect l="l" t="t" r="r" b="b"/>
            <a:pathLst>
              <a:path w="29337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3558" y="284835"/>
                </a:lnTo>
                <a:lnTo>
                  <a:pt x="234116" y="264464"/>
                </a:lnTo>
                <a:lnTo>
                  <a:pt x="265653" y="233121"/>
                </a:lnTo>
                <a:lnTo>
                  <a:pt x="286095" y="192938"/>
                </a:lnTo>
                <a:lnTo>
                  <a:pt x="293369"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2800"/>
          </a:p>
        </p:txBody>
      </p:sp>
      <p:sp>
        <p:nvSpPr>
          <p:cNvPr id="25" name="object 25"/>
          <p:cNvSpPr/>
          <p:nvPr/>
        </p:nvSpPr>
        <p:spPr>
          <a:xfrm>
            <a:off x="7722658" y="2268008"/>
            <a:ext cx="244475" cy="243417"/>
          </a:xfrm>
          <a:custGeom>
            <a:avLst/>
            <a:gdLst/>
            <a:ahLst/>
            <a:cxnLst/>
            <a:rect l="l" t="t" r="r" b="b"/>
            <a:pathLst>
              <a:path w="293370" h="292100">
                <a:moveTo>
                  <a:pt x="146050" y="0"/>
                </a:moveTo>
                <a:lnTo>
                  <a:pt x="193558" y="7264"/>
                </a:lnTo>
                <a:lnTo>
                  <a:pt x="234116" y="27635"/>
                </a:lnTo>
                <a:lnTo>
                  <a:pt x="265653" y="58978"/>
                </a:lnTo>
                <a:lnTo>
                  <a:pt x="286095" y="99161"/>
                </a:lnTo>
                <a:lnTo>
                  <a:pt x="293369" y="146050"/>
                </a:lnTo>
                <a:lnTo>
                  <a:pt x="286095" y="192938"/>
                </a:lnTo>
                <a:lnTo>
                  <a:pt x="265653" y="233121"/>
                </a:lnTo>
                <a:lnTo>
                  <a:pt x="234116" y="264464"/>
                </a:lnTo>
                <a:lnTo>
                  <a:pt x="193558"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a:p>
        </p:txBody>
      </p:sp>
      <p:sp>
        <p:nvSpPr>
          <p:cNvPr id="26" name="object 26"/>
          <p:cNvSpPr/>
          <p:nvPr/>
        </p:nvSpPr>
        <p:spPr>
          <a:xfrm>
            <a:off x="7338484" y="2569633"/>
            <a:ext cx="1921933" cy="668867"/>
          </a:xfrm>
          <a:custGeom>
            <a:avLst/>
            <a:gdLst/>
            <a:ahLst/>
            <a:cxnLst/>
            <a:rect l="l" t="t" r="r" b="b"/>
            <a:pathLst>
              <a:path w="2306320" h="802639">
                <a:moveTo>
                  <a:pt x="0" y="0"/>
                </a:moveTo>
                <a:lnTo>
                  <a:pt x="2306320" y="802639"/>
                </a:lnTo>
              </a:path>
            </a:pathLst>
          </a:custGeom>
          <a:ln w="8985">
            <a:solidFill>
              <a:srgbClr val="000000"/>
            </a:solidFill>
          </a:ln>
        </p:spPr>
        <p:txBody>
          <a:bodyPr wrap="square" lIns="0" tIns="0" rIns="0" bIns="0" rtlCol="0"/>
          <a:lstStyle/>
          <a:p>
            <a:endParaRPr sz="2800"/>
          </a:p>
        </p:txBody>
      </p:sp>
      <p:sp>
        <p:nvSpPr>
          <p:cNvPr id="27" name="object 27"/>
          <p:cNvSpPr/>
          <p:nvPr/>
        </p:nvSpPr>
        <p:spPr>
          <a:xfrm>
            <a:off x="8175625" y="2569633"/>
            <a:ext cx="1083733" cy="668867"/>
          </a:xfrm>
          <a:custGeom>
            <a:avLst/>
            <a:gdLst/>
            <a:ahLst/>
            <a:cxnLst/>
            <a:rect l="l" t="t" r="r" b="b"/>
            <a:pathLst>
              <a:path w="1300479" h="802639">
                <a:moveTo>
                  <a:pt x="0" y="0"/>
                </a:moveTo>
                <a:lnTo>
                  <a:pt x="1300479" y="802639"/>
                </a:lnTo>
              </a:path>
            </a:pathLst>
          </a:custGeom>
          <a:ln w="8985">
            <a:solidFill>
              <a:srgbClr val="000000"/>
            </a:solidFill>
          </a:ln>
        </p:spPr>
        <p:txBody>
          <a:bodyPr wrap="square" lIns="0" tIns="0" rIns="0" bIns="0" rtlCol="0"/>
          <a:lstStyle/>
          <a:p>
            <a:endParaRPr sz="2800"/>
          </a:p>
        </p:txBody>
      </p:sp>
      <p:sp>
        <p:nvSpPr>
          <p:cNvPr id="28" name="object 28"/>
          <p:cNvSpPr/>
          <p:nvPr/>
        </p:nvSpPr>
        <p:spPr>
          <a:xfrm>
            <a:off x="9146117" y="2569633"/>
            <a:ext cx="114300" cy="668867"/>
          </a:xfrm>
          <a:custGeom>
            <a:avLst/>
            <a:gdLst/>
            <a:ahLst/>
            <a:cxnLst/>
            <a:rect l="l" t="t" r="r" b="b"/>
            <a:pathLst>
              <a:path w="137159" h="802639">
                <a:moveTo>
                  <a:pt x="0" y="0"/>
                </a:moveTo>
                <a:lnTo>
                  <a:pt x="137159" y="802639"/>
                </a:lnTo>
              </a:path>
            </a:pathLst>
          </a:custGeom>
          <a:ln w="8985">
            <a:solidFill>
              <a:srgbClr val="000000"/>
            </a:solidFill>
          </a:ln>
        </p:spPr>
        <p:txBody>
          <a:bodyPr wrap="square" lIns="0" tIns="0" rIns="0" bIns="0" rtlCol="0"/>
          <a:lstStyle/>
          <a:p>
            <a:endParaRPr sz="2800"/>
          </a:p>
        </p:txBody>
      </p:sp>
      <p:sp>
        <p:nvSpPr>
          <p:cNvPr id="29" name="object 29"/>
          <p:cNvSpPr/>
          <p:nvPr/>
        </p:nvSpPr>
        <p:spPr>
          <a:xfrm>
            <a:off x="7889875" y="1955800"/>
            <a:ext cx="1524000" cy="252942"/>
          </a:xfrm>
          <a:custGeom>
            <a:avLst/>
            <a:gdLst/>
            <a:ahLst/>
            <a:cxnLst/>
            <a:rect l="l" t="t" r="r" b="b"/>
            <a:pathLst>
              <a:path w="1828800" h="303530">
                <a:moveTo>
                  <a:pt x="1828800" y="303529"/>
                </a:moveTo>
                <a:lnTo>
                  <a:pt x="0" y="0"/>
                </a:lnTo>
              </a:path>
            </a:pathLst>
          </a:custGeom>
          <a:ln w="8985">
            <a:solidFill>
              <a:srgbClr val="000000"/>
            </a:solidFill>
          </a:ln>
        </p:spPr>
        <p:txBody>
          <a:bodyPr wrap="square" lIns="0" tIns="0" rIns="0" bIns="0" rtlCol="0"/>
          <a:lstStyle/>
          <a:p>
            <a:endParaRPr sz="2800"/>
          </a:p>
        </p:txBody>
      </p:sp>
      <p:sp>
        <p:nvSpPr>
          <p:cNvPr id="30" name="object 30"/>
          <p:cNvSpPr/>
          <p:nvPr/>
        </p:nvSpPr>
        <p:spPr>
          <a:xfrm>
            <a:off x="7332132" y="1955800"/>
            <a:ext cx="557742" cy="252942"/>
          </a:xfrm>
          <a:custGeom>
            <a:avLst/>
            <a:gdLst/>
            <a:ahLst/>
            <a:cxnLst/>
            <a:rect l="l" t="t" r="r" b="b"/>
            <a:pathLst>
              <a:path w="669290" h="303530">
                <a:moveTo>
                  <a:pt x="0" y="303529"/>
                </a:moveTo>
                <a:lnTo>
                  <a:pt x="669290" y="0"/>
                </a:lnTo>
              </a:path>
            </a:pathLst>
          </a:custGeom>
          <a:ln w="8985">
            <a:solidFill>
              <a:srgbClr val="000000"/>
            </a:solidFill>
          </a:ln>
        </p:spPr>
        <p:txBody>
          <a:bodyPr wrap="square" lIns="0" tIns="0" rIns="0" bIns="0" rtlCol="0"/>
          <a:lstStyle/>
          <a:p>
            <a:endParaRPr sz="2800"/>
          </a:p>
        </p:txBody>
      </p:sp>
      <p:sp>
        <p:nvSpPr>
          <p:cNvPr id="31" name="object 31"/>
          <p:cNvSpPr/>
          <p:nvPr/>
        </p:nvSpPr>
        <p:spPr>
          <a:xfrm>
            <a:off x="8184091" y="1954741"/>
            <a:ext cx="630767" cy="252942"/>
          </a:xfrm>
          <a:custGeom>
            <a:avLst/>
            <a:gdLst/>
            <a:ahLst/>
            <a:cxnLst/>
            <a:rect l="l" t="t" r="r" b="b"/>
            <a:pathLst>
              <a:path w="756920" h="303530">
                <a:moveTo>
                  <a:pt x="756920" y="303530"/>
                </a:moveTo>
                <a:lnTo>
                  <a:pt x="0" y="0"/>
                </a:lnTo>
              </a:path>
            </a:pathLst>
          </a:custGeom>
          <a:ln w="8985">
            <a:solidFill>
              <a:srgbClr val="000000"/>
            </a:solidFill>
          </a:ln>
        </p:spPr>
        <p:txBody>
          <a:bodyPr wrap="square" lIns="0" tIns="0" rIns="0" bIns="0" rtlCol="0"/>
          <a:lstStyle/>
          <a:p>
            <a:endParaRPr sz="2800"/>
          </a:p>
        </p:txBody>
      </p:sp>
      <p:sp>
        <p:nvSpPr>
          <p:cNvPr id="32" name="object 32"/>
          <p:cNvSpPr/>
          <p:nvPr/>
        </p:nvSpPr>
        <p:spPr>
          <a:xfrm>
            <a:off x="7318375" y="1965324"/>
            <a:ext cx="952500" cy="252942"/>
          </a:xfrm>
          <a:custGeom>
            <a:avLst/>
            <a:gdLst/>
            <a:ahLst/>
            <a:cxnLst/>
            <a:rect l="l" t="t" r="r" b="b"/>
            <a:pathLst>
              <a:path w="1143000" h="303530">
                <a:moveTo>
                  <a:pt x="0" y="303530"/>
                </a:moveTo>
                <a:lnTo>
                  <a:pt x="1143000" y="0"/>
                </a:lnTo>
              </a:path>
            </a:pathLst>
          </a:custGeom>
          <a:ln w="8985">
            <a:solidFill>
              <a:srgbClr val="000000"/>
            </a:solidFill>
          </a:ln>
        </p:spPr>
        <p:txBody>
          <a:bodyPr wrap="square" lIns="0" tIns="0" rIns="0" bIns="0" rtlCol="0"/>
          <a:lstStyle/>
          <a:p>
            <a:endParaRPr sz="2800"/>
          </a:p>
        </p:txBody>
      </p:sp>
      <p:sp>
        <p:nvSpPr>
          <p:cNvPr id="33" name="object 33"/>
          <p:cNvSpPr txBox="1"/>
          <p:nvPr/>
        </p:nvSpPr>
        <p:spPr>
          <a:xfrm>
            <a:off x="536713" y="1905000"/>
            <a:ext cx="6440879" cy="2207870"/>
          </a:xfrm>
          <a:prstGeom prst="rect">
            <a:avLst/>
          </a:prstGeom>
          <a:ln w="36659">
            <a:solidFill>
              <a:srgbClr val="000000"/>
            </a:solidFill>
          </a:ln>
        </p:spPr>
        <p:txBody>
          <a:bodyPr vert="horz" wrap="square" lIns="0" tIns="52917" rIns="0" bIns="0" rtlCol="0">
            <a:spAutoFit/>
          </a:bodyPr>
          <a:lstStyle/>
          <a:p>
            <a:pPr marL="89955">
              <a:spcBef>
                <a:spcPts val="417"/>
              </a:spcBef>
              <a:tabLst>
                <a:tab pos="2053614" algn="l"/>
              </a:tabLst>
            </a:pPr>
            <a:r>
              <a:rPr sz="2800" dirty="0">
                <a:solidFill>
                  <a:srgbClr val="7F0000"/>
                </a:solidFill>
                <a:latin typeface="Arial"/>
                <a:cs typeface="Arial"/>
              </a:rPr>
              <a:t>Layer </a:t>
            </a:r>
            <a:r>
              <a:rPr sz="2800" dirty="0">
                <a:latin typeface="Arial"/>
                <a:cs typeface="Arial"/>
              </a:rPr>
              <a:t>of</a:t>
            </a:r>
            <a:r>
              <a:rPr sz="2800" spc="12" dirty="0">
                <a:latin typeface="Arial"/>
                <a:cs typeface="Arial"/>
              </a:rPr>
              <a:t> </a:t>
            </a:r>
            <a:r>
              <a:rPr sz="2800" spc="-4" dirty="0">
                <a:latin typeface="Arial"/>
                <a:cs typeface="Arial"/>
              </a:rPr>
              <a:t>log</a:t>
            </a:r>
            <a:r>
              <a:rPr sz="2800" spc="17" dirty="0">
                <a:latin typeface="Arial"/>
                <a:cs typeface="Arial"/>
              </a:rPr>
              <a:t> </a:t>
            </a:r>
            <a:r>
              <a:rPr sz="2800" dirty="0">
                <a:latin typeface="Arial"/>
                <a:cs typeface="Arial"/>
              </a:rPr>
              <a:t>n	</a:t>
            </a:r>
            <a:r>
              <a:rPr sz="2800" dirty="0">
                <a:solidFill>
                  <a:srgbClr val="7F0000"/>
                </a:solidFill>
                <a:latin typeface="Arial"/>
                <a:cs typeface="Arial"/>
              </a:rPr>
              <a:t>blocks</a:t>
            </a:r>
            <a:endParaRPr sz="2800" dirty="0">
              <a:latin typeface="Arial"/>
              <a:cs typeface="Arial"/>
            </a:endParaRPr>
          </a:p>
          <a:p>
            <a:pPr marL="419612"/>
            <a:r>
              <a:rPr sz="2800" spc="-54" dirty="0">
                <a:latin typeface="Lucida Sans Unicode"/>
                <a:cs typeface="Lucida Sans Unicode"/>
              </a:rPr>
              <a:t>∀ </a:t>
            </a:r>
            <a:r>
              <a:rPr sz="2800" dirty="0">
                <a:latin typeface="Arial"/>
                <a:cs typeface="Arial"/>
              </a:rPr>
              <a:t>message </a:t>
            </a:r>
            <a:r>
              <a:rPr sz="2800" spc="-17" dirty="0">
                <a:latin typeface="Lucida Sans Unicode"/>
                <a:cs typeface="Lucida Sans Unicode"/>
              </a:rPr>
              <a:t>∃ </a:t>
            </a:r>
            <a:r>
              <a:rPr sz="2800" dirty="0">
                <a:latin typeface="Arial"/>
                <a:cs typeface="Arial"/>
              </a:rPr>
              <a:t>balanced</a:t>
            </a:r>
            <a:r>
              <a:rPr sz="2800" spc="-162" dirty="0">
                <a:latin typeface="Arial"/>
                <a:cs typeface="Arial"/>
              </a:rPr>
              <a:t> </a:t>
            </a:r>
            <a:r>
              <a:rPr sz="2800" dirty="0">
                <a:solidFill>
                  <a:srgbClr val="7F0000"/>
                </a:solidFill>
                <a:latin typeface="Arial"/>
                <a:cs typeface="Arial"/>
              </a:rPr>
              <a:t>block</a:t>
            </a:r>
            <a:endParaRPr sz="2800" dirty="0">
              <a:latin typeface="Arial"/>
              <a:cs typeface="Arial"/>
            </a:endParaRPr>
          </a:p>
          <a:p>
            <a:pPr>
              <a:spcBef>
                <a:spcPts val="21"/>
              </a:spcBef>
            </a:pPr>
            <a:endParaRPr sz="2800" dirty="0">
              <a:latin typeface="Times New Roman"/>
              <a:cs typeface="Times New Roman"/>
            </a:endParaRPr>
          </a:p>
          <a:p>
            <a:pPr marL="89955"/>
            <a:r>
              <a:rPr sz="2800" spc="-4" dirty="0">
                <a:latin typeface="Arial"/>
                <a:cs typeface="Arial"/>
              </a:rPr>
              <a:t>Output</a:t>
            </a:r>
            <a:r>
              <a:rPr sz="2800" dirty="0">
                <a:latin typeface="Arial"/>
                <a:cs typeface="Arial"/>
              </a:rPr>
              <a:t> bit:</a:t>
            </a:r>
          </a:p>
          <a:p>
            <a:pPr marL="419612"/>
            <a:r>
              <a:rPr sz="2800" spc="-8" dirty="0">
                <a:latin typeface="Arial"/>
                <a:cs typeface="Arial"/>
              </a:rPr>
              <a:t>XOR </a:t>
            </a:r>
            <a:r>
              <a:rPr sz="2800" dirty="0">
                <a:latin typeface="Arial"/>
                <a:cs typeface="Arial"/>
              </a:rPr>
              <a:t>one </a:t>
            </a:r>
            <a:r>
              <a:rPr sz="2800" spc="-4" dirty="0">
                <a:latin typeface="Arial"/>
                <a:cs typeface="Arial"/>
              </a:rPr>
              <a:t>random </a:t>
            </a:r>
            <a:r>
              <a:rPr sz="2800" dirty="0">
                <a:latin typeface="Arial"/>
                <a:cs typeface="Arial"/>
              </a:rPr>
              <a:t>bit per</a:t>
            </a:r>
            <a:r>
              <a:rPr sz="2800" spc="-21" dirty="0">
                <a:latin typeface="Arial"/>
                <a:cs typeface="Arial"/>
              </a:rPr>
              <a:t> </a:t>
            </a:r>
            <a:r>
              <a:rPr sz="2800" dirty="0">
                <a:solidFill>
                  <a:srgbClr val="7F0000"/>
                </a:solidFill>
                <a:latin typeface="Arial"/>
                <a:cs typeface="Arial"/>
              </a:rPr>
              <a:t>block</a:t>
            </a:r>
            <a:endParaRPr sz="2800" dirty="0">
              <a:latin typeface="Arial"/>
              <a:cs typeface="Arial"/>
            </a:endParaRPr>
          </a:p>
        </p:txBody>
      </p:sp>
      <p:sp>
        <p:nvSpPr>
          <p:cNvPr id="34" name="object 34"/>
          <p:cNvSpPr/>
          <p:nvPr/>
        </p:nvSpPr>
        <p:spPr>
          <a:xfrm>
            <a:off x="9144000" y="3238500"/>
            <a:ext cx="243417" cy="243417"/>
          </a:xfrm>
          <a:custGeom>
            <a:avLst/>
            <a:gdLst/>
            <a:ahLst/>
            <a:cxnLst/>
            <a:rect l="l" t="t" r="r" b="b"/>
            <a:pathLst>
              <a:path w="29210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2938" y="284835"/>
                </a:lnTo>
                <a:lnTo>
                  <a:pt x="233121" y="264464"/>
                </a:lnTo>
                <a:lnTo>
                  <a:pt x="264464" y="233121"/>
                </a:lnTo>
                <a:lnTo>
                  <a:pt x="284835" y="19293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dirty="0"/>
          </a:p>
        </p:txBody>
      </p:sp>
      <p:sp>
        <p:nvSpPr>
          <p:cNvPr id="35" name="object 35"/>
          <p:cNvSpPr/>
          <p:nvPr/>
        </p:nvSpPr>
        <p:spPr>
          <a:xfrm>
            <a:off x="9144000" y="3238500"/>
            <a:ext cx="243417" cy="243417"/>
          </a:xfrm>
          <a:custGeom>
            <a:avLst/>
            <a:gdLst/>
            <a:ahLst/>
            <a:cxnLst/>
            <a:rect l="l" t="t" r="r" b="b"/>
            <a:pathLst>
              <a:path w="292100" h="292100">
                <a:moveTo>
                  <a:pt x="146050" y="0"/>
                </a:moveTo>
                <a:lnTo>
                  <a:pt x="192938" y="7264"/>
                </a:lnTo>
                <a:lnTo>
                  <a:pt x="233121" y="27635"/>
                </a:lnTo>
                <a:lnTo>
                  <a:pt x="264464" y="58978"/>
                </a:lnTo>
                <a:lnTo>
                  <a:pt x="284835" y="99161"/>
                </a:lnTo>
                <a:lnTo>
                  <a:pt x="292100" y="146050"/>
                </a:lnTo>
                <a:lnTo>
                  <a:pt x="284835" y="192938"/>
                </a:lnTo>
                <a:lnTo>
                  <a:pt x="264464" y="233121"/>
                </a:lnTo>
                <a:lnTo>
                  <a:pt x="233121" y="264464"/>
                </a:lnTo>
                <a:lnTo>
                  <a:pt x="192938"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36" name="object 36"/>
          <p:cNvSpPr/>
          <p:nvPr/>
        </p:nvSpPr>
        <p:spPr>
          <a:xfrm>
            <a:off x="8763000" y="3238500"/>
            <a:ext cx="243417" cy="243417"/>
          </a:xfrm>
          <a:custGeom>
            <a:avLst/>
            <a:gdLst/>
            <a:ahLst/>
            <a:cxnLst/>
            <a:rect l="l" t="t" r="r" b="b"/>
            <a:pathLst>
              <a:path w="29210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2938" y="284835"/>
                </a:lnTo>
                <a:lnTo>
                  <a:pt x="233121" y="264464"/>
                </a:lnTo>
                <a:lnTo>
                  <a:pt x="264464" y="233121"/>
                </a:lnTo>
                <a:lnTo>
                  <a:pt x="284835" y="19293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dirty="0"/>
          </a:p>
        </p:txBody>
      </p:sp>
      <p:sp>
        <p:nvSpPr>
          <p:cNvPr id="37" name="object 37"/>
          <p:cNvSpPr/>
          <p:nvPr/>
        </p:nvSpPr>
        <p:spPr>
          <a:xfrm>
            <a:off x="8763000" y="3238500"/>
            <a:ext cx="243417" cy="243417"/>
          </a:xfrm>
          <a:custGeom>
            <a:avLst/>
            <a:gdLst/>
            <a:ahLst/>
            <a:cxnLst/>
            <a:rect l="l" t="t" r="r" b="b"/>
            <a:pathLst>
              <a:path w="292100" h="292100">
                <a:moveTo>
                  <a:pt x="146050" y="0"/>
                </a:moveTo>
                <a:lnTo>
                  <a:pt x="192938" y="7264"/>
                </a:lnTo>
                <a:lnTo>
                  <a:pt x="233121" y="27635"/>
                </a:lnTo>
                <a:lnTo>
                  <a:pt x="264464" y="58978"/>
                </a:lnTo>
                <a:lnTo>
                  <a:pt x="284835" y="99161"/>
                </a:lnTo>
                <a:lnTo>
                  <a:pt x="292100" y="146050"/>
                </a:lnTo>
                <a:lnTo>
                  <a:pt x="284835" y="192938"/>
                </a:lnTo>
                <a:lnTo>
                  <a:pt x="264464" y="233121"/>
                </a:lnTo>
                <a:lnTo>
                  <a:pt x="233121" y="264464"/>
                </a:lnTo>
                <a:lnTo>
                  <a:pt x="192938"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38" name="object 38"/>
          <p:cNvSpPr/>
          <p:nvPr/>
        </p:nvSpPr>
        <p:spPr>
          <a:xfrm>
            <a:off x="8382000" y="3238500"/>
            <a:ext cx="243417" cy="243417"/>
          </a:xfrm>
          <a:custGeom>
            <a:avLst/>
            <a:gdLst/>
            <a:ahLst/>
            <a:cxnLst/>
            <a:rect l="l" t="t" r="r" b="b"/>
            <a:pathLst>
              <a:path w="29210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2938" y="284835"/>
                </a:lnTo>
                <a:lnTo>
                  <a:pt x="233121" y="264464"/>
                </a:lnTo>
                <a:lnTo>
                  <a:pt x="264464" y="233121"/>
                </a:lnTo>
                <a:lnTo>
                  <a:pt x="284835" y="19293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dirty="0"/>
          </a:p>
        </p:txBody>
      </p:sp>
      <p:sp>
        <p:nvSpPr>
          <p:cNvPr id="39" name="object 39"/>
          <p:cNvSpPr/>
          <p:nvPr/>
        </p:nvSpPr>
        <p:spPr>
          <a:xfrm>
            <a:off x="8382000" y="3238500"/>
            <a:ext cx="243417" cy="243417"/>
          </a:xfrm>
          <a:custGeom>
            <a:avLst/>
            <a:gdLst/>
            <a:ahLst/>
            <a:cxnLst/>
            <a:rect l="l" t="t" r="r" b="b"/>
            <a:pathLst>
              <a:path w="292100" h="292100">
                <a:moveTo>
                  <a:pt x="146050" y="0"/>
                </a:moveTo>
                <a:lnTo>
                  <a:pt x="192938" y="7264"/>
                </a:lnTo>
                <a:lnTo>
                  <a:pt x="233121" y="27635"/>
                </a:lnTo>
                <a:lnTo>
                  <a:pt x="264464" y="58978"/>
                </a:lnTo>
                <a:lnTo>
                  <a:pt x="284835" y="99161"/>
                </a:lnTo>
                <a:lnTo>
                  <a:pt x="292100" y="146050"/>
                </a:lnTo>
                <a:lnTo>
                  <a:pt x="284835" y="192938"/>
                </a:lnTo>
                <a:lnTo>
                  <a:pt x="264464" y="233121"/>
                </a:lnTo>
                <a:lnTo>
                  <a:pt x="233121" y="264464"/>
                </a:lnTo>
                <a:lnTo>
                  <a:pt x="192938"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40" name="object 40"/>
          <p:cNvSpPr/>
          <p:nvPr/>
        </p:nvSpPr>
        <p:spPr>
          <a:xfrm>
            <a:off x="8001000" y="3238500"/>
            <a:ext cx="243417" cy="243417"/>
          </a:xfrm>
          <a:custGeom>
            <a:avLst/>
            <a:gdLst/>
            <a:ahLst/>
            <a:cxnLst/>
            <a:rect l="l" t="t" r="r" b="b"/>
            <a:pathLst>
              <a:path w="29210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2938" y="284835"/>
                </a:lnTo>
                <a:lnTo>
                  <a:pt x="233121" y="264464"/>
                </a:lnTo>
                <a:lnTo>
                  <a:pt x="264464" y="233121"/>
                </a:lnTo>
                <a:lnTo>
                  <a:pt x="284835" y="19293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dirty="0"/>
          </a:p>
        </p:txBody>
      </p:sp>
      <p:sp>
        <p:nvSpPr>
          <p:cNvPr id="41" name="object 41"/>
          <p:cNvSpPr/>
          <p:nvPr/>
        </p:nvSpPr>
        <p:spPr>
          <a:xfrm>
            <a:off x="8001000" y="3238500"/>
            <a:ext cx="243417" cy="243417"/>
          </a:xfrm>
          <a:custGeom>
            <a:avLst/>
            <a:gdLst/>
            <a:ahLst/>
            <a:cxnLst/>
            <a:rect l="l" t="t" r="r" b="b"/>
            <a:pathLst>
              <a:path w="292100" h="292100">
                <a:moveTo>
                  <a:pt x="146050" y="0"/>
                </a:moveTo>
                <a:lnTo>
                  <a:pt x="192938" y="7264"/>
                </a:lnTo>
                <a:lnTo>
                  <a:pt x="233121" y="27635"/>
                </a:lnTo>
                <a:lnTo>
                  <a:pt x="264464" y="58978"/>
                </a:lnTo>
                <a:lnTo>
                  <a:pt x="284835" y="99161"/>
                </a:lnTo>
                <a:lnTo>
                  <a:pt x="292100" y="146050"/>
                </a:lnTo>
                <a:lnTo>
                  <a:pt x="284835" y="192938"/>
                </a:lnTo>
                <a:lnTo>
                  <a:pt x="264464" y="233121"/>
                </a:lnTo>
                <a:lnTo>
                  <a:pt x="233121" y="264464"/>
                </a:lnTo>
                <a:lnTo>
                  <a:pt x="192938"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42" name="object 42"/>
          <p:cNvSpPr/>
          <p:nvPr/>
        </p:nvSpPr>
        <p:spPr>
          <a:xfrm>
            <a:off x="7620000" y="3238500"/>
            <a:ext cx="243417" cy="243417"/>
          </a:xfrm>
          <a:custGeom>
            <a:avLst/>
            <a:gdLst/>
            <a:ahLst/>
            <a:cxnLst/>
            <a:rect l="l" t="t" r="r" b="b"/>
            <a:pathLst>
              <a:path w="29210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2938" y="284835"/>
                </a:lnTo>
                <a:lnTo>
                  <a:pt x="233121" y="264464"/>
                </a:lnTo>
                <a:lnTo>
                  <a:pt x="264464" y="233121"/>
                </a:lnTo>
                <a:lnTo>
                  <a:pt x="284835" y="19293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dirty="0"/>
          </a:p>
        </p:txBody>
      </p:sp>
      <p:sp>
        <p:nvSpPr>
          <p:cNvPr id="43" name="object 43"/>
          <p:cNvSpPr/>
          <p:nvPr/>
        </p:nvSpPr>
        <p:spPr>
          <a:xfrm>
            <a:off x="7620000" y="3238500"/>
            <a:ext cx="243417" cy="243417"/>
          </a:xfrm>
          <a:custGeom>
            <a:avLst/>
            <a:gdLst/>
            <a:ahLst/>
            <a:cxnLst/>
            <a:rect l="l" t="t" r="r" b="b"/>
            <a:pathLst>
              <a:path w="292100" h="292100">
                <a:moveTo>
                  <a:pt x="146050" y="0"/>
                </a:moveTo>
                <a:lnTo>
                  <a:pt x="192938" y="7264"/>
                </a:lnTo>
                <a:lnTo>
                  <a:pt x="233121" y="27635"/>
                </a:lnTo>
                <a:lnTo>
                  <a:pt x="264464" y="58978"/>
                </a:lnTo>
                <a:lnTo>
                  <a:pt x="284835" y="99161"/>
                </a:lnTo>
                <a:lnTo>
                  <a:pt x="292100" y="146050"/>
                </a:lnTo>
                <a:lnTo>
                  <a:pt x="284835" y="192938"/>
                </a:lnTo>
                <a:lnTo>
                  <a:pt x="264464" y="233121"/>
                </a:lnTo>
                <a:lnTo>
                  <a:pt x="233121" y="264464"/>
                </a:lnTo>
                <a:lnTo>
                  <a:pt x="192938"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44" name="object 44"/>
          <p:cNvSpPr/>
          <p:nvPr/>
        </p:nvSpPr>
        <p:spPr>
          <a:xfrm>
            <a:off x="7239000" y="3238500"/>
            <a:ext cx="243417" cy="243417"/>
          </a:xfrm>
          <a:custGeom>
            <a:avLst/>
            <a:gdLst/>
            <a:ahLst/>
            <a:cxnLst/>
            <a:rect l="l" t="t" r="r" b="b"/>
            <a:pathLst>
              <a:path w="29210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2938" y="284835"/>
                </a:lnTo>
                <a:lnTo>
                  <a:pt x="233121" y="264464"/>
                </a:lnTo>
                <a:lnTo>
                  <a:pt x="264464" y="233121"/>
                </a:lnTo>
                <a:lnTo>
                  <a:pt x="284835" y="192938"/>
                </a:lnTo>
                <a:lnTo>
                  <a:pt x="292100" y="146050"/>
                </a:lnTo>
                <a:lnTo>
                  <a:pt x="284835" y="99161"/>
                </a:lnTo>
                <a:lnTo>
                  <a:pt x="264464" y="58978"/>
                </a:lnTo>
                <a:lnTo>
                  <a:pt x="233121" y="27635"/>
                </a:lnTo>
                <a:lnTo>
                  <a:pt x="192938" y="7264"/>
                </a:lnTo>
                <a:lnTo>
                  <a:pt x="146050" y="0"/>
                </a:lnTo>
                <a:close/>
              </a:path>
            </a:pathLst>
          </a:custGeom>
          <a:solidFill>
            <a:srgbClr val="CCFFCC"/>
          </a:solidFill>
        </p:spPr>
        <p:txBody>
          <a:bodyPr wrap="square" lIns="0" tIns="0" rIns="0" bIns="0" rtlCol="0"/>
          <a:lstStyle/>
          <a:p>
            <a:endParaRPr sz="2800" dirty="0"/>
          </a:p>
        </p:txBody>
      </p:sp>
      <p:sp>
        <p:nvSpPr>
          <p:cNvPr id="45" name="object 45"/>
          <p:cNvSpPr/>
          <p:nvPr/>
        </p:nvSpPr>
        <p:spPr>
          <a:xfrm>
            <a:off x="7239000" y="3238500"/>
            <a:ext cx="243417" cy="243417"/>
          </a:xfrm>
          <a:custGeom>
            <a:avLst/>
            <a:gdLst/>
            <a:ahLst/>
            <a:cxnLst/>
            <a:rect l="l" t="t" r="r" b="b"/>
            <a:pathLst>
              <a:path w="292100" h="292100">
                <a:moveTo>
                  <a:pt x="146050" y="0"/>
                </a:moveTo>
                <a:lnTo>
                  <a:pt x="192938" y="7264"/>
                </a:lnTo>
                <a:lnTo>
                  <a:pt x="233121" y="27635"/>
                </a:lnTo>
                <a:lnTo>
                  <a:pt x="264464" y="58978"/>
                </a:lnTo>
                <a:lnTo>
                  <a:pt x="284835" y="99161"/>
                </a:lnTo>
                <a:lnTo>
                  <a:pt x="292100" y="146050"/>
                </a:lnTo>
                <a:lnTo>
                  <a:pt x="284835" y="192938"/>
                </a:lnTo>
                <a:lnTo>
                  <a:pt x="264464" y="233121"/>
                </a:lnTo>
                <a:lnTo>
                  <a:pt x="233121" y="264464"/>
                </a:lnTo>
                <a:lnTo>
                  <a:pt x="192938"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46" name="object 46"/>
          <p:cNvSpPr txBox="1"/>
          <p:nvPr/>
        </p:nvSpPr>
        <p:spPr>
          <a:xfrm>
            <a:off x="7263341" y="3171825"/>
            <a:ext cx="2681816" cy="441574"/>
          </a:xfrm>
          <a:prstGeom prst="rect">
            <a:avLst/>
          </a:prstGeom>
        </p:spPr>
        <p:txBody>
          <a:bodyPr vert="horz" wrap="square" lIns="0" tIns="10583" rIns="0" bIns="0" rtlCol="0">
            <a:spAutoFit/>
          </a:bodyPr>
          <a:lstStyle/>
          <a:p>
            <a:pPr marL="10583">
              <a:spcBef>
                <a:spcPts val="83"/>
              </a:spcBef>
              <a:tabLst>
                <a:tab pos="391039" algn="l"/>
                <a:tab pos="772023" algn="l"/>
                <a:tab pos="1153008" algn="l"/>
                <a:tab pos="1533992" algn="l"/>
                <a:tab pos="1914978" algn="l"/>
                <a:tab pos="2295962" algn="l"/>
              </a:tabLst>
            </a:pPr>
            <a:r>
              <a:rPr sz="2800" dirty="0">
                <a:latin typeface="Arial"/>
                <a:cs typeface="Arial"/>
              </a:rPr>
              <a:t>+	+	+	+	+	+	+</a:t>
            </a:r>
          </a:p>
        </p:txBody>
      </p:sp>
      <p:graphicFrame>
        <p:nvGraphicFramePr>
          <p:cNvPr id="47" name="object 47"/>
          <p:cNvGraphicFramePr>
            <a:graphicFrameLocks noGrp="1"/>
          </p:cNvGraphicFramePr>
          <p:nvPr>
            <p:extLst/>
          </p:nvPr>
        </p:nvGraphicFramePr>
        <p:xfrm>
          <a:off x="7228368" y="3481917"/>
          <a:ext cx="2476499" cy="621241"/>
        </p:xfrm>
        <a:graphic>
          <a:graphicData uri="http://schemas.openxmlformats.org/drawingml/2006/table">
            <a:tbl>
              <a:tblPr firstRow="1" bandRow="1">
                <a:tableStyleId>{2D5ABB26-0587-4C30-8999-92F81FD0307C}</a:tableStyleId>
              </a:tblPr>
              <a:tblGrid>
                <a:gridCol w="113242">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0999">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77258">
                  <a:extLst>
                    <a:ext uri="{9D8B030D-6E8A-4147-A177-3AD203B41FA5}">
                      <a16:colId xmlns:a16="http://schemas.microsoft.com/office/drawing/2014/main" val="20007"/>
                    </a:ext>
                  </a:extLst>
                </a:gridCol>
              </a:tblGrid>
              <a:tr h="204258">
                <a:tc>
                  <a:txBody>
                    <a:bodyPr/>
                    <a:lstStyle/>
                    <a:p>
                      <a:pPr>
                        <a:lnSpc>
                          <a:spcPct val="100000"/>
                        </a:lnSpc>
                      </a:pPr>
                      <a:endParaRPr sz="1300" dirty="0">
                        <a:latin typeface="Times New Roman"/>
                        <a:cs typeface="Times New Roman"/>
                      </a:endParaRPr>
                    </a:p>
                  </a:txBody>
                  <a:tcPr marL="0" marR="0" marT="0" marB="0">
                    <a:lnR w="9525">
                      <a:solidFill>
                        <a:srgbClr val="000000"/>
                      </a:solidFill>
                      <a:prstDash val="solid"/>
                    </a:lnR>
                  </a:tcPr>
                </a:tc>
                <a:tc>
                  <a:txBody>
                    <a:bodyPr/>
                    <a:lstStyle/>
                    <a:p>
                      <a:pPr>
                        <a:lnSpc>
                          <a:spcPct val="100000"/>
                        </a:lnSpc>
                      </a:pPr>
                      <a:endParaRPr sz="1300" dirty="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300" dirty="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300" dirty="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300" dirty="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300" dirty="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300" dirty="0">
                        <a:latin typeface="Times New Roman"/>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300" dirty="0">
                        <a:latin typeface="Times New Roman"/>
                        <a:cs typeface="Times New Roman"/>
                      </a:endParaRPr>
                    </a:p>
                  </a:txBody>
                  <a:tcPr marL="0" marR="0" marT="0" marB="0">
                    <a:lnL w="9525">
                      <a:solidFill>
                        <a:srgbClr val="000000"/>
                      </a:solidFill>
                      <a:prstDash val="solid"/>
                    </a:lnL>
                  </a:tcPr>
                </a:tc>
                <a:extLst>
                  <a:ext uri="{0D108BD9-81ED-4DB2-BD59-A6C34878D82A}">
                    <a16:rowId xmlns:a16="http://schemas.microsoft.com/office/drawing/2014/main" val="10000"/>
                  </a:ext>
                </a:extLst>
              </a:tr>
              <a:tr h="367241">
                <a:tc gridSpan="8">
                  <a:txBody>
                    <a:bodyPr/>
                    <a:lstStyle/>
                    <a:p>
                      <a:pPr marL="487045">
                        <a:lnSpc>
                          <a:spcPts val="2790"/>
                        </a:lnSpc>
                        <a:spcBef>
                          <a:spcPts val="580"/>
                        </a:spcBef>
                      </a:pPr>
                      <a:r>
                        <a:rPr sz="2000" spc="-5" dirty="0">
                          <a:latin typeface="Arial"/>
                          <a:cs typeface="Arial"/>
                        </a:rPr>
                        <a:t>n-bit</a:t>
                      </a:r>
                      <a:r>
                        <a:rPr sz="2000" dirty="0">
                          <a:latin typeface="Arial"/>
                          <a:cs typeface="Arial"/>
                        </a:rPr>
                        <a:t> </a:t>
                      </a:r>
                      <a:r>
                        <a:rPr sz="2000" spc="-5" dirty="0">
                          <a:latin typeface="Arial"/>
                          <a:cs typeface="Arial"/>
                        </a:rPr>
                        <a:t>codeword</a:t>
                      </a:r>
                      <a:endParaRPr sz="2000" dirty="0">
                        <a:latin typeface="Arial"/>
                        <a:cs typeface="Arial"/>
                      </a:endParaRPr>
                    </a:p>
                  </a:txBody>
                  <a:tcPr marL="0" marR="0" marT="61383" marB="0">
                    <a:lnR w="28575">
                      <a:solidFill>
                        <a:srgbClr val="000000"/>
                      </a:solidFill>
                      <a:prstDash val="solid"/>
                    </a:lnR>
                    <a:lnB w="28575">
                      <a:solidFill>
                        <a:srgbClr val="000000"/>
                      </a:solidFill>
                      <a:prstDash val="solid"/>
                    </a:lnB>
                    <a:solidFill>
                      <a:srgbClr val="CCFFFF">
                        <a:alpha val="50000"/>
                      </a:srgb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48" name="object 48"/>
          <p:cNvSpPr/>
          <p:nvPr/>
        </p:nvSpPr>
        <p:spPr>
          <a:xfrm>
            <a:off x="7992533" y="2268008"/>
            <a:ext cx="244475" cy="243417"/>
          </a:xfrm>
          <a:custGeom>
            <a:avLst/>
            <a:gdLst/>
            <a:ahLst/>
            <a:cxnLst/>
            <a:rect l="l" t="t" r="r" b="b"/>
            <a:pathLst>
              <a:path w="29337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3070" y="284835"/>
                </a:lnTo>
                <a:lnTo>
                  <a:pt x="233568" y="264464"/>
                </a:lnTo>
                <a:lnTo>
                  <a:pt x="265287" y="233121"/>
                </a:lnTo>
                <a:lnTo>
                  <a:pt x="285973" y="192938"/>
                </a:lnTo>
                <a:lnTo>
                  <a:pt x="293369"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dirty="0"/>
          </a:p>
        </p:txBody>
      </p:sp>
      <p:sp>
        <p:nvSpPr>
          <p:cNvPr id="49" name="object 49"/>
          <p:cNvSpPr/>
          <p:nvPr/>
        </p:nvSpPr>
        <p:spPr>
          <a:xfrm>
            <a:off x="7992533" y="2268008"/>
            <a:ext cx="244475" cy="243417"/>
          </a:xfrm>
          <a:custGeom>
            <a:avLst/>
            <a:gdLst/>
            <a:ahLst/>
            <a:cxnLst/>
            <a:rect l="l" t="t" r="r" b="b"/>
            <a:pathLst>
              <a:path w="293370" h="292100">
                <a:moveTo>
                  <a:pt x="146050" y="0"/>
                </a:moveTo>
                <a:lnTo>
                  <a:pt x="193070" y="7264"/>
                </a:lnTo>
                <a:lnTo>
                  <a:pt x="233568" y="27635"/>
                </a:lnTo>
                <a:lnTo>
                  <a:pt x="265287" y="58978"/>
                </a:lnTo>
                <a:lnTo>
                  <a:pt x="285973" y="99161"/>
                </a:lnTo>
                <a:lnTo>
                  <a:pt x="293369" y="146050"/>
                </a:lnTo>
                <a:lnTo>
                  <a:pt x="285973" y="192938"/>
                </a:lnTo>
                <a:lnTo>
                  <a:pt x="265287" y="233121"/>
                </a:lnTo>
                <a:lnTo>
                  <a:pt x="233568" y="264464"/>
                </a:lnTo>
                <a:lnTo>
                  <a:pt x="193070"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50" name="object 50"/>
          <p:cNvSpPr/>
          <p:nvPr/>
        </p:nvSpPr>
        <p:spPr>
          <a:xfrm>
            <a:off x="7722658" y="2268008"/>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558" y="286095"/>
                </a:lnTo>
                <a:lnTo>
                  <a:pt x="234116" y="265653"/>
                </a:lnTo>
                <a:lnTo>
                  <a:pt x="265653" y="234116"/>
                </a:lnTo>
                <a:lnTo>
                  <a:pt x="286095" y="193558"/>
                </a:lnTo>
                <a:lnTo>
                  <a:pt x="293369"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2800" dirty="0"/>
          </a:p>
        </p:txBody>
      </p:sp>
      <p:sp>
        <p:nvSpPr>
          <p:cNvPr id="51" name="object 51"/>
          <p:cNvSpPr/>
          <p:nvPr/>
        </p:nvSpPr>
        <p:spPr>
          <a:xfrm>
            <a:off x="7722658" y="2268008"/>
            <a:ext cx="244475" cy="244475"/>
          </a:xfrm>
          <a:custGeom>
            <a:avLst/>
            <a:gdLst/>
            <a:ahLst/>
            <a:cxnLst/>
            <a:rect l="l" t="t" r="r" b="b"/>
            <a:pathLst>
              <a:path w="293370" h="293369">
                <a:moveTo>
                  <a:pt x="146050" y="0"/>
                </a:moveTo>
                <a:lnTo>
                  <a:pt x="193558" y="7264"/>
                </a:lnTo>
                <a:lnTo>
                  <a:pt x="234116" y="27635"/>
                </a:lnTo>
                <a:lnTo>
                  <a:pt x="265653" y="58978"/>
                </a:lnTo>
                <a:lnTo>
                  <a:pt x="286095" y="99161"/>
                </a:lnTo>
                <a:lnTo>
                  <a:pt x="293369" y="146050"/>
                </a:lnTo>
                <a:lnTo>
                  <a:pt x="286095" y="193558"/>
                </a:lnTo>
                <a:lnTo>
                  <a:pt x="265653" y="234116"/>
                </a:lnTo>
                <a:lnTo>
                  <a:pt x="234116" y="265653"/>
                </a:lnTo>
                <a:lnTo>
                  <a:pt x="19355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52" name="object 52"/>
          <p:cNvSpPr/>
          <p:nvPr/>
        </p:nvSpPr>
        <p:spPr>
          <a:xfrm>
            <a:off x="7992533" y="2268008"/>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070" y="286095"/>
                </a:lnTo>
                <a:lnTo>
                  <a:pt x="233568" y="265653"/>
                </a:lnTo>
                <a:lnTo>
                  <a:pt x="265287" y="234116"/>
                </a:lnTo>
                <a:lnTo>
                  <a:pt x="285973" y="193558"/>
                </a:lnTo>
                <a:lnTo>
                  <a:pt x="293369"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dirty="0"/>
          </a:p>
        </p:txBody>
      </p:sp>
      <p:sp>
        <p:nvSpPr>
          <p:cNvPr id="53" name="object 53"/>
          <p:cNvSpPr/>
          <p:nvPr/>
        </p:nvSpPr>
        <p:spPr>
          <a:xfrm>
            <a:off x="7992533" y="2268008"/>
            <a:ext cx="244475" cy="244475"/>
          </a:xfrm>
          <a:custGeom>
            <a:avLst/>
            <a:gdLst/>
            <a:ahLst/>
            <a:cxnLst/>
            <a:rect l="l" t="t" r="r" b="b"/>
            <a:pathLst>
              <a:path w="293370" h="293369">
                <a:moveTo>
                  <a:pt x="146050" y="0"/>
                </a:moveTo>
                <a:lnTo>
                  <a:pt x="193070" y="7264"/>
                </a:lnTo>
                <a:lnTo>
                  <a:pt x="233568" y="27635"/>
                </a:lnTo>
                <a:lnTo>
                  <a:pt x="265287" y="58978"/>
                </a:lnTo>
                <a:lnTo>
                  <a:pt x="285973" y="99161"/>
                </a:lnTo>
                <a:lnTo>
                  <a:pt x="293369" y="146050"/>
                </a:lnTo>
                <a:lnTo>
                  <a:pt x="285973" y="193558"/>
                </a:lnTo>
                <a:lnTo>
                  <a:pt x="265287" y="234116"/>
                </a:lnTo>
                <a:lnTo>
                  <a:pt x="233568" y="265653"/>
                </a:lnTo>
                <a:lnTo>
                  <a:pt x="193070"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54" name="object 54"/>
          <p:cNvSpPr/>
          <p:nvPr/>
        </p:nvSpPr>
        <p:spPr>
          <a:xfrm>
            <a:off x="7722658" y="2268008"/>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558" y="286095"/>
                </a:lnTo>
                <a:lnTo>
                  <a:pt x="234116" y="265653"/>
                </a:lnTo>
                <a:lnTo>
                  <a:pt x="265653" y="234116"/>
                </a:lnTo>
                <a:lnTo>
                  <a:pt x="286095" y="193558"/>
                </a:lnTo>
                <a:lnTo>
                  <a:pt x="293369"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2800" dirty="0"/>
          </a:p>
        </p:txBody>
      </p:sp>
      <p:sp>
        <p:nvSpPr>
          <p:cNvPr id="55" name="object 55"/>
          <p:cNvSpPr/>
          <p:nvPr/>
        </p:nvSpPr>
        <p:spPr>
          <a:xfrm>
            <a:off x="7722658" y="2268008"/>
            <a:ext cx="244475" cy="244475"/>
          </a:xfrm>
          <a:custGeom>
            <a:avLst/>
            <a:gdLst/>
            <a:ahLst/>
            <a:cxnLst/>
            <a:rect l="l" t="t" r="r" b="b"/>
            <a:pathLst>
              <a:path w="293370" h="293369">
                <a:moveTo>
                  <a:pt x="146050" y="0"/>
                </a:moveTo>
                <a:lnTo>
                  <a:pt x="193558" y="7264"/>
                </a:lnTo>
                <a:lnTo>
                  <a:pt x="234116" y="27635"/>
                </a:lnTo>
                <a:lnTo>
                  <a:pt x="265653" y="58978"/>
                </a:lnTo>
                <a:lnTo>
                  <a:pt x="286095" y="99161"/>
                </a:lnTo>
                <a:lnTo>
                  <a:pt x="293369" y="146050"/>
                </a:lnTo>
                <a:lnTo>
                  <a:pt x="286095" y="193558"/>
                </a:lnTo>
                <a:lnTo>
                  <a:pt x="265653" y="234116"/>
                </a:lnTo>
                <a:lnTo>
                  <a:pt x="234116" y="265653"/>
                </a:lnTo>
                <a:lnTo>
                  <a:pt x="19355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56" name="object 56"/>
          <p:cNvSpPr/>
          <p:nvPr/>
        </p:nvSpPr>
        <p:spPr>
          <a:xfrm>
            <a:off x="7992533" y="2268008"/>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070" y="286095"/>
                </a:lnTo>
                <a:lnTo>
                  <a:pt x="233568" y="265653"/>
                </a:lnTo>
                <a:lnTo>
                  <a:pt x="265287" y="234116"/>
                </a:lnTo>
                <a:lnTo>
                  <a:pt x="285973" y="193558"/>
                </a:lnTo>
                <a:lnTo>
                  <a:pt x="293369"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dirty="0"/>
          </a:p>
        </p:txBody>
      </p:sp>
      <p:sp>
        <p:nvSpPr>
          <p:cNvPr id="57" name="object 57"/>
          <p:cNvSpPr/>
          <p:nvPr/>
        </p:nvSpPr>
        <p:spPr>
          <a:xfrm>
            <a:off x="7992533" y="2268008"/>
            <a:ext cx="244475" cy="244475"/>
          </a:xfrm>
          <a:custGeom>
            <a:avLst/>
            <a:gdLst/>
            <a:ahLst/>
            <a:cxnLst/>
            <a:rect l="l" t="t" r="r" b="b"/>
            <a:pathLst>
              <a:path w="293370" h="293369">
                <a:moveTo>
                  <a:pt x="146050" y="0"/>
                </a:moveTo>
                <a:lnTo>
                  <a:pt x="193070" y="7264"/>
                </a:lnTo>
                <a:lnTo>
                  <a:pt x="233568" y="27635"/>
                </a:lnTo>
                <a:lnTo>
                  <a:pt x="265287" y="58978"/>
                </a:lnTo>
                <a:lnTo>
                  <a:pt x="285973" y="99161"/>
                </a:lnTo>
                <a:lnTo>
                  <a:pt x="293369" y="146050"/>
                </a:lnTo>
                <a:lnTo>
                  <a:pt x="285973" y="193558"/>
                </a:lnTo>
                <a:lnTo>
                  <a:pt x="265287" y="234116"/>
                </a:lnTo>
                <a:lnTo>
                  <a:pt x="233568" y="265653"/>
                </a:lnTo>
                <a:lnTo>
                  <a:pt x="193070"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58" name="object 58"/>
          <p:cNvSpPr/>
          <p:nvPr/>
        </p:nvSpPr>
        <p:spPr>
          <a:xfrm>
            <a:off x="8438091" y="2263774"/>
            <a:ext cx="244475" cy="243417"/>
          </a:xfrm>
          <a:custGeom>
            <a:avLst/>
            <a:gdLst/>
            <a:ahLst/>
            <a:cxnLst/>
            <a:rect l="l" t="t" r="r" b="b"/>
            <a:pathLst>
              <a:path w="29337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3558" y="284835"/>
                </a:lnTo>
                <a:lnTo>
                  <a:pt x="234116" y="264464"/>
                </a:lnTo>
                <a:lnTo>
                  <a:pt x="265653" y="233121"/>
                </a:lnTo>
                <a:lnTo>
                  <a:pt x="286095" y="19293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2800" dirty="0"/>
          </a:p>
        </p:txBody>
      </p:sp>
      <p:sp>
        <p:nvSpPr>
          <p:cNvPr id="59" name="object 59"/>
          <p:cNvSpPr/>
          <p:nvPr/>
        </p:nvSpPr>
        <p:spPr>
          <a:xfrm>
            <a:off x="8438091" y="2263774"/>
            <a:ext cx="244475" cy="243417"/>
          </a:xfrm>
          <a:custGeom>
            <a:avLst/>
            <a:gdLst/>
            <a:ahLst/>
            <a:cxnLst/>
            <a:rect l="l" t="t" r="r" b="b"/>
            <a:pathLst>
              <a:path w="293370" h="292100">
                <a:moveTo>
                  <a:pt x="146050" y="0"/>
                </a:moveTo>
                <a:lnTo>
                  <a:pt x="193558" y="7264"/>
                </a:lnTo>
                <a:lnTo>
                  <a:pt x="234116" y="27635"/>
                </a:lnTo>
                <a:lnTo>
                  <a:pt x="265653" y="58978"/>
                </a:lnTo>
                <a:lnTo>
                  <a:pt x="286095" y="99161"/>
                </a:lnTo>
                <a:lnTo>
                  <a:pt x="293370" y="146050"/>
                </a:lnTo>
                <a:lnTo>
                  <a:pt x="286095" y="192938"/>
                </a:lnTo>
                <a:lnTo>
                  <a:pt x="265653" y="233121"/>
                </a:lnTo>
                <a:lnTo>
                  <a:pt x="234116" y="264464"/>
                </a:lnTo>
                <a:lnTo>
                  <a:pt x="193558"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60" name="object 60"/>
          <p:cNvSpPr/>
          <p:nvPr/>
        </p:nvSpPr>
        <p:spPr>
          <a:xfrm>
            <a:off x="8707966" y="2263774"/>
            <a:ext cx="244475" cy="243417"/>
          </a:xfrm>
          <a:custGeom>
            <a:avLst/>
            <a:gdLst/>
            <a:ahLst/>
            <a:cxnLst/>
            <a:rect l="l" t="t" r="r" b="b"/>
            <a:pathLst>
              <a:path w="293370" h="292100">
                <a:moveTo>
                  <a:pt x="146050" y="0"/>
                </a:moveTo>
                <a:lnTo>
                  <a:pt x="99161" y="7264"/>
                </a:lnTo>
                <a:lnTo>
                  <a:pt x="58978" y="27635"/>
                </a:lnTo>
                <a:lnTo>
                  <a:pt x="27635" y="58978"/>
                </a:lnTo>
                <a:lnTo>
                  <a:pt x="7264" y="99161"/>
                </a:lnTo>
                <a:lnTo>
                  <a:pt x="0" y="146050"/>
                </a:lnTo>
                <a:lnTo>
                  <a:pt x="7264" y="192938"/>
                </a:lnTo>
                <a:lnTo>
                  <a:pt x="27635" y="233121"/>
                </a:lnTo>
                <a:lnTo>
                  <a:pt x="58978" y="264464"/>
                </a:lnTo>
                <a:lnTo>
                  <a:pt x="99161" y="284835"/>
                </a:lnTo>
                <a:lnTo>
                  <a:pt x="146050" y="292100"/>
                </a:lnTo>
                <a:lnTo>
                  <a:pt x="193070" y="284835"/>
                </a:lnTo>
                <a:lnTo>
                  <a:pt x="233568" y="264464"/>
                </a:lnTo>
                <a:lnTo>
                  <a:pt x="265287" y="233121"/>
                </a:lnTo>
                <a:lnTo>
                  <a:pt x="285973" y="192938"/>
                </a:lnTo>
                <a:lnTo>
                  <a:pt x="293370"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dirty="0"/>
          </a:p>
        </p:txBody>
      </p:sp>
      <p:sp>
        <p:nvSpPr>
          <p:cNvPr id="61" name="object 61"/>
          <p:cNvSpPr/>
          <p:nvPr/>
        </p:nvSpPr>
        <p:spPr>
          <a:xfrm>
            <a:off x="8707966" y="2263774"/>
            <a:ext cx="244475" cy="243417"/>
          </a:xfrm>
          <a:custGeom>
            <a:avLst/>
            <a:gdLst/>
            <a:ahLst/>
            <a:cxnLst/>
            <a:rect l="l" t="t" r="r" b="b"/>
            <a:pathLst>
              <a:path w="293370" h="292100">
                <a:moveTo>
                  <a:pt x="146050" y="0"/>
                </a:moveTo>
                <a:lnTo>
                  <a:pt x="193070" y="7264"/>
                </a:lnTo>
                <a:lnTo>
                  <a:pt x="233568" y="27635"/>
                </a:lnTo>
                <a:lnTo>
                  <a:pt x="265287" y="58978"/>
                </a:lnTo>
                <a:lnTo>
                  <a:pt x="285973" y="99161"/>
                </a:lnTo>
                <a:lnTo>
                  <a:pt x="293370" y="146050"/>
                </a:lnTo>
                <a:lnTo>
                  <a:pt x="285973" y="192938"/>
                </a:lnTo>
                <a:lnTo>
                  <a:pt x="265287" y="233121"/>
                </a:lnTo>
                <a:lnTo>
                  <a:pt x="233568" y="264464"/>
                </a:lnTo>
                <a:lnTo>
                  <a:pt x="193070" y="284835"/>
                </a:lnTo>
                <a:lnTo>
                  <a:pt x="146050" y="292100"/>
                </a:lnTo>
                <a:lnTo>
                  <a:pt x="99161" y="284835"/>
                </a:lnTo>
                <a:lnTo>
                  <a:pt x="58978" y="264464"/>
                </a:lnTo>
                <a:lnTo>
                  <a:pt x="27635" y="233121"/>
                </a:lnTo>
                <a:lnTo>
                  <a:pt x="7264" y="19293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62" name="object 62"/>
          <p:cNvSpPr/>
          <p:nvPr/>
        </p:nvSpPr>
        <p:spPr>
          <a:xfrm>
            <a:off x="8438091" y="2263774"/>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3558" y="286095"/>
                </a:lnTo>
                <a:lnTo>
                  <a:pt x="234116" y="265653"/>
                </a:lnTo>
                <a:lnTo>
                  <a:pt x="265653" y="234116"/>
                </a:lnTo>
                <a:lnTo>
                  <a:pt x="286095" y="19355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2800" dirty="0"/>
          </a:p>
        </p:txBody>
      </p:sp>
      <p:sp>
        <p:nvSpPr>
          <p:cNvPr id="63" name="object 63"/>
          <p:cNvSpPr/>
          <p:nvPr/>
        </p:nvSpPr>
        <p:spPr>
          <a:xfrm>
            <a:off x="8438091" y="2263774"/>
            <a:ext cx="244475" cy="244475"/>
          </a:xfrm>
          <a:custGeom>
            <a:avLst/>
            <a:gdLst/>
            <a:ahLst/>
            <a:cxnLst/>
            <a:rect l="l" t="t" r="r" b="b"/>
            <a:pathLst>
              <a:path w="293370" h="293369">
                <a:moveTo>
                  <a:pt x="146050" y="0"/>
                </a:moveTo>
                <a:lnTo>
                  <a:pt x="193558" y="7264"/>
                </a:lnTo>
                <a:lnTo>
                  <a:pt x="234116" y="27635"/>
                </a:lnTo>
                <a:lnTo>
                  <a:pt x="265653" y="58978"/>
                </a:lnTo>
                <a:lnTo>
                  <a:pt x="286095" y="99161"/>
                </a:lnTo>
                <a:lnTo>
                  <a:pt x="293370" y="146050"/>
                </a:lnTo>
                <a:lnTo>
                  <a:pt x="286095" y="193558"/>
                </a:lnTo>
                <a:lnTo>
                  <a:pt x="265653" y="234116"/>
                </a:lnTo>
                <a:lnTo>
                  <a:pt x="234116" y="265653"/>
                </a:lnTo>
                <a:lnTo>
                  <a:pt x="19355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64" name="object 64"/>
          <p:cNvSpPr/>
          <p:nvPr/>
        </p:nvSpPr>
        <p:spPr>
          <a:xfrm>
            <a:off x="8707966" y="2263774"/>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3070" y="286095"/>
                </a:lnTo>
                <a:lnTo>
                  <a:pt x="233568" y="265653"/>
                </a:lnTo>
                <a:lnTo>
                  <a:pt x="265287" y="234116"/>
                </a:lnTo>
                <a:lnTo>
                  <a:pt x="285973" y="193558"/>
                </a:lnTo>
                <a:lnTo>
                  <a:pt x="293370"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dirty="0"/>
          </a:p>
        </p:txBody>
      </p:sp>
      <p:sp>
        <p:nvSpPr>
          <p:cNvPr id="65" name="object 65"/>
          <p:cNvSpPr/>
          <p:nvPr/>
        </p:nvSpPr>
        <p:spPr>
          <a:xfrm>
            <a:off x="8707966" y="2263774"/>
            <a:ext cx="244475" cy="244475"/>
          </a:xfrm>
          <a:custGeom>
            <a:avLst/>
            <a:gdLst/>
            <a:ahLst/>
            <a:cxnLst/>
            <a:rect l="l" t="t" r="r" b="b"/>
            <a:pathLst>
              <a:path w="293370" h="293369">
                <a:moveTo>
                  <a:pt x="146050" y="0"/>
                </a:moveTo>
                <a:lnTo>
                  <a:pt x="193070" y="7264"/>
                </a:lnTo>
                <a:lnTo>
                  <a:pt x="233568" y="27635"/>
                </a:lnTo>
                <a:lnTo>
                  <a:pt x="265287" y="58978"/>
                </a:lnTo>
                <a:lnTo>
                  <a:pt x="285973" y="99161"/>
                </a:lnTo>
                <a:lnTo>
                  <a:pt x="293370" y="146050"/>
                </a:lnTo>
                <a:lnTo>
                  <a:pt x="285973" y="193558"/>
                </a:lnTo>
                <a:lnTo>
                  <a:pt x="265287" y="234116"/>
                </a:lnTo>
                <a:lnTo>
                  <a:pt x="233568" y="265653"/>
                </a:lnTo>
                <a:lnTo>
                  <a:pt x="193070"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66" name="object 66"/>
          <p:cNvSpPr/>
          <p:nvPr/>
        </p:nvSpPr>
        <p:spPr>
          <a:xfrm>
            <a:off x="8438091" y="2263774"/>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3558" y="286095"/>
                </a:lnTo>
                <a:lnTo>
                  <a:pt x="234116" y="265653"/>
                </a:lnTo>
                <a:lnTo>
                  <a:pt x="265653" y="234116"/>
                </a:lnTo>
                <a:lnTo>
                  <a:pt x="286095" y="19355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2800" dirty="0"/>
          </a:p>
        </p:txBody>
      </p:sp>
      <p:sp>
        <p:nvSpPr>
          <p:cNvPr id="67" name="object 67"/>
          <p:cNvSpPr/>
          <p:nvPr/>
        </p:nvSpPr>
        <p:spPr>
          <a:xfrm>
            <a:off x="8438091" y="2263774"/>
            <a:ext cx="244475" cy="244475"/>
          </a:xfrm>
          <a:custGeom>
            <a:avLst/>
            <a:gdLst/>
            <a:ahLst/>
            <a:cxnLst/>
            <a:rect l="l" t="t" r="r" b="b"/>
            <a:pathLst>
              <a:path w="293370" h="293369">
                <a:moveTo>
                  <a:pt x="146050" y="0"/>
                </a:moveTo>
                <a:lnTo>
                  <a:pt x="193558" y="7264"/>
                </a:lnTo>
                <a:lnTo>
                  <a:pt x="234116" y="27635"/>
                </a:lnTo>
                <a:lnTo>
                  <a:pt x="265653" y="58978"/>
                </a:lnTo>
                <a:lnTo>
                  <a:pt x="286095" y="99161"/>
                </a:lnTo>
                <a:lnTo>
                  <a:pt x="293370" y="146050"/>
                </a:lnTo>
                <a:lnTo>
                  <a:pt x="286095" y="193558"/>
                </a:lnTo>
                <a:lnTo>
                  <a:pt x="265653" y="234116"/>
                </a:lnTo>
                <a:lnTo>
                  <a:pt x="234116" y="265653"/>
                </a:lnTo>
                <a:lnTo>
                  <a:pt x="193558"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68" name="object 68"/>
          <p:cNvSpPr/>
          <p:nvPr/>
        </p:nvSpPr>
        <p:spPr>
          <a:xfrm>
            <a:off x="8707966" y="2263774"/>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70"/>
                </a:lnTo>
                <a:lnTo>
                  <a:pt x="193070" y="286095"/>
                </a:lnTo>
                <a:lnTo>
                  <a:pt x="233568" y="265653"/>
                </a:lnTo>
                <a:lnTo>
                  <a:pt x="265287" y="234116"/>
                </a:lnTo>
                <a:lnTo>
                  <a:pt x="285973" y="193558"/>
                </a:lnTo>
                <a:lnTo>
                  <a:pt x="293370"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dirty="0"/>
          </a:p>
        </p:txBody>
      </p:sp>
      <p:sp>
        <p:nvSpPr>
          <p:cNvPr id="69" name="object 69"/>
          <p:cNvSpPr/>
          <p:nvPr/>
        </p:nvSpPr>
        <p:spPr>
          <a:xfrm>
            <a:off x="8707966" y="2263774"/>
            <a:ext cx="244475" cy="244475"/>
          </a:xfrm>
          <a:custGeom>
            <a:avLst/>
            <a:gdLst/>
            <a:ahLst/>
            <a:cxnLst/>
            <a:rect l="l" t="t" r="r" b="b"/>
            <a:pathLst>
              <a:path w="293370" h="293369">
                <a:moveTo>
                  <a:pt x="146050" y="0"/>
                </a:moveTo>
                <a:lnTo>
                  <a:pt x="193070" y="7264"/>
                </a:lnTo>
                <a:lnTo>
                  <a:pt x="233568" y="27635"/>
                </a:lnTo>
                <a:lnTo>
                  <a:pt x="265287" y="58978"/>
                </a:lnTo>
                <a:lnTo>
                  <a:pt x="285973" y="99161"/>
                </a:lnTo>
                <a:lnTo>
                  <a:pt x="293370" y="146050"/>
                </a:lnTo>
                <a:lnTo>
                  <a:pt x="285973" y="193558"/>
                </a:lnTo>
                <a:lnTo>
                  <a:pt x="265287" y="234116"/>
                </a:lnTo>
                <a:lnTo>
                  <a:pt x="233568" y="265653"/>
                </a:lnTo>
                <a:lnTo>
                  <a:pt x="193070" y="286095"/>
                </a:lnTo>
                <a:lnTo>
                  <a:pt x="146050" y="293370"/>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70" name="object 70"/>
          <p:cNvSpPr/>
          <p:nvPr/>
        </p:nvSpPr>
        <p:spPr>
          <a:xfrm>
            <a:off x="8975724" y="2268008"/>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558" y="286095"/>
                </a:lnTo>
                <a:lnTo>
                  <a:pt x="234116" y="265653"/>
                </a:lnTo>
                <a:lnTo>
                  <a:pt x="265653" y="234116"/>
                </a:lnTo>
                <a:lnTo>
                  <a:pt x="286095" y="193558"/>
                </a:lnTo>
                <a:lnTo>
                  <a:pt x="293370" y="146050"/>
                </a:lnTo>
                <a:lnTo>
                  <a:pt x="286095" y="99161"/>
                </a:lnTo>
                <a:lnTo>
                  <a:pt x="265653" y="58978"/>
                </a:lnTo>
                <a:lnTo>
                  <a:pt x="234116" y="27635"/>
                </a:lnTo>
                <a:lnTo>
                  <a:pt x="193558" y="7264"/>
                </a:lnTo>
                <a:lnTo>
                  <a:pt x="146050" y="0"/>
                </a:lnTo>
                <a:close/>
              </a:path>
            </a:pathLst>
          </a:custGeom>
          <a:solidFill>
            <a:srgbClr val="CCFFCC"/>
          </a:solidFill>
        </p:spPr>
        <p:txBody>
          <a:bodyPr wrap="square" lIns="0" tIns="0" rIns="0" bIns="0" rtlCol="0"/>
          <a:lstStyle/>
          <a:p>
            <a:endParaRPr sz="2800" dirty="0"/>
          </a:p>
        </p:txBody>
      </p:sp>
      <p:sp>
        <p:nvSpPr>
          <p:cNvPr id="71" name="object 71"/>
          <p:cNvSpPr/>
          <p:nvPr/>
        </p:nvSpPr>
        <p:spPr>
          <a:xfrm>
            <a:off x="8975724" y="2268008"/>
            <a:ext cx="244475" cy="244475"/>
          </a:xfrm>
          <a:custGeom>
            <a:avLst/>
            <a:gdLst/>
            <a:ahLst/>
            <a:cxnLst/>
            <a:rect l="l" t="t" r="r" b="b"/>
            <a:pathLst>
              <a:path w="293370" h="293369">
                <a:moveTo>
                  <a:pt x="146050" y="0"/>
                </a:moveTo>
                <a:lnTo>
                  <a:pt x="193558" y="7264"/>
                </a:lnTo>
                <a:lnTo>
                  <a:pt x="234116" y="27635"/>
                </a:lnTo>
                <a:lnTo>
                  <a:pt x="265653" y="58978"/>
                </a:lnTo>
                <a:lnTo>
                  <a:pt x="286095" y="99161"/>
                </a:lnTo>
                <a:lnTo>
                  <a:pt x="293370" y="146050"/>
                </a:lnTo>
                <a:lnTo>
                  <a:pt x="286095" y="193558"/>
                </a:lnTo>
                <a:lnTo>
                  <a:pt x="265653" y="234116"/>
                </a:lnTo>
                <a:lnTo>
                  <a:pt x="234116" y="265653"/>
                </a:lnTo>
                <a:lnTo>
                  <a:pt x="193558"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72" name="object 72"/>
          <p:cNvSpPr/>
          <p:nvPr/>
        </p:nvSpPr>
        <p:spPr>
          <a:xfrm>
            <a:off x="9245599" y="2268008"/>
            <a:ext cx="244475" cy="244475"/>
          </a:xfrm>
          <a:custGeom>
            <a:avLst/>
            <a:gdLst/>
            <a:ahLst/>
            <a:cxnLst/>
            <a:rect l="l" t="t" r="r" b="b"/>
            <a:pathLst>
              <a:path w="293370" h="293369">
                <a:moveTo>
                  <a:pt x="146050" y="0"/>
                </a:moveTo>
                <a:lnTo>
                  <a:pt x="99161" y="7264"/>
                </a:lnTo>
                <a:lnTo>
                  <a:pt x="58978" y="27635"/>
                </a:lnTo>
                <a:lnTo>
                  <a:pt x="27635" y="58978"/>
                </a:lnTo>
                <a:lnTo>
                  <a:pt x="7264" y="99161"/>
                </a:lnTo>
                <a:lnTo>
                  <a:pt x="0" y="146050"/>
                </a:lnTo>
                <a:lnTo>
                  <a:pt x="7264" y="193558"/>
                </a:lnTo>
                <a:lnTo>
                  <a:pt x="27635" y="234116"/>
                </a:lnTo>
                <a:lnTo>
                  <a:pt x="58978" y="265653"/>
                </a:lnTo>
                <a:lnTo>
                  <a:pt x="99161" y="286095"/>
                </a:lnTo>
                <a:lnTo>
                  <a:pt x="146050" y="293369"/>
                </a:lnTo>
                <a:lnTo>
                  <a:pt x="193070" y="286095"/>
                </a:lnTo>
                <a:lnTo>
                  <a:pt x="233568" y="265653"/>
                </a:lnTo>
                <a:lnTo>
                  <a:pt x="265287" y="234116"/>
                </a:lnTo>
                <a:lnTo>
                  <a:pt x="285973" y="193558"/>
                </a:lnTo>
                <a:lnTo>
                  <a:pt x="293370" y="146050"/>
                </a:lnTo>
                <a:lnTo>
                  <a:pt x="285973" y="99161"/>
                </a:lnTo>
                <a:lnTo>
                  <a:pt x="265287" y="58978"/>
                </a:lnTo>
                <a:lnTo>
                  <a:pt x="233568" y="27635"/>
                </a:lnTo>
                <a:lnTo>
                  <a:pt x="193070" y="7264"/>
                </a:lnTo>
                <a:lnTo>
                  <a:pt x="146050" y="0"/>
                </a:lnTo>
                <a:close/>
              </a:path>
            </a:pathLst>
          </a:custGeom>
          <a:solidFill>
            <a:srgbClr val="CCFFCC"/>
          </a:solidFill>
        </p:spPr>
        <p:txBody>
          <a:bodyPr wrap="square" lIns="0" tIns="0" rIns="0" bIns="0" rtlCol="0"/>
          <a:lstStyle/>
          <a:p>
            <a:endParaRPr sz="2800" dirty="0"/>
          </a:p>
        </p:txBody>
      </p:sp>
      <p:sp>
        <p:nvSpPr>
          <p:cNvPr id="73" name="object 73"/>
          <p:cNvSpPr/>
          <p:nvPr/>
        </p:nvSpPr>
        <p:spPr>
          <a:xfrm>
            <a:off x="9245599" y="2268008"/>
            <a:ext cx="244475" cy="244475"/>
          </a:xfrm>
          <a:custGeom>
            <a:avLst/>
            <a:gdLst/>
            <a:ahLst/>
            <a:cxnLst/>
            <a:rect l="l" t="t" r="r" b="b"/>
            <a:pathLst>
              <a:path w="293370" h="293369">
                <a:moveTo>
                  <a:pt x="146050" y="0"/>
                </a:moveTo>
                <a:lnTo>
                  <a:pt x="193070" y="7264"/>
                </a:lnTo>
                <a:lnTo>
                  <a:pt x="233568" y="27635"/>
                </a:lnTo>
                <a:lnTo>
                  <a:pt x="265287" y="58978"/>
                </a:lnTo>
                <a:lnTo>
                  <a:pt x="285973" y="99161"/>
                </a:lnTo>
                <a:lnTo>
                  <a:pt x="293370" y="146050"/>
                </a:lnTo>
                <a:lnTo>
                  <a:pt x="285973" y="193558"/>
                </a:lnTo>
                <a:lnTo>
                  <a:pt x="265287" y="234116"/>
                </a:lnTo>
                <a:lnTo>
                  <a:pt x="233568" y="265653"/>
                </a:lnTo>
                <a:lnTo>
                  <a:pt x="193070" y="286095"/>
                </a:lnTo>
                <a:lnTo>
                  <a:pt x="146050" y="293369"/>
                </a:lnTo>
                <a:lnTo>
                  <a:pt x="99161" y="286095"/>
                </a:lnTo>
                <a:lnTo>
                  <a:pt x="58978" y="265653"/>
                </a:lnTo>
                <a:lnTo>
                  <a:pt x="27635" y="234116"/>
                </a:lnTo>
                <a:lnTo>
                  <a:pt x="7264" y="193558"/>
                </a:lnTo>
                <a:lnTo>
                  <a:pt x="0" y="146050"/>
                </a:lnTo>
                <a:lnTo>
                  <a:pt x="7264" y="99161"/>
                </a:lnTo>
                <a:lnTo>
                  <a:pt x="27635" y="58978"/>
                </a:lnTo>
                <a:lnTo>
                  <a:pt x="58978" y="27635"/>
                </a:lnTo>
                <a:lnTo>
                  <a:pt x="99161" y="7264"/>
                </a:lnTo>
                <a:lnTo>
                  <a:pt x="146050" y="0"/>
                </a:lnTo>
                <a:close/>
              </a:path>
            </a:pathLst>
          </a:custGeom>
          <a:ln w="9344">
            <a:solidFill>
              <a:srgbClr val="000000"/>
            </a:solidFill>
          </a:ln>
        </p:spPr>
        <p:txBody>
          <a:bodyPr wrap="square" lIns="0" tIns="0" rIns="0" bIns="0" rtlCol="0"/>
          <a:lstStyle/>
          <a:p>
            <a:endParaRPr sz="2800" dirty="0"/>
          </a:p>
        </p:txBody>
      </p:sp>
      <p:sp>
        <p:nvSpPr>
          <p:cNvPr id="74" name="object 74"/>
          <p:cNvSpPr txBox="1"/>
          <p:nvPr/>
        </p:nvSpPr>
        <p:spPr>
          <a:xfrm>
            <a:off x="7678208" y="2189915"/>
            <a:ext cx="2266949" cy="454051"/>
          </a:xfrm>
          <a:prstGeom prst="rect">
            <a:avLst/>
          </a:prstGeom>
        </p:spPr>
        <p:txBody>
          <a:bodyPr vert="horz" wrap="square" lIns="0" tIns="10583" rIns="0" bIns="0" rtlCol="0">
            <a:spAutoFit/>
          </a:bodyPr>
          <a:lstStyle/>
          <a:p>
            <a:pPr marL="48152">
              <a:spcBef>
                <a:spcPts val="83"/>
              </a:spcBef>
              <a:tabLst>
                <a:tab pos="763557" algn="l"/>
              </a:tabLst>
            </a:pPr>
            <a:r>
              <a:rPr sz="2800" dirty="0">
                <a:latin typeface="Arial"/>
                <a:cs typeface="Arial"/>
              </a:rPr>
              <a:t>+</a:t>
            </a:r>
            <a:r>
              <a:rPr sz="2800" spc="112" dirty="0">
                <a:latin typeface="Arial"/>
                <a:cs typeface="Arial"/>
              </a:rPr>
              <a:t> </a:t>
            </a:r>
            <a:r>
              <a:rPr sz="2800" dirty="0">
                <a:latin typeface="Arial"/>
                <a:cs typeface="Arial"/>
              </a:rPr>
              <a:t>+	+ + </a:t>
            </a:r>
            <a:r>
              <a:rPr sz="2800" dirty="0" smtClean="0">
                <a:latin typeface="Arial"/>
                <a:cs typeface="Arial"/>
              </a:rPr>
              <a:t>++</a:t>
            </a:r>
            <a:endParaRPr sz="2800" dirty="0">
              <a:latin typeface="Arial"/>
              <a:cs typeface="Arial"/>
            </a:endParaRPr>
          </a:p>
        </p:txBody>
      </p:sp>
    </p:spTree>
    <p:extLst>
      <p:ext uri="{BB962C8B-B14F-4D97-AF65-F5344CB8AC3E}">
        <p14:creationId xmlns:p14="http://schemas.microsoft.com/office/powerpoint/2010/main" val="38065324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object 2"/>
              <p:cNvSpPr txBox="1"/>
              <p:nvPr/>
            </p:nvSpPr>
            <p:spPr>
              <a:xfrm>
                <a:off x="285750" y="1842559"/>
                <a:ext cx="11906250" cy="5092655"/>
              </a:xfrm>
              <a:prstGeom prst="rect">
                <a:avLst/>
              </a:prstGeom>
            </p:spPr>
            <p:txBody>
              <a:bodyPr vert="horz" wrap="square" lIns="0" tIns="10583" rIns="0" bIns="0" rtlCol="0">
                <a:spAutoFit/>
              </a:bodyPr>
              <a:lstStyle/>
              <a:p>
                <a:pPr marL="296321" indent="-285739">
                  <a:spcBef>
                    <a:spcPts val="83"/>
                  </a:spcBef>
                  <a:buChar char="•"/>
                  <a:tabLst>
                    <a:tab pos="295792" algn="l"/>
                    <a:tab pos="296321" algn="l"/>
                  </a:tabLst>
                </a:pPr>
                <a:r>
                  <a:rPr lang="en-US" sz="2800" spc="-4" dirty="0" smtClean="0">
                    <a:latin typeface="Arial"/>
                    <a:cs typeface="Arial"/>
                  </a:rPr>
                  <a:t>Store </a:t>
                </a:r>
                <a14:m>
                  <m:oMath xmlns:m="http://schemas.openxmlformats.org/officeDocument/2006/math">
                    <m:r>
                      <m:rPr>
                        <m:sty m:val="p"/>
                      </m:rPr>
                      <a:rPr lang="en-US" sz="2800" b="0" i="0" spc="-4" smtClean="0">
                        <a:latin typeface="Cambria Math" panose="02040503050406030204" pitchFamily="18" charset="0"/>
                        <a:cs typeface="Arial"/>
                      </a:rPr>
                      <m:t>n</m:t>
                    </m:r>
                  </m:oMath>
                </a14:m>
                <a:r>
                  <a:rPr lang="en-US" sz="2800" spc="-4" dirty="0">
                    <a:cs typeface="Arial"/>
                  </a:rPr>
                  <a:t> </a:t>
                </a:r>
                <a:r>
                  <a:rPr lang="en-US" sz="2800" spc="-4" dirty="0" smtClean="0">
                    <a:cs typeface="Arial"/>
                  </a:rPr>
                  <a:t>bits </a:t>
                </a:r>
                <a14:m>
                  <m:oMath xmlns:m="http://schemas.openxmlformats.org/officeDocument/2006/math">
                    <m:r>
                      <a:rPr lang="en-US" sz="2800" b="0" i="1" spc="-4" smtClean="0">
                        <a:latin typeface="Cambria Math" panose="02040503050406030204" pitchFamily="18" charset="0"/>
                        <a:cs typeface="Arial"/>
                      </a:rPr>
                      <m:t>𝑥</m:t>
                    </m:r>
                    <m:r>
                      <a:rPr lang="en-US" sz="2800" b="0" i="1" spc="-4" smtClean="0">
                        <a:latin typeface="Cambria Math" panose="02040503050406030204" pitchFamily="18" charset="0"/>
                        <a:cs typeface="Arial"/>
                      </a:rPr>
                      <m:t>∈</m:t>
                    </m:r>
                    <m:sSup>
                      <m:sSupPr>
                        <m:ctrlPr>
                          <a:rPr lang="en-US" sz="2800" b="0" i="1" spc="-4" smtClean="0">
                            <a:latin typeface="Cambria Math" panose="02040503050406030204" pitchFamily="18" charset="0"/>
                            <a:cs typeface="Arial"/>
                          </a:rPr>
                        </m:ctrlPr>
                      </m:sSupPr>
                      <m:e>
                        <m:d>
                          <m:dPr>
                            <m:begChr m:val="{"/>
                            <m:endChr m:val="}"/>
                            <m:ctrlPr>
                              <a:rPr lang="en-US" sz="2800" b="0" i="1" spc="-4" smtClean="0">
                                <a:latin typeface="Cambria Math" panose="02040503050406030204" pitchFamily="18" charset="0"/>
                                <a:cs typeface="Arial"/>
                              </a:rPr>
                            </m:ctrlPr>
                          </m:dPr>
                          <m:e>
                            <m:r>
                              <a:rPr lang="en-US" sz="2800" b="0" i="1" spc="-4" smtClean="0">
                                <a:latin typeface="Cambria Math" panose="02040503050406030204" pitchFamily="18" charset="0"/>
                                <a:cs typeface="Arial"/>
                              </a:rPr>
                              <m:t>0,1</m:t>
                            </m:r>
                          </m:e>
                        </m:d>
                      </m:e>
                      <m:sup>
                        <m:r>
                          <a:rPr lang="en-US" sz="2800" b="0" i="1" spc="-4" smtClean="0">
                            <a:latin typeface="Cambria Math" panose="02040503050406030204" pitchFamily="18" charset="0"/>
                            <a:cs typeface="Arial"/>
                          </a:rPr>
                          <m:t>𝑛</m:t>
                        </m:r>
                      </m:sup>
                    </m:sSup>
                    <m:r>
                      <a:rPr lang="en-US" sz="2800" b="0" i="0" spc="-4" smtClean="0">
                        <a:latin typeface="Cambria Math" panose="02040503050406030204" pitchFamily="18" charset="0"/>
                        <a:cs typeface="Arial"/>
                      </a:rPr>
                      <m:t> </m:t>
                    </m:r>
                  </m:oMath>
                </a14:m>
                <a:r>
                  <a:rPr lang="en-US" sz="2800" spc="-4" dirty="0" smtClean="0">
                    <a:latin typeface="Arial"/>
                    <a:cs typeface="Arial"/>
                  </a:rPr>
                  <a:t>into </a:t>
                </a:r>
                <a14:m>
                  <m:oMath xmlns:m="http://schemas.openxmlformats.org/officeDocument/2006/math">
                    <m:r>
                      <a:rPr lang="en-US" sz="2800" b="0" i="1" spc="-4" smtClean="0">
                        <a:latin typeface="Cambria Math" panose="02040503050406030204" pitchFamily="18" charset="0"/>
                        <a:cs typeface="Arial"/>
                      </a:rPr>
                      <m:t>𝑛</m:t>
                    </m:r>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𝑟</m:t>
                    </m:r>
                  </m:oMath>
                </a14:m>
                <a:r>
                  <a:rPr lang="en-US" sz="2800" spc="-4" dirty="0" smtClean="0">
                    <a:latin typeface="Arial"/>
                    <a:cs typeface="Arial"/>
                  </a:rPr>
                  <a:t> bits so that</a:t>
                </a:r>
                <a14:m>
                  <m:oMath xmlns:m="http://schemas.openxmlformats.org/officeDocument/2006/math">
                    <m:r>
                      <a:rPr lang="en-US" sz="2800" b="0" i="0" spc="-4" smtClean="0">
                        <a:latin typeface="Cambria Math" panose="02040503050406030204" pitchFamily="18" charset="0"/>
                        <a:cs typeface="Arial"/>
                      </a:rPr>
                      <m:t> </m:t>
                    </m:r>
                    <m:r>
                      <m:rPr>
                        <m:sty m:val="p"/>
                      </m:rPr>
                      <a:rPr lang="en-US" sz="2800" b="0" i="0" spc="-4" smtClean="0">
                        <a:latin typeface="Cambria Math" panose="02040503050406030204" pitchFamily="18" charset="0"/>
                        <a:cs typeface="Arial"/>
                      </a:rPr>
                      <m:t>each</m:t>
                    </m:r>
                    <m:r>
                      <a:rPr lang="en-US" sz="2800" b="0" i="0" spc="-4" smtClean="0">
                        <a:latin typeface="Cambria Math" panose="02040503050406030204" pitchFamily="18" charset="0"/>
                        <a:cs typeface="Arial"/>
                      </a:rPr>
                      <m:t> </m:t>
                    </m:r>
                    <m:r>
                      <m:rPr>
                        <m:sty m:val="p"/>
                      </m:rPr>
                      <a:rPr lang="en-US" sz="2800" b="0" i="0" spc="-4" smtClean="0">
                        <a:latin typeface="Cambria Math" panose="02040503050406030204" pitchFamily="18" charset="0"/>
                        <a:cs typeface="Arial"/>
                      </a:rPr>
                      <m:t>of</m:t>
                    </m:r>
                    <m:r>
                      <a:rPr lang="en-US" sz="2800" b="0" i="0" spc="-4" smtClean="0">
                        <a:latin typeface="Cambria Math" panose="02040503050406030204" pitchFamily="18" charset="0"/>
                        <a:cs typeface="Arial"/>
                      </a:rPr>
                      <m:t> </m:t>
                    </m:r>
                    <m:r>
                      <a:rPr lang="en-US" sz="2800" b="0" i="1" spc="-4" smtClean="0">
                        <a:latin typeface="Cambria Math" panose="02040503050406030204" pitchFamily="18" charset="0"/>
                        <a:cs typeface="Arial"/>
                      </a:rPr>
                      <m:t>𝑚</m:t>
                    </m:r>
                    <m:r>
                      <a:rPr lang="en-US" sz="2800" b="0" i="1" spc="-4" smtClean="0">
                        <a:latin typeface="Cambria Math" panose="02040503050406030204" pitchFamily="18" charset="0"/>
                        <a:cs typeface="Arial"/>
                      </a:rPr>
                      <m:t> </m:t>
                    </m:r>
                  </m:oMath>
                </a14:m>
                <a:r>
                  <a:rPr lang="en-US" sz="2800" spc="-4" dirty="0" smtClean="0">
                    <a:latin typeface="Arial"/>
                    <a:cs typeface="Arial"/>
                  </a:rPr>
                  <a:t>queries</a:t>
                </a:r>
              </a:p>
              <a:p>
                <a:pPr marL="10582">
                  <a:spcBef>
                    <a:spcPts val="83"/>
                  </a:spcBef>
                  <a:tabLst>
                    <a:tab pos="295792" algn="l"/>
                    <a:tab pos="296321" algn="l"/>
                  </a:tabLst>
                </a:pPr>
                <a:r>
                  <a:rPr lang="en-US" sz="2800" spc="-4" dirty="0" smtClean="0">
                    <a:latin typeface="Arial"/>
                    <a:cs typeface="Arial"/>
                  </a:rPr>
                  <a:t>  can be answered reading </a:t>
                </a:r>
                <a14:m>
                  <m:oMath xmlns:m="http://schemas.openxmlformats.org/officeDocument/2006/math">
                    <m:r>
                      <a:rPr lang="en-US" sz="2800" b="0" i="1" spc="-4" smtClean="0">
                        <a:latin typeface="Cambria Math" panose="02040503050406030204" pitchFamily="18" charset="0"/>
                        <a:cs typeface="Arial"/>
                      </a:rPr>
                      <m:t>𝑡</m:t>
                    </m:r>
                  </m:oMath>
                </a14:m>
                <a:r>
                  <a:rPr lang="en-US" sz="2800" spc="-4" dirty="0" smtClean="0">
                    <a:latin typeface="Arial"/>
                    <a:cs typeface="Arial"/>
                  </a:rPr>
                  <a:t> bits</a:t>
                </a:r>
              </a:p>
              <a:p>
                <a:pPr marL="296321" indent="-285739">
                  <a:spcBef>
                    <a:spcPts val="83"/>
                  </a:spcBef>
                  <a:buChar char="•"/>
                  <a:tabLst>
                    <a:tab pos="295792" algn="l"/>
                    <a:tab pos="296321" algn="l"/>
                  </a:tabLst>
                </a:pPr>
                <a:endParaRPr lang="en-US" sz="2800" spc="-4" dirty="0">
                  <a:latin typeface="Arial"/>
                  <a:cs typeface="Arial"/>
                </a:endParaRPr>
              </a:p>
              <a:p>
                <a:pPr marL="296321" indent="-285739">
                  <a:spcBef>
                    <a:spcPts val="83"/>
                  </a:spcBef>
                  <a:buFontTx/>
                  <a:buChar char="•"/>
                  <a:tabLst>
                    <a:tab pos="295792" algn="l"/>
                    <a:tab pos="296321" algn="l"/>
                  </a:tabLst>
                </a:pPr>
                <a:r>
                  <a:rPr lang="en-US" sz="2800" spc="-4" dirty="0">
                    <a:latin typeface="Arial"/>
                    <a:cs typeface="Arial"/>
                  </a:rPr>
                  <a:t>Trivial: </a:t>
                </a:r>
                <a14:m>
                  <m:oMath xmlns:m="http://schemas.openxmlformats.org/officeDocument/2006/math">
                    <m:r>
                      <m:rPr>
                        <m:sty m:val="p"/>
                      </m:rPr>
                      <a:rPr lang="en-US" sz="2800" b="0" i="0" spc="-4" smtClean="0">
                        <a:latin typeface="Cambria Math" panose="02040503050406030204" pitchFamily="18" charset="0"/>
                        <a:cs typeface="Arial"/>
                      </a:rPr>
                      <m:t>r</m:t>
                    </m:r>
                    <m:r>
                      <a:rPr lang="en-US" sz="2800" i="1" spc="-4">
                        <a:latin typeface="Cambria Math" panose="02040503050406030204" pitchFamily="18" charset="0"/>
                        <a:cs typeface="Arial"/>
                      </a:rPr>
                      <m:t>=</m:t>
                    </m:r>
                    <m:r>
                      <a:rPr lang="en-US" sz="2800" i="1" spc="-4">
                        <a:latin typeface="Cambria Math" panose="02040503050406030204" pitchFamily="18" charset="0"/>
                        <a:cs typeface="Arial"/>
                      </a:rPr>
                      <m:t>𝑚</m:t>
                    </m:r>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𝑛</m:t>
                    </m:r>
                    <m:r>
                      <a:rPr lang="en-US" sz="2800" i="1" spc="-4">
                        <a:latin typeface="Cambria Math" panose="02040503050406030204" pitchFamily="18" charset="0"/>
                        <a:cs typeface="Arial"/>
                      </a:rPr>
                      <m:t>,</m:t>
                    </m:r>
                    <m:r>
                      <a:rPr lang="en-US" sz="2800" i="1" spc="-4">
                        <a:latin typeface="Cambria Math" panose="02040503050406030204" pitchFamily="18" charset="0"/>
                        <a:cs typeface="Arial"/>
                      </a:rPr>
                      <m:t>𝑡</m:t>
                    </m:r>
                    <m:r>
                      <a:rPr lang="en-US" sz="2800" i="1" spc="-4">
                        <a:latin typeface="Cambria Math" panose="02040503050406030204" pitchFamily="18" charset="0"/>
                        <a:cs typeface="Arial"/>
                      </a:rPr>
                      <m:t>=1 </m:t>
                    </m:r>
                    <m:r>
                      <a:rPr lang="en-US" sz="2800" i="1" spc="-4">
                        <a:latin typeface="Cambria Math" panose="02040503050406030204" pitchFamily="18" charset="0"/>
                        <a:cs typeface="Arial"/>
                      </a:rPr>
                      <m:t>𝑜𝑟</m:t>
                    </m:r>
                    <m:r>
                      <a:rPr lang="en-US" sz="2800" i="1" spc="-4">
                        <a:latin typeface="Cambria Math" panose="02040503050406030204" pitchFamily="18" charset="0"/>
                        <a:cs typeface="Arial"/>
                      </a:rPr>
                      <m:t> </m:t>
                    </m:r>
                    <m:r>
                      <a:rPr lang="en-US" sz="2800" b="0" i="1" spc="-4" smtClean="0">
                        <a:latin typeface="Cambria Math" panose="02040503050406030204" pitchFamily="18" charset="0"/>
                        <a:cs typeface="Arial"/>
                      </a:rPr>
                      <m:t>𝑟</m:t>
                    </m:r>
                    <m:r>
                      <a:rPr lang="en-US" sz="2800" i="1" spc="-4">
                        <a:latin typeface="Cambria Math" panose="02040503050406030204" pitchFamily="18" charset="0"/>
                        <a:cs typeface="Arial"/>
                      </a:rPr>
                      <m:t>=</m:t>
                    </m:r>
                    <m:r>
                      <a:rPr lang="en-US" sz="2800" b="0" i="1" spc="-4" smtClean="0">
                        <a:latin typeface="Cambria Math" panose="02040503050406030204" pitchFamily="18" charset="0"/>
                        <a:cs typeface="Arial"/>
                      </a:rPr>
                      <m:t>0</m:t>
                    </m:r>
                    <m:r>
                      <a:rPr lang="en-US" sz="2800" i="1" spc="-4">
                        <a:latin typeface="Cambria Math" panose="02040503050406030204" pitchFamily="18" charset="0"/>
                        <a:cs typeface="Arial"/>
                      </a:rPr>
                      <m:t>,</m:t>
                    </m:r>
                    <m:r>
                      <a:rPr lang="en-US" sz="2800" i="1" spc="-4">
                        <a:latin typeface="Cambria Math" panose="02040503050406030204" pitchFamily="18" charset="0"/>
                        <a:cs typeface="Arial"/>
                      </a:rPr>
                      <m:t>𝑡</m:t>
                    </m:r>
                    <m:r>
                      <a:rPr lang="en-US" sz="2800" i="1" spc="-4">
                        <a:latin typeface="Cambria Math" panose="02040503050406030204" pitchFamily="18" charset="0"/>
                        <a:cs typeface="Arial"/>
                      </a:rPr>
                      <m:t>=</m:t>
                    </m:r>
                    <m:r>
                      <a:rPr lang="en-US" sz="2800" i="1" spc="-4">
                        <a:latin typeface="Cambria Math" panose="02040503050406030204" pitchFamily="18" charset="0"/>
                        <a:cs typeface="Arial"/>
                      </a:rPr>
                      <m:t>𝑛</m:t>
                    </m:r>
                  </m:oMath>
                </a14:m>
                <a:endParaRPr lang="en-US" sz="2800" spc="-4" dirty="0" smtClean="0">
                  <a:latin typeface="Arial"/>
                  <a:cs typeface="Arial"/>
                </a:endParaRPr>
              </a:p>
              <a:p>
                <a:pPr marL="296321" indent="-285739">
                  <a:spcBef>
                    <a:spcPts val="83"/>
                  </a:spcBef>
                  <a:buFontTx/>
                  <a:buChar char="•"/>
                  <a:tabLst>
                    <a:tab pos="295792" algn="l"/>
                    <a:tab pos="296321" algn="l"/>
                  </a:tabLst>
                </a:pPr>
                <a:endParaRPr lang="en-US" sz="2800" spc="-4" dirty="0" smtClean="0">
                  <a:latin typeface="Arial"/>
                  <a:cs typeface="Arial"/>
                </a:endParaRPr>
              </a:p>
              <a:p>
                <a:pPr marL="296321" indent="-285739">
                  <a:spcBef>
                    <a:spcPts val="83"/>
                  </a:spcBef>
                  <a:buFontTx/>
                  <a:buChar char="•"/>
                  <a:tabLst>
                    <a:tab pos="295792" algn="l"/>
                    <a:tab pos="296321" algn="l"/>
                  </a:tabLst>
                </a:pPr>
                <a:r>
                  <a:rPr lang="en-US" sz="2800" spc="-4" dirty="0" smtClean="0">
                    <a:latin typeface="Arial"/>
                    <a:cs typeface="Arial"/>
                  </a:rPr>
                  <a:t>This talk: Think </a:t>
                </a:r>
                <a14:m>
                  <m:oMath xmlns:m="http://schemas.openxmlformats.org/officeDocument/2006/math">
                    <m:r>
                      <a:rPr lang="en-US" sz="2800" b="0" i="1" spc="-4" smtClean="0">
                        <a:latin typeface="Cambria Math" panose="02040503050406030204" pitchFamily="18" charset="0"/>
                        <a:cs typeface="Arial"/>
                      </a:rPr>
                      <m:t>𝑟</m:t>
                    </m:r>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𝑜</m:t>
                    </m:r>
                    <m:d>
                      <m:dPr>
                        <m:ctrlPr>
                          <a:rPr lang="en-US" sz="2800" b="0" i="1" spc="-4" smtClean="0">
                            <a:latin typeface="Cambria Math" panose="02040503050406030204" pitchFamily="18" charset="0"/>
                            <a:cs typeface="Arial"/>
                          </a:rPr>
                        </m:ctrlPr>
                      </m:dPr>
                      <m:e>
                        <m:r>
                          <a:rPr lang="en-US" sz="2800" b="0" i="1" spc="-4" smtClean="0">
                            <a:latin typeface="Cambria Math" panose="02040503050406030204" pitchFamily="18" charset="0"/>
                            <a:cs typeface="Arial"/>
                          </a:rPr>
                          <m:t>𝑛</m:t>
                        </m:r>
                      </m:e>
                    </m:d>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𝑚</m:t>
                    </m:r>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𝑂</m:t>
                    </m:r>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𝑛</m:t>
                    </m:r>
                    <m:r>
                      <a:rPr lang="en-US" sz="2800" b="0" i="1" spc="-4" smtClean="0">
                        <a:latin typeface="Cambria Math" panose="02040503050406030204" pitchFamily="18" charset="0"/>
                        <a:cs typeface="Arial"/>
                      </a:rPr>
                      <m:t>)</m:t>
                    </m:r>
                  </m:oMath>
                </a14:m>
                <a:endParaRPr lang="en-US" sz="2800" spc="-4" dirty="0">
                  <a:latin typeface="Arial"/>
                  <a:cs typeface="Arial"/>
                </a:endParaRPr>
              </a:p>
              <a:p>
                <a:pPr marL="296321" indent="-285739">
                  <a:spcBef>
                    <a:spcPts val="83"/>
                  </a:spcBef>
                  <a:buChar char="•"/>
                  <a:tabLst>
                    <a:tab pos="295792" algn="l"/>
                    <a:tab pos="296321" algn="l"/>
                  </a:tabLst>
                </a:pPr>
                <a:endParaRPr lang="en-US" sz="2800" spc="-4" dirty="0">
                  <a:latin typeface="Arial"/>
                  <a:cs typeface="Arial"/>
                </a:endParaRPr>
              </a:p>
              <a:p>
                <a:pPr marL="10582">
                  <a:spcBef>
                    <a:spcPts val="83"/>
                  </a:spcBef>
                  <a:tabLst>
                    <a:tab pos="295792" algn="l"/>
                    <a:tab pos="296321" algn="l"/>
                  </a:tabLst>
                </a:pPr>
                <a:endParaRPr lang="en-US" sz="2800" spc="-4" dirty="0" smtClean="0">
                  <a:latin typeface="Arial"/>
                  <a:cs typeface="Arial"/>
                </a:endParaRPr>
              </a:p>
              <a:p>
                <a:pPr marL="296321" indent="-285739">
                  <a:spcBef>
                    <a:spcPts val="83"/>
                  </a:spcBef>
                  <a:buFontTx/>
                  <a:buChar char="•"/>
                  <a:tabLst>
                    <a:tab pos="295792" algn="l"/>
                    <a:tab pos="296321" algn="l"/>
                  </a:tabLst>
                </a:pPr>
                <a:r>
                  <a:rPr lang="en-US" sz="2800" spc="-4" dirty="0" smtClean="0">
                    <a:latin typeface="Arial"/>
                    <a:cs typeface="Arial"/>
                  </a:rPr>
                  <a:t>Best lower bound:</a:t>
                </a:r>
                <a:endParaRPr lang="en-US" sz="2800" spc="-4" dirty="0">
                  <a:latin typeface="Arial"/>
                  <a:cs typeface="Arial"/>
                </a:endParaRPr>
              </a:p>
              <a:p>
                <a:pPr marL="10582">
                  <a:spcBef>
                    <a:spcPts val="83"/>
                  </a:spcBef>
                  <a:tabLst>
                    <a:tab pos="295792" algn="l"/>
                    <a:tab pos="296321" algn="l"/>
                  </a:tabLst>
                </a:pPr>
                <a:r>
                  <a:rPr lang="en-US" sz="2800" spc="-4" dirty="0" smtClean="0">
                    <a:latin typeface="Arial"/>
                    <a:cs typeface="Arial"/>
                  </a:rPr>
                  <a:t>   </a:t>
                </a:r>
                <a14:m>
                  <m:oMath xmlns:m="http://schemas.openxmlformats.org/officeDocument/2006/math">
                    <m:r>
                      <m:rPr>
                        <m:sty m:val="p"/>
                      </m:rPr>
                      <a:rPr lang="en-US" sz="2800" spc="-4" dirty="0">
                        <a:latin typeface="Cambria Math" panose="02040503050406030204" pitchFamily="18" charset="0"/>
                        <a:cs typeface="Arial"/>
                      </a:rPr>
                      <m:t>t</m:t>
                    </m:r>
                    <m:r>
                      <a:rPr lang="en-US" sz="2800" spc="-4" dirty="0">
                        <a:latin typeface="Cambria Math" panose="02040503050406030204" pitchFamily="18" charset="0"/>
                        <a:cs typeface="Arial"/>
                      </a:rPr>
                      <m:t>=</m:t>
                    </m:r>
                    <m:r>
                      <m:rPr>
                        <m:sty m:val="p"/>
                      </m:rPr>
                      <a:rPr lang="en-US" sz="2800" spc="-4" dirty="0">
                        <a:latin typeface="Cambria Math" panose="02040503050406030204" pitchFamily="18" charset="0"/>
                        <a:cs typeface="Arial"/>
                      </a:rPr>
                      <m:t>Ω</m:t>
                    </m:r>
                    <m:d>
                      <m:dPr>
                        <m:ctrlPr>
                          <a:rPr lang="en-US" sz="2800" i="1" spc="-4" dirty="0">
                            <a:latin typeface="Cambria Math" panose="02040503050406030204" pitchFamily="18" charset="0"/>
                            <a:cs typeface="Arial"/>
                          </a:rPr>
                        </m:ctrlPr>
                      </m:dPr>
                      <m:e>
                        <m:f>
                          <m:fPr>
                            <m:ctrlPr>
                              <a:rPr lang="en-US" sz="2800" i="1" spc="-4" dirty="0">
                                <a:latin typeface="Cambria Math" panose="02040503050406030204" pitchFamily="18" charset="0"/>
                                <a:cs typeface="Arial"/>
                              </a:rPr>
                            </m:ctrlPr>
                          </m:fPr>
                          <m:num>
                            <m:r>
                              <m:rPr>
                                <m:sty m:val="p"/>
                              </m:rPr>
                              <a:rPr lang="en-US" sz="2800" spc="-4" dirty="0">
                                <a:latin typeface="Cambria Math" panose="02040503050406030204" pitchFamily="18" charset="0"/>
                                <a:cs typeface="Arial"/>
                              </a:rPr>
                              <m:t>n</m:t>
                            </m:r>
                          </m:num>
                          <m:den>
                            <m:r>
                              <m:rPr>
                                <m:sty m:val="p"/>
                              </m:rPr>
                              <a:rPr lang="en-US" sz="2800" spc="-4" dirty="0">
                                <a:latin typeface="Cambria Math" panose="02040503050406030204" pitchFamily="18" charset="0"/>
                                <a:cs typeface="Arial"/>
                              </a:rPr>
                              <m:t>r</m:t>
                            </m:r>
                          </m:den>
                        </m:f>
                      </m:e>
                    </m:d>
                    <m:r>
                      <a:rPr lang="en-US" sz="2800" b="0" i="0" spc="-4" dirty="0" smtClean="0">
                        <a:latin typeface="Cambria Math" panose="02040503050406030204" pitchFamily="18" charset="0"/>
                        <a:cs typeface="Arial"/>
                      </a:rPr>
                      <m:t> </m:t>
                    </m:r>
                  </m:oMath>
                </a14:m>
                <a:r>
                  <a:rPr lang="en-US" sz="2800" spc="-4" dirty="0" smtClean="0">
                    <a:latin typeface="Arial"/>
                    <a:cs typeface="Arial"/>
                  </a:rPr>
                  <a:t>for Encoding </a:t>
                </a:r>
                <a:r>
                  <a:rPr lang="en-US" sz="2800" spc="-4" dirty="0" smtClean="0">
                    <a:latin typeface="Arial"/>
                    <a:cs typeface="Arial"/>
                  </a:rPr>
                  <a:t>[‘07 Gal </a:t>
                </a:r>
                <a:r>
                  <a:rPr lang="en-US" sz="2800" spc="-4" dirty="0" err="1" smtClean="0">
                    <a:latin typeface="Arial"/>
                    <a:cs typeface="Arial"/>
                  </a:rPr>
                  <a:t>Miltersen</a:t>
                </a:r>
                <a:r>
                  <a:rPr lang="en-US" sz="2800" spc="-4" dirty="0" smtClean="0">
                    <a:latin typeface="Arial"/>
                    <a:cs typeface="Arial"/>
                  </a:rPr>
                  <a:t>]</a:t>
                </a:r>
              </a:p>
              <a:p>
                <a:pPr marL="10582">
                  <a:spcBef>
                    <a:spcPts val="83"/>
                  </a:spcBef>
                  <a:tabLst>
                    <a:tab pos="295792" algn="l"/>
                    <a:tab pos="296321" algn="l"/>
                  </a:tabLst>
                </a:pPr>
                <a:endParaRPr lang="en-US" sz="2800" spc="-4" dirty="0">
                  <a:latin typeface="Arial"/>
                  <a:cs typeface="Arial"/>
                </a:endParaRPr>
              </a:p>
            </p:txBody>
          </p:sp>
        </mc:Choice>
        <mc:Fallback>
          <p:sp>
            <p:nvSpPr>
              <p:cNvPr id="2" name="object 2"/>
              <p:cNvSpPr txBox="1">
                <a:spLocks noRot="1" noChangeAspect="1" noMove="1" noResize="1" noEditPoints="1" noAdjustHandles="1" noChangeArrowheads="1" noChangeShapeType="1" noTextEdit="1"/>
              </p:cNvSpPr>
              <p:nvPr/>
            </p:nvSpPr>
            <p:spPr>
              <a:xfrm>
                <a:off x="285750" y="1842559"/>
                <a:ext cx="11906250" cy="5092655"/>
              </a:xfrm>
              <a:prstGeom prst="rect">
                <a:avLst/>
              </a:prstGeom>
              <a:blipFill>
                <a:blip r:embed="rId2"/>
                <a:stretch>
                  <a:fillRect l="-1587" t="-2153"/>
                </a:stretch>
              </a:blipFill>
            </p:spPr>
            <p:txBody>
              <a:bodyPr/>
              <a:lstStyle/>
              <a:p>
                <a:r>
                  <a:rPr lang="en-US">
                    <a:noFill/>
                  </a:rPr>
                  <a:t> </a:t>
                </a:r>
              </a:p>
            </p:txBody>
          </p:sp>
        </mc:Fallback>
      </mc:AlternateContent>
      <p:sp>
        <p:nvSpPr>
          <p:cNvPr id="3" name="object 3"/>
          <p:cNvSpPr txBox="1">
            <a:spLocks noGrp="1"/>
          </p:cNvSpPr>
          <p:nvPr>
            <p:ph type="title"/>
          </p:nvPr>
        </p:nvSpPr>
        <p:spPr>
          <a:xfrm>
            <a:off x="467139" y="744058"/>
            <a:ext cx="10644809" cy="620084"/>
          </a:xfrm>
          <a:prstGeom prst="rect">
            <a:avLst/>
          </a:prstGeom>
        </p:spPr>
        <p:txBody>
          <a:bodyPr vert="horz" wrap="square" lIns="0" tIns="10583" rIns="0" bIns="0" rtlCol="0" anchor="ctr">
            <a:spAutoFit/>
          </a:bodyPr>
          <a:lstStyle/>
          <a:p>
            <a:pPr marL="10583">
              <a:spcBef>
                <a:spcPts val="1050"/>
              </a:spcBef>
            </a:pPr>
            <a:r>
              <a:rPr lang="en-US" dirty="0" smtClean="0">
                <a:solidFill>
                  <a:schemeClr val="accent2"/>
                </a:solidFill>
                <a:latin typeface="Arial"/>
                <a:cs typeface="Arial"/>
              </a:rPr>
              <a:t>Static data structures</a:t>
            </a:r>
            <a:endParaRPr lang="en-US" spc="-8" dirty="0">
              <a:solidFill>
                <a:schemeClr val="accent2"/>
              </a:solidFill>
              <a:latin typeface="Arial"/>
              <a:cs typeface="Arial"/>
            </a:endParaRPr>
          </a:p>
        </p:txBody>
      </p:sp>
      <p:sp>
        <p:nvSpPr>
          <p:cNvPr id="13" name="object 5"/>
          <p:cNvSpPr/>
          <p:nvPr/>
        </p:nvSpPr>
        <p:spPr>
          <a:xfrm>
            <a:off x="8556023" y="2780555"/>
            <a:ext cx="2224617" cy="427567"/>
          </a:xfrm>
          <a:custGeom>
            <a:avLst/>
            <a:gdLst/>
            <a:ahLst/>
            <a:cxnLst/>
            <a:rect l="l" t="t" r="r" b="b"/>
            <a:pathLst>
              <a:path w="2669540" h="513080">
                <a:moveTo>
                  <a:pt x="0" y="0"/>
                </a:moveTo>
                <a:lnTo>
                  <a:pt x="2669540" y="0"/>
                </a:lnTo>
                <a:lnTo>
                  <a:pt x="2669540" y="513079"/>
                </a:lnTo>
                <a:lnTo>
                  <a:pt x="0" y="513079"/>
                </a:lnTo>
                <a:lnTo>
                  <a:pt x="0" y="0"/>
                </a:lnTo>
                <a:close/>
              </a:path>
            </a:pathLst>
          </a:custGeom>
          <a:ln w="25518">
            <a:solidFill>
              <a:srgbClr val="000000"/>
            </a:solidFill>
          </a:ln>
        </p:spPr>
        <p:txBody>
          <a:bodyPr wrap="square" lIns="0" tIns="0" rIns="0" bIns="0" rtlCol="0"/>
          <a:lstStyle/>
          <a:p>
            <a:endParaRPr sz="1500"/>
          </a:p>
        </p:txBody>
      </p:sp>
      <p:sp>
        <p:nvSpPr>
          <p:cNvPr id="14" name="object 6"/>
          <p:cNvSpPr txBox="1"/>
          <p:nvPr/>
        </p:nvSpPr>
        <p:spPr>
          <a:xfrm>
            <a:off x="8566655" y="2791188"/>
            <a:ext cx="2203450" cy="407163"/>
          </a:xfrm>
          <a:prstGeom prst="rect">
            <a:avLst/>
          </a:prstGeom>
          <a:solidFill>
            <a:srgbClr val="CCFFFF">
              <a:alpha val="50000"/>
            </a:srgbClr>
          </a:solidFill>
        </p:spPr>
        <p:txBody>
          <a:bodyPr vert="horz" wrap="square" lIns="0" tIns="60325" rIns="0" bIns="0" rtlCol="0">
            <a:spAutoFit/>
          </a:bodyPr>
          <a:lstStyle/>
          <a:p>
            <a:pPr marL="177264">
              <a:lnSpc>
                <a:spcPts val="2725"/>
              </a:lnSpc>
              <a:spcBef>
                <a:spcPts val="475"/>
              </a:spcBef>
            </a:pPr>
            <a:r>
              <a:rPr lang="en-US" sz="2333" dirty="0" smtClean="0">
                <a:latin typeface="Arial"/>
                <a:cs typeface="Arial"/>
              </a:rPr>
              <a:t>n</a:t>
            </a:r>
            <a:r>
              <a:rPr sz="2333" dirty="0" smtClean="0">
                <a:latin typeface="Arial"/>
                <a:cs typeface="Arial"/>
              </a:rPr>
              <a:t>-bit</a:t>
            </a:r>
            <a:r>
              <a:rPr sz="2333" spc="-21" dirty="0" smtClean="0">
                <a:latin typeface="Arial"/>
                <a:cs typeface="Arial"/>
              </a:rPr>
              <a:t> </a:t>
            </a:r>
            <a:r>
              <a:rPr lang="en-US" sz="2333" spc="-21" dirty="0" smtClean="0">
                <a:latin typeface="Arial"/>
                <a:cs typeface="Arial"/>
              </a:rPr>
              <a:t>data</a:t>
            </a:r>
            <a:endParaRPr sz="2333" dirty="0">
              <a:latin typeface="Arial"/>
              <a:cs typeface="Arial"/>
            </a:endParaRPr>
          </a:p>
        </p:txBody>
      </p:sp>
      <p:sp>
        <p:nvSpPr>
          <p:cNvPr id="15" name="object 7"/>
          <p:cNvSpPr/>
          <p:nvPr/>
        </p:nvSpPr>
        <p:spPr>
          <a:xfrm>
            <a:off x="8175023" y="4591363"/>
            <a:ext cx="3048000" cy="427567"/>
          </a:xfrm>
          <a:custGeom>
            <a:avLst/>
            <a:gdLst/>
            <a:ahLst/>
            <a:cxnLst/>
            <a:rect l="l" t="t" r="r" b="b"/>
            <a:pathLst>
              <a:path w="3657600" h="513079">
                <a:moveTo>
                  <a:pt x="0" y="0"/>
                </a:moveTo>
                <a:lnTo>
                  <a:pt x="3657600" y="0"/>
                </a:lnTo>
                <a:lnTo>
                  <a:pt x="3657600" y="513079"/>
                </a:lnTo>
                <a:lnTo>
                  <a:pt x="0" y="513079"/>
                </a:lnTo>
                <a:lnTo>
                  <a:pt x="0" y="0"/>
                </a:lnTo>
                <a:close/>
              </a:path>
            </a:pathLst>
          </a:custGeom>
          <a:ln w="25518">
            <a:solidFill>
              <a:srgbClr val="000000"/>
            </a:solidFill>
          </a:ln>
        </p:spPr>
        <p:txBody>
          <a:bodyPr wrap="square" lIns="0" tIns="0" rIns="0" bIns="0" rtlCol="0"/>
          <a:lstStyle/>
          <a:p>
            <a:endParaRPr sz="1500"/>
          </a:p>
        </p:txBody>
      </p:sp>
      <mc:AlternateContent xmlns:mc="http://schemas.openxmlformats.org/markup-compatibility/2006" xmlns:a14="http://schemas.microsoft.com/office/drawing/2010/main">
        <mc:Choice Requires="a14">
          <p:sp>
            <p:nvSpPr>
              <p:cNvPr id="16" name="object 8"/>
              <p:cNvSpPr txBox="1"/>
              <p:nvPr/>
            </p:nvSpPr>
            <p:spPr>
              <a:xfrm>
                <a:off x="8185655" y="4601995"/>
                <a:ext cx="3026833" cy="407163"/>
              </a:xfrm>
              <a:prstGeom prst="rect">
                <a:avLst/>
              </a:prstGeom>
              <a:solidFill>
                <a:srgbClr val="CCFFFF">
                  <a:alpha val="50000"/>
                </a:srgbClr>
              </a:solidFill>
            </p:spPr>
            <p:txBody>
              <a:bodyPr vert="horz" wrap="square" lIns="0" tIns="60325" rIns="0" bIns="0" rtlCol="0">
                <a:spAutoFit/>
              </a:bodyPr>
              <a:lstStyle/>
              <a:p>
                <a:pPr marL="539199">
                  <a:lnSpc>
                    <a:spcPts val="2725"/>
                  </a:lnSpc>
                  <a:spcBef>
                    <a:spcPts val="475"/>
                  </a:spcBef>
                </a:pPr>
                <a14:m>
                  <m:oMath xmlns:m="http://schemas.openxmlformats.org/officeDocument/2006/math">
                    <m:r>
                      <a:rPr lang="en-US" sz="2333" b="0" i="1" smtClean="0">
                        <a:latin typeface="Cambria Math" panose="02040503050406030204" pitchFamily="18" charset="0"/>
                        <a:cs typeface="Arial"/>
                      </a:rPr>
                      <m:t>𝑛</m:t>
                    </m:r>
                    <m:r>
                      <a:rPr lang="en-US" sz="2333" b="0" i="1" smtClean="0">
                        <a:latin typeface="Cambria Math" panose="02040503050406030204" pitchFamily="18" charset="0"/>
                        <a:cs typeface="Arial"/>
                      </a:rPr>
                      <m:t>+</m:t>
                    </m:r>
                    <m:r>
                      <a:rPr lang="en-US" sz="2333" b="0" i="1" smtClean="0">
                        <a:latin typeface="Cambria Math" panose="02040503050406030204" pitchFamily="18" charset="0"/>
                        <a:cs typeface="Arial"/>
                      </a:rPr>
                      <m:t>𝑟</m:t>
                    </m:r>
                  </m:oMath>
                </a14:m>
                <a:r>
                  <a:rPr lang="en-US" sz="2333" dirty="0" smtClean="0">
                    <a:latin typeface="Arial"/>
                    <a:cs typeface="Arial"/>
                  </a:rPr>
                  <a:t> bits</a:t>
                </a:r>
                <a:endParaRPr sz="2333" dirty="0">
                  <a:latin typeface="Arial"/>
                  <a:cs typeface="Arial"/>
                </a:endParaRPr>
              </a:p>
            </p:txBody>
          </p:sp>
        </mc:Choice>
        <mc:Fallback xmlns="">
          <p:sp>
            <p:nvSpPr>
              <p:cNvPr id="16" name="object 8"/>
              <p:cNvSpPr txBox="1">
                <a:spLocks noRot="1" noChangeAspect="1" noMove="1" noResize="1" noEditPoints="1" noAdjustHandles="1" noChangeArrowheads="1" noChangeShapeType="1" noTextEdit="1"/>
              </p:cNvSpPr>
              <p:nvPr/>
            </p:nvSpPr>
            <p:spPr>
              <a:xfrm>
                <a:off x="8185655" y="4601995"/>
                <a:ext cx="3026833" cy="407163"/>
              </a:xfrm>
              <a:prstGeom prst="rect">
                <a:avLst/>
              </a:prstGeom>
              <a:blipFill>
                <a:blip r:embed="rId3"/>
                <a:stretch>
                  <a:fillRect t="-11940" b="-43284"/>
                </a:stretch>
              </a:blipFill>
            </p:spPr>
            <p:txBody>
              <a:bodyPr/>
              <a:lstStyle/>
              <a:p>
                <a:r>
                  <a:rPr lang="en-US">
                    <a:noFill/>
                  </a:rPr>
                  <a:t> </a:t>
                </a:r>
              </a:p>
            </p:txBody>
          </p:sp>
        </mc:Fallback>
      </mc:AlternateContent>
      <p:sp>
        <p:nvSpPr>
          <p:cNvPr id="17" name="object 9"/>
          <p:cNvSpPr/>
          <p:nvPr/>
        </p:nvSpPr>
        <p:spPr>
          <a:xfrm>
            <a:off x="8657622" y="3256805"/>
            <a:ext cx="2096558" cy="1305983"/>
          </a:xfrm>
          <a:custGeom>
            <a:avLst/>
            <a:gdLst/>
            <a:ahLst/>
            <a:cxnLst/>
            <a:rect l="l" t="t" r="r" b="b"/>
            <a:pathLst>
              <a:path w="2515870" h="1567179">
                <a:moveTo>
                  <a:pt x="2515870" y="833120"/>
                </a:moveTo>
                <a:lnTo>
                  <a:pt x="0" y="833120"/>
                </a:lnTo>
                <a:lnTo>
                  <a:pt x="1258570" y="1567180"/>
                </a:lnTo>
                <a:lnTo>
                  <a:pt x="2515870" y="833120"/>
                </a:lnTo>
                <a:close/>
              </a:path>
              <a:path w="2515870" h="1567179">
                <a:moveTo>
                  <a:pt x="2059939" y="0"/>
                </a:moveTo>
                <a:lnTo>
                  <a:pt x="454659" y="0"/>
                </a:lnTo>
                <a:lnTo>
                  <a:pt x="454659" y="833120"/>
                </a:lnTo>
                <a:lnTo>
                  <a:pt x="2059939" y="833120"/>
                </a:lnTo>
                <a:lnTo>
                  <a:pt x="2059939" y="0"/>
                </a:lnTo>
                <a:close/>
              </a:path>
            </a:pathLst>
          </a:custGeom>
          <a:solidFill>
            <a:srgbClr val="007F00">
              <a:alpha val="50000"/>
            </a:srgbClr>
          </a:solidFill>
        </p:spPr>
        <p:txBody>
          <a:bodyPr wrap="square" lIns="0" tIns="0" rIns="0" bIns="0" rtlCol="0"/>
          <a:lstStyle/>
          <a:p>
            <a:endParaRPr sz="1500"/>
          </a:p>
        </p:txBody>
      </p:sp>
      <p:sp>
        <p:nvSpPr>
          <p:cNvPr id="18" name="object 10"/>
          <p:cNvSpPr/>
          <p:nvPr/>
        </p:nvSpPr>
        <p:spPr>
          <a:xfrm>
            <a:off x="8657622" y="3256805"/>
            <a:ext cx="2096558" cy="1305983"/>
          </a:xfrm>
          <a:custGeom>
            <a:avLst/>
            <a:gdLst/>
            <a:ahLst/>
            <a:cxnLst/>
            <a:rect l="l" t="t" r="r" b="b"/>
            <a:pathLst>
              <a:path w="2515870" h="1567179">
                <a:moveTo>
                  <a:pt x="454659" y="0"/>
                </a:moveTo>
                <a:lnTo>
                  <a:pt x="454659" y="833120"/>
                </a:lnTo>
                <a:lnTo>
                  <a:pt x="0" y="833120"/>
                </a:lnTo>
                <a:lnTo>
                  <a:pt x="1258570" y="1567180"/>
                </a:lnTo>
                <a:lnTo>
                  <a:pt x="2515870" y="833120"/>
                </a:lnTo>
                <a:lnTo>
                  <a:pt x="2059939" y="833120"/>
                </a:lnTo>
                <a:lnTo>
                  <a:pt x="2059939" y="0"/>
                </a:lnTo>
                <a:lnTo>
                  <a:pt x="454659" y="0"/>
                </a:lnTo>
                <a:close/>
              </a:path>
            </a:pathLst>
          </a:custGeom>
          <a:ln w="36659">
            <a:solidFill>
              <a:srgbClr val="000000"/>
            </a:solidFill>
          </a:ln>
        </p:spPr>
        <p:txBody>
          <a:bodyPr wrap="square" lIns="0" tIns="0" rIns="0" bIns="0" rtlCol="0"/>
          <a:lstStyle/>
          <a:p>
            <a:endParaRPr sz="1500"/>
          </a:p>
        </p:txBody>
      </p:sp>
      <p:sp>
        <p:nvSpPr>
          <p:cNvPr id="19" name="object 11"/>
          <p:cNvSpPr txBox="1"/>
          <p:nvPr/>
        </p:nvSpPr>
        <p:spPr>
          <a:xfrm>
            <a:off x="9204827" y="3525621"/>
            <a:ext cx="1130254" cy="741527"/>
          </a:xfrm>
          <a:prstGeom prst="rect">
            <a:avLst/>
          </a:prstGeom>
        </p:spPr>
        <p:txBody>
          <a:bodyPr vert="horz" wrap="square" lIns="0" tIns="10583" rIns="0" bIns="0" rtlCol="0">
            <a:spAutoFit/>
          </a:bodyPr>
          <a:lstStyle/>
          <a:p>
            <a:pPr marL="10583">
              <a:spcBef>
                <a:spcPts val="83"/>
              </a:spcBef>
            </a:pPr>
            <a:r>
              <a:rPr lang="en-US" sz="2333" spc="-4" dirty="0" smtClean="0">
                <a:latin typeface="Arial"/>
                <a:cs typeface="Arial"/>
              </a:rPr>
              <a:t>Arbitrary  </a:t>
            </a:r>
          </a:p>
          <a:p>
            <a:pPr marL="10583">
              <a:spcBef>
                <a:spcPts val="83"/>
              </a:spcBef>
            </a:pPr>
            <a:r>
              <a:rPr lang="en-US" sz="2333" spc="-4" dirty="0" smtClean="0">
                <a:latin typeface="Arial"/>
                <a:cs typeface="Arial"/>
              </a:rPr>
              <a:t>map A</a:t>
            </a:r>
            <a:endParaRPr sz="2333" dirty="0">
              <a:latin typeface="Arial"/>
              <a:cs typeface="Arial"/>
            </a:endParaRPr>
          </a:p>
        </p:txBody>
      </p:sp>
      <p:sp>
        <p:nvSpPr>
          <p:cNvPr id="11" name="object 7"/>
          <p:cNvSpPr/>
          <p:nvPr/>
        </p:nvSpPr>
        <p:spPr>
          <a:xfrm>
            <a:off x="7736902" y="5663693"/>
            <a:ext cx="3946089" cy="417306"/>
          </a:xfrm>
          <a:custGeom>
            <a:avLst/>
            <a:gdLst/>
            <a:ahLst/>
            <a:cxnLst/>
            <a:rect l="l" t="t" r="r" b="b"/>
            <a:pathLst>
              <a:path w="3657600" h="513079">
                <a:moveTo>
                  <a:pt x="0" y="0"/>
                </a:moveTo>
                <a:lnTo>
                  <a:pt x="3657600" y="0"/>
                </a:lnTo>
                <a:lnTo>
                  <a:pt x="3657600" y="513079"/>
                </a:lnTo>
                <a:lnTo>
                  <a:pt x="0" y="513079"/>
                </a:lnTo>
                <a:lnTo>
                  <a:pt x="0" y="0"/>
                </a:lnTo>
                <a:close/>
              </a:path>
            </a:pathLst>
          </a:custGeom>
          <a:ln w="25518">
            <a:solidFill>
              <a:srgbClr val="000000"/>
            </a:solidFill>
          </a:ln>
        </p:spPr>
        <p:txBody>
          <a:bodyPr wrap="square" lIns="0" tIns="0" rIns="0" bIns="0" rtlCol="0"/>
          <a:lstStyle/>
          <a:p>
            <a:endParaRPr sz="1500"/>
          </a:p>
        </p:txBody>
      </p:sp>
      <p:sp>
        <p:nvSpPr>
          <p:cNvPr id="12" name="object 8"/>
          <p:cNvSpPr txBox="1"/>
          <p:nvPr/>
        </p:nvSpPr>
        <p:spPr>
          <a:xfrm>
            <a:off x="7747535" y="5674325"/>
            <a:ext cx="3918685" cy="407163"/>
          </a:xfrm>
          <a:prstGeom prst="rect">
            <a:avLst/>
          </a:prstGeom>
          <a:solidFill>
            <a:srgbClr val="CCFFFF">
              <a:alpha val="50000"/>
            </a:srgbClr>
          </a:solidFill>
        </p:spPr>
        <p:txBody>
          <a:bodyPr vert="horz" wrap="square" lIns="0" tIns="60325" rIns="0" bIns="0" rtlCol="0">
            <a:spAutoFit/>
          </a:bodyPr>
          <a:lstStyle/>
          <a:p>
            <a:pPr marL="539199">
              <a:lnSpc>
                <a:spcPts val="2725"/>
              </a:lnSpc>
              <a:spcBef>
                <a:spcPts val="475"/>
              </a:spcBef>
            </a:pPr>
            <a:r>
              <a:rPr lang="en-US" sz="2333" dirty="0" smtClean="0">
                <a:latin typeface="Arial"/>
                <a:cs typeface="Arial"/>
              </a:rPr>
              <a:t>m-bit output (queries)</a:t>
            </a:r>
            <a:endParaRPr sz="2333" dirty="0">
              <a:latin typeface="Arial"/>
              <a:cs typeface="Arial"/>
            </a:endParaRPr>
          </a:p>
        </p:txBody>
      </p:sp>
      <p:sp>
        <p:nvSpPr>
          <p:cNvPr id="20" name="object 26"/>
          <p:cNvSpPr/>
          <p:nvPr/>
        </p:nvSpPr>
        <p:spPr>
          <a:xfrm>
            <a:off x="8657623" y="5018930"/>
            <a:ext cx="2016966" cy="631459"/>
          </a:xfrm>
          <a:custGeom>
            <a:avLst/>
            <a:gdLst/>
            <a:ahLst/>
            <a:cxnLst/>
            <a:rect l="l" t="t" r="r" b="b"/>
            <a:pathLst>
              <a:path w="2306320" h="802639">
                <a:moveTo>
                  <a:pt x="0" y="0"/>
                </a:moveTo>
                <a:lnTo>
                  <a:pt x="2306320" y="802639"/>
                </a:lnTo>
              </a:path>
            </a:pathLst>
          </a:custGeom>
          <a:ln w="8985">
            <a:solidFill>
              <a:srgbClr val="000000"/>
            </a:solidFill>
          </a:ln>
        </p:spPr>
        <p:txBody>
          <a:bodyPr wrap="square" lIns="0" tIns="0" rIns="0" bIns="0" rtlCol="0"/>
          <a:lstStyle/>
          <a:p>
            <a:endParaRPr sz="2800"/>
          </a:p>
        </p:txBody>
      </p:sp>
      <p:sp>
        <p:nvSpPr>
          <p:cNvPr id="21" name="object 27"/>
          <p:cNvSpPr/>
          <p:nvPr/>
        </p:nvSpPr>
        <p:spPr>
          <a:xfrm>
            <a:off x="9536210" y="5018930"/>
            <a:ext cx="1137320" cy="631459"/>
          </a:xfrm>
          <a:custGeom>
            <a:avLst/>
            <a:gdLst/>
            <a:ahLst/>
            <a:cxnLst/>
            <a:rect l="l" t="t" r="r" b="b"/>
            <a:pathLst>
              <a:path w="1300479" h="802639">
                <a:moveTo>
                  <a:pt x="0" y="0"/>
                </a:moveTo>
                <a:lnTo>
                  <a:pt x="1300479" y="802639"/>
                </a:lnTo>
              </a:path>
            </a:pathLst>
          </a:custGeom>
          <a:ln w="8985">
            <a:solidFill>
              <a:srgbClr val="000000"/>
            </a:solidFill>
          </a:ln>
        </p:spPr>
        <p:txBody>
          <a:bodyPr wrap="square" lIns="0" tIns="0" rIns="0" bIns="0" rtlCol="0"/>
          <a:lstStyle/>
          <a:p>
            <a:endParaRPr sz="2800"/>
          </a:p>
        </p:txBody>
      </p:sp>
      <p:sp>
        <p:nvSpPr>
          <p:cNvPr id="22" name="object 28"/>
          <p:cNvSpPr/>
          <p:nvPr/>
        </p:nvSpPr>
        <p:spPr>
          <a:xfrm>
            <a:off x="10554636" y="5018930"/>
            <a:ext cx="119952" cy="631459"/>
          </a:xfrm>
          <a:custGeom>
            <a:avLst/>
            <a:gdLst/>
            <a:ahLst/>
            <a:cxnLst/>
            <a:rect l="l" t="t" r="r" b="b"/>
            <a:pathLst>
              <a:path w="137159" h="802639">
                <a:moveTo>
                  <a:pt x="0" y="0"/>
                </a:moveTo>
                <a:lnTo>
                  <a:pt x="137159" y="802639"/>
                </a:lnTo>
              </a:path>
            </a:pathLst>
          </a:custGeom>
          <a:ln w="8985">
            <a:solidFill>
              <a:srgbClr val="000000"/>
            </a:solidFill>
          </a:ln>
        </p:spPr>
        <p:txBody>
          <a:bodyPr wrap="square" lIns="0" tIns="0" rIns="0" bIns="0" rtlCol="0"/>
          <a:lstStyle/>
          <a:p>
            <a:endParaRPr sz="2800"/>
          </a:p>
        </p:txBody>
      </p:sp>
      <p:sp>
        <p:nvSpPr>
          <p:cNvPr id="4" name="TextBox 3"/>
          <p:cNvSpPr txBox="1"/>
          <p:nvPr/>
        </p:nvSpPr>
        <p:spPr>
          <a:xfrm>
            <a:off x="10262267" y="5073049"/>
            <a:ext cx="822526" cy="523220"/>
          </a:xfrm>
          <a:prstGeom prst="rect">
            <a:avLst/>
          </a:prstGeom>
          <a:noFill/>
        </p:spPr>
        <p:txBody>
          <a:bodyPr wrap="square" rtlCol="0">
            <a:spAutoFit/>
          </a:bodyPr>
          <a:lstStyle/>
          <a:p>
            <a:r>
              <a:rPr lang="en-US" sz="2800" dirty="0" smtClean="0"/>
              <a:t>t</a:t>
            </a:r>
            <a:endParaRPr lang="en-US" sz="2800" dirty="0"/>
          </a:p>
        </p:txBody>
      </p:sp>
    </p:spTree>
    <p:extLst>
      <p:ext uri="{BB962C8B-B14F-4D97-AF65-F5344CB8AC3E}">
        <p14:creationId xmlns:p14="http://schemas.microsoft.com/office/powerpoint/2010/main" val="3741395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286858"/>
            <a:ext cx="10644809" cy="620084"/>
          </a:xfrm>
          <a:prstGeom prst="rect">
            <a:avLst/>
          </a:prstGeom>
        </p:spPr>
        <p:txBody>
          <a:bodyPr vert="horz" wrap="square" lIns="0" tIns="10583" rIns="0" bIns="0" rtlCol="0" anchor="ctr">
            <a:spAutoFit/>
          </a:bodyPr>
          <a:lstStyle/>
          <a:p>
            <a:pPr algn="ctr"/>
            <a:r>
              <a:rPr lang="en-US" dirty="0" smtClean="0">
                <a:solidFill>
                  <a:srgbClr val="7030A0"/>
                </a:solidFill>
              </a:rPr>
              <a:t>Outline</a:t>
            </a:r>
            <a:endParaRPr lang="en-US" dirty="0">
              <a:solidFill>
                <a:srgbClr val="7030A0"/>
              </a:solidFill>
            </a:endParaRPr>
          </a:p>
        </p:txBody>
      </p:sp>
      <p:sp>
        <p:nvSpPr>
          <p:cNvPr id="12" name="object 2"/>
          <p:cNvSpPr txBox="1"/>
          <p:nvPr/>
        </p:nvSpPr>
        <p:spPr>
          <a:xfrm>
            <a:off x="262890" y="1234119"/>
            <a:ext cx="12127892" cy="4976148"/>
          </a:xfrm>
          <a:prstGeom prst="rect">
            <a:avLst/>
          </a:prstGeom>
        </p:spPr>
        <p:txBody>
          <a:bodyPr vert="horz" wrap="square" lIns="0" tIns="10583" rIns="0" bIns="0" rtlCol="0">
            <a:spAutoFit/>
          </a:bodyPr>
          <a:lstStyle/>
          <a:p>
            <a:pPr marL="10582">
              <a:spcBef>
                <a:spcPts val="83"/>
              </a:spcBef>
              <a:tabLst>
                <a:tab pos="295792" algn="l"/>
                <a:tab pos="296321" algn="l"/>
              </a:tabLst>
            </a:pPr>
            <a:endParaRPr lang="en-US" sz="2800" dirty="0" smtClean="0"/>
          </a:p>
          <a:p>
            <a:pPr marL="296321" indent="-285739">
              <a:spcBef>
                <a:spcPts val="83"/>
              </a:spcBef>
              <a:buFontTx/>
              <a:buChar char="•"/>
              <a:tabLst>
                <a:tab pos="295792" algn="l"/>
                <a:tab pos="296321" algn="l"/>
              </a:tabLst>
            </a:pPr>
            <a:r>
              <a:rPr lang="en-US" sz="3600" b="1" dirty="0" smtClean="0">
                <a:solidFill>
                  <a:srgbClr val="00B050"/>
                </a:solidFill>
              </a:rPr>
              <a:t>The </a:t>
            </a:r>
            <a:r>
              <a:rPr lang="en-US" sz="3600" b="1" dirty="0" smtClean="0">
                <a:solidFill>
                  <a:srgbClr val="00B050"/>
                </a:solidFill>
              </a:rPr>
              <a:t>grand challenge, some historical highlights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dirty="0" smtClean="0"/>
              <a:t>Correlation </a:t>
            </a:r>
            <a:r>
              <a:rPr lang="en-US" sz="3600" dirty="0"/>
              <a:t>bounds against </a:t>
            </a:r>
            <a:r>
              <a:rPr lang="en-US" sz="3600" dirty="0" smtClean="0"/>
              <a:t>polynomials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dirty="0" smtClean="0"/>
              <a:t>Why do known bounds stop “right before” major results?</a:t>
            </a:r>
          </a:p>
          <a:p>
            <a:pPr marL="296321" indent="-285739">
              <a:spcBef>
                <a:spcPts val="83"/>
              </a:spcBef>
              <a:buFontTx/>
              <a:buChar char="•"/>
              <a:tabLst>
                <a:tab pos="295792" algn="l"/>
                <a:tab pos="296321" algn="l"/>
              </a:tabLst>
            </a:pPr>
            <a:endParaRPr lang="en-US" sz="3600" dirty="0"/>
          </a:p>
          <a:p>
            <a:pPr marL="296321" indent="-285739">
              <a:spcBef>
                <a:spcPts val="83"/>
              </a:spcBef>
              <a:buFontTx/>
              <a:buChar char="•"/>
              <a:tabLst>
                <a:tab pos="295792" algn="l"/>
                <a:tab pos="296321" algn="l"/>
              </a:tabLst>
            </a:pPr>
            <a:r>
              <a:rPr lang="en-US" sz="3600" dirty="0" smtClean="0"/>
              <a:t>A case study: data structures and circuits</a:t>
            </a:r>
          </a:p>
          <a:p>
            <a:pPr marL="10582">
              <a:spcBef>
                <a:spcPts val="83"/>
              </a:spcBef>
              <a:tabLst>
                <a:tab pos="295792" algn="l"/>
                <a:tab pos="296321" algn="l"/>
              </a:tabLst>
            </a:pPr>
            <a:endParaRPr lang="en-US" sz="3600" dirty="0"/>
          </a:p>
        </p:txBody>
      </p:sp>
    </p:spTree>
    <p:extLst>
      <p:ext uri="{BB962C8B-B14F-4D97-AF65-F5344CB8AC3E}">
        <p14:creationId xmlns:p14="http://schemas.microsoft.com/office/powerpoint/2010/main" val="41869273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123916" y="1508730"/>
                <a:ext cx="12068084" cy="5262189"/>
              </a:xfrm>
              <a:prstGeom prst="rect">
                <a:avLst/>
              </a:prstGeom>
            </p:spPr>
            <p:txBody>
              <a:bodyPr vert="horz" wrap="square" lIns="0" tIns="10583" rIns="0" bIns="0" rtlCol="0">
                <a:spAutoFit/>
              </a:bodyPr>
              <a:lstStyle/>
              <a:p>
                <a:pPr marL="296321" indent="-285739">
                  <a:spcBef>
                    <a:spcPts val="83"/>
                  </a:spcBef>
                  <a:buFontTx/>
                  <a:buChar char="•"/>
                  <a:tabLst>
                    <a:tab pos="295792" algn="l"/>
                    <a:tab pos="296321" algn="l"/>
                  </a:tabLst>
                </a:pPr>
                <a:r>
                  <a:rPr lang="en-US" sz="2800" spc="-4" dirty="0" smtClean="0">
                    <a:solidFill>
                      <a:srgbClr val="FF0000"/>
                    </a:solidFill>
                    <a:latin typeface="Arial"/>
                    <a:cs typeface="Arial"/>
                  </a:rPr>
                  <a:t>Theorem</a:t>
                </a:r>
                <a:r>
                  <a:rPr lang="en-US" sz="2800" spc="-4" dirty="0" smtClean="0">
                    <a:latin typeface="Arial"/>
                    <a:cs typeface="Arial"/>
                  </a:rPr>
                  <a:t>:</a:t>
                </a:r>
              </a:p>
              <a:p>
                <a:pPr marL="10582">
                  <a:spcBef>
                    <a:spcPts val="83"/>
                  </a:spcBef>
                  <a:tabLst>
                    <a:tab pos="295792" algn="l"/>
                    <a:tab pos="296321" algn="l"/>
                  </a:tabLst>
                </a:pPr>
                <a:r>
                  <a:rPr lang="en-US" sz="2800" spc="-4" dirty="0">
                    <a:latin typeface="Arial"/>
                    <a:cs typeface="Arial"/>
                  </a:rPr>
                  <a:t> </a:t>
                </a:r>
                <a:r>
                  <a:rPr lang="en-US" sz="2800" spc="-4" dirty="0" smtClean="0">
                    <a:latin typeface="Arial"/>
                    <a:cs typeface="Arial"/>
                  </a:rPr>
                  <a:t>  If </a:t>
                </a:r>
                <a14:m>
                  <m:oMath xmlns:m="http://schemas.openxmlformats.org/officeDocument/2006/math">
                    <m:r>
                      <a:rPr lang="en-US" sz="2800" b="0" i="1" spc="-4" smtClean="0">
                        <a:latin typeface="Cambria Math" panose="02040503050406030204" pitchFamily="18" charset="0"/>
                        <a:cs typeface="Arial"/>
                      </a:rPr>
                      <m:t>𝑓</m:t>
                    </m:r>
                    <m:r>
                      <a:rPr lang="en-US" sz="2800" b="0" i="1" spc="-4" smtClean="0">
                        <a:latin typeface="Cambria Math" panose="02040503050406030204" pitchFamily="18" charset="0"/>
                        <a:cs typeface="Arial"/>
                      </a:rPr>
                      <m:t>:</m:t>
                    </m:r>
                    <m:sSup>
                      <m:sSupPr>
                        <m:ctrlPr>
                          <a:rPr lang="en-US" sz="2800" b="0" i="1" spc="-4" smtClean="0">
                            <a:latin typeface="Cambria Math" panose="02040503050406030204" pitchFamily="18" charset="0"/>
                            <a:cs typeface="Arial"/>
                          </a:rPr>
                        </m:ctrlPr>
                      </m:sSupPr>
                      <m:e>
                        <m:d>
                          <m:dPr>
                            <m:begChr m:val="{"/>
                            <m:endChr m:val="}"/>
                            <m:ctrlPr>
                              <a:rPr lang="en-US" sz="2800" b="0" i="1" spc="-4" smtClean="0">
                                <a:latin typeface="Cambria Math" panose="02040503050406030204" pitchFamily="18" charset="0"/>
                                <a:cs typeface="Arial"/>
                              </a:rPr>
                            </m:ctrlPr>
                          </m:dPr>
                          <m:e>
                            <m:r>
                              <a:rPr lang="en-US" sz="2800" b="0" i="1" spc="-4" smtClean="0">
                                <a:latin typeface="Cambria Math" panose="02040503050406030204" pitchFamily="18" charset="0"/>
                                <a:cs typeface="Arial"/>
                              </a:rPr>
                              <m:t>0,1</m:t>
                            </m:r>
                          </m:e>
                        </m:d>
                      </m:e>
                      <m:sup>
                        <m:r>
                          <a:rPr lang="en-US" sz="2800" b="0" i="1" spc="-4" smtClean="0">
                            <a:latin typeface="Cambria Math" panose="02040503050406030204" pitchFamily="18" charset="0"/>
                            <a:cs typeface="Arial"/>
                          </a:rPr>
                          <m:t>𝑛</m:t>
                        </m:r>
                      </m:sup>
                    </m:sSup>
                    <m:r>
                      <a:rPr lang="en-US" sz="2800" b="0" i="1" spc="-4" smtClean="0">
                        <a:latin typeface="Cambria Math" panose="02040503050406030204" pitchFamily="18" charset="0"/>
                        <a:cs typeface="Arial"/>
                      </a:rPr>
                      <m:t>→</m:t>
                    </m:r>
                    <m:sSup>
                      <m:sSupPr>
                        <m:ctrlPr>
                          <a:rPr lang="en-US" sz="2800" b="0" i="1" spc="-4" smtClean="0">
                            <a:latin typeface="Cambria Math" panose="02040503050406030204" pitchFamily="18" charset="0"/>
                            <a:cs typeface="Arial"/>
                          </a:rPr>
                        </m:ctrlPr>
                      </m:sSupPr>
                      <m:e>
                        <m:d>
                          <m:dPr>
                            <m:begChr m:val="{"/>
                            <m:endChr m:val="}"/>
                            <m:ctrlPr>
                              <a:rPr lang="en-US" sz="2800" b="0" i="1" spc="-4" smtClean="0">
                                <a:latin typeface="Cambria Math" panose="02040503050406030204" pitchFamily="18" charset="0"/>
                                <a:cs typeface="Arial"/>
                              </a:rPr>
                            </m:ctrlPr>
                          </m:dPr>
                          <m:e>
                            <m:r>
                              <a:rPr lang="en-US" sz="2800" b="0" i="1" spc="-4" smtClean="0">
                                <a:latin typeface="Cambria Math" panose="02040503050406030204" pitchFamily="18" charset="0"/>
                                <a:cs typeface="Arial"/>
                              </a:rPr>
                              <m:t>0,1</m:t>
                            </m:r>
                          </m:e>
                        </m:d>
                      </m:e>
                      <m:sup>
                        <m:r>
                          <a:rPr lang="en-US" sz="2800" b="0" i="1" spc="-4" smtClean="0">
                            <a:latin typeface="Cambria Math" panose="02040503050406030204" pitchFamily="18" charset="0"/>
                            <a:cs typeface="Arial"/>
                          </a:rPr>
                          <m:t>𝑚</m:t>
                        </m:r>
                      </m:sup>
                    </m:sSup>
                  </m:oMath>
                </a14:m>
                <a:r>
                  <a:rPr lang="en-US" sz="2800" spc="-4" dirty="0" smtClean="0">
                    <a:latin typeface="Arial"/>
                    <a:cs typeface="Arial"/>
                  </a:rPr>
                  <a:t> computable with </a:t>
                </a:r>
                <a14:m>
                  <m:oMath xmlns:m="http://schemas.openxmlformats.org/officeDocument/2006/math">
                    <m:r>
                      <a:rPr lang="en-US" sz="2800" b="0" i="1" spc="-4" smtClean="0">
                        <a:latin typeface="Cambria Math" panose="02040503050406030204" pitchFamily="18" charset="0"/>
                        <a:cs typeface="Arial"/>
                      </a:rPr>
                      <m:t>𝑤</m:t>
                    </m:r>
                  </m:oMath>
                </a14:m>
                <a:r>
                  <a:rPr lang="en-US" sz="2800" spc="-4" dirty="0" smtClean="0">
                    <a:latin typeface="Arial"/>
                    <a:cs typeface="Arial"/>
                  </a:rPr>
                  <a:t> wires in depth </a:t>
                </a:r>
                <a14:m>
                  <m:oMath xmlns:m="http://schemas.openxmlformats.org/officeDocument/2006/math">
                    <m:r>
                      <a:rPr lang="en-US" sz="2800" b="0" i="1" spc="-4" smtClean="0">
                        <a:latin typeface="Cambria Math" panose="02040503050406030204" pitchFamily="18" charset="0"/>
                        <a:cs typeface="Arial"/>
                      </a:rPr>
                      <m:t>𝑑</m:t>
                    </m:r>
                    <m:r>
                      <a:rPr lang="en-US" sz="2800" b="0" i="1" spc="-4" smtClean="0">
                        <a:latin typeface="Cambria Math" panose="02040503050406030204" pitchFamily="18" charset="0"/>
                        <a:cs typeface="Arial"/>
                      </a:rPr>
                      <m:t> </m:t>
                    </m:r>
                  </m:oMath>
                </a14:m>
                <a:endParaRPr lang="en-US" sz="2800" spc="-4" dirty="0" smtClean="0">
                  <a:latin typeface="Arial"/>
                  <a:cs typeface="Arial"/>
                </a:endParaRPr>
              </a:p>
              <a:p>
                <a:pPr marL="10582">
                  <a:spcBef>
                    <a:spcPts val="83"/>
                  </a:spcBef>
                  <a:tabLst>
                    <a:tab pos="295792" algn="l"/>
                    <a:tab pos="296321" algn="l"/>
                  </a:tabLst>
                </a:pPr>
                <a:r>
                  <a:rPr lang="en-US" sz="2800" spc="-4" dirty="0" smtClean="0">
                    <a:latin typeface="Arial"/>
                    <a:cs typeface="Arial"/>
                  </a:rPr>
                  <a:t>   then </a:t>
                </a:r>
                <a14:m>
                  <m:oMath xmlns:m="http://schemas.openxmlformats.org/officeDocument/2006/math">
                    <m:r>
                      <a:rPr lang="en-US" sz="2800" b="0" i="1" spc="-4" smtClean="0">
                        <a:latin typeface="Cambria Math" panose="02040503050406030204" pitchFamily="18" charset="0"/>
                        <a:cs typeface="Arial"/>
                      </a:rPr>
                      <m:t>𝑓</m:t>
                    </m:r>
                  </m:oMath>
                </a14:m>
                <a:r>
                  <a:rPr lang="en-US" sz="2800" spc="-4" dirty="0" smtClean="0">
                    <a:latin typeface="Arial"/>
                    <a:cs typeface="Arial"/>
                  </a:rPr>
                  <a:t> has data structure with space </a:t>
                </a:r>
                <a14:m>
                  <m:oMath xmlns:m="http://schemas.openxmlformats.org/officeDocument/2006/math">
                    <m:r>
                      <a:rPr lang="en-US" sz="2800" b="0" i="1" spc="-4" smtClean="0">
                        <a:latin typeface="Cambria Math" panose="02040503050406030204" pitchFamily="18" charset="0"/>
                        <a:cs typeface="Arial"/>
                      </a:rPr>
                      <m:t>𝑛</m:t>
                    </m:r>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𝑟</m:t>
                    </m:r>
                    <m:r>
                      <a:rPr lang="en-US" sz="2800" b="0" i="1" spc="-4" smtClean="0">
                        <a:latin typeface="Cambria Math" panose="02040503050406030204" pitchFamily="18" charset="0"/>
                        <a:cs typeface="Arial"/>
                      </a:rPr>
                      <m:t> </m:t>
                    </m:r>
                    <m:r>
                      <a:rPr lang="en-US" sz="2800" b="0" i="0" spc="-4" smtClean="0">
                        <a:latin typeface="Cambria Math" panose="02040503050406030204" pitchFamily="18" charset="0"/>
                        <a:cs typeface="Arial"/>
                      </a:rPr>
                      <m:t> </m:t>
                    </m:r>
                    <m:r>
                      <m:rPr>
                        <m:sty m:val="p"/>
                      </m:rPr>
                      <a:rPr lang="en-US" sz="2800" b="0" i="0" spc="-4" smtClean="0">
                        <a:latin typeface="Cambria Math" panose="02040503050406030204" pitchFamily="18" charset="0"/>
                        <a:cs typeface="Arial"/>
                      </a:rPr>
                      <m:t>time</m:t>
                    </m:r>
                    <m:r>
                      <a:rPr lang="en-US" sz="2800" b="0" i="0" spc="-4" smtClean="0">
                        <a:latin typeface="Cambria Math" panose="02040503050406030204" pitchFamily="18" charset="0"/>
                        <a:cs typeface="Arial"/>
                      </a:rPr>
                      <m:t> </m:t>
                    </m:r>
                    <m:sSup>
                      <m:sSupPr>
                        <m:ctrlPr>
                          <a:rPr lang="en-US" sz="2800" i="1" spc="-4" dirty="0" smtClean="0">
                            <a:latin typeface="Cambria Math" panose="02040503050406030204" pitchFamily="18" charset="0"/>
                            <a:cs typeface="Arial"/>
                          </a:rPr>
                        </m:ctrlPr>
                      </m:sSupPr>
                      <m:e>
                        <m:r>
                          <a:rPr lang="en-US" sz="2800" b="0" i="1" spc="-4" dirty="0" smtClean="0">
                            <a:latin typeface="Cambria Math" panose="02040503050406030204" pitchFamily="18" charset="0"/>
                            <a:cs typeface="Arial"/>
                          </a:rPr>
                          <m:t>𝑡</m:t>
                        </m:r>
                        <m:r>
                          <a:rPr lang="en-US" sz="2800" b="0" i="1" spc="-4" dirty="0" smtClean="0">
                            <a:latin typeface="Cambria Math" panose="02040503050406030204" pitchFamily="18" charset="0"/>
                            <a:cs typeface="Arial"/>
                          </a:rPr>
                          <m:t>=</m:t>
                        </m:r>
                        <m:d>
                          <m:dPr>
                            <m:ctrlPr>
                              <a:rPr lang="en-US" sz="2800" i="1" spc="-4" dirty="0" smtClean="0">
                                <a:latin typeface="Cambria Math" panose="02040503050406030204" pitchFamily="18" charset="0"/>
                                <a:cs typeface="Arial"/>
                              </a:rPr>
                            </m:ctrlPr>
                          </m:dPr>
                          <m:e>
                            <m:f>
                              <m:fPr>
                                <m:ctrlPr>
                                  <a:rPr lang="en-US" sz="2800" i="1" spc="-4" dirty="0" smtClean="0">
                                    <a:latin typeface="Cambria Math" panose="02040503050406030204" pitchFamily="18" charset="0"/>
                                    <a:cs typeface="Arial"/>
                                  </a:rPr>
                                </m:ctrlPr>
                              </m:fPr>
                              <m:num>
                                <m:r>
                                  <a:rPr lang="en-US" sz="2800" i="1" spc="-4" dirty="0" smtClean="0">
                                    <a:latin typeface="Cambria Math" panose="02040503050406030204" pitchFamily="18" charset="0"/>
                                    <a:cs typeface="Arial"/>
                                  </a:rPr>
                                  <m:t>𝑤</m:t>
                                </m:r>
                              </m:num>
                              <m:den>
                                <m:r>
                                  <a:rPr lang="en-US" sz="2800" i="1" spc="-4" dirty="0" smtClean="0">
                                    <a:latin typeface="Cambria Math" panose="02040503050406030204" pitchFamily="18" charset="0"/>
                                    <a:cs typeface="Arial"/>
                                  </a:rPr>
                                  <m:t>𝑟</m:t>
                                </m:r>
                              </m:den>
                            </m:f>
                          </m:e>
                        </m:d>
                      </m:e>
                      <m:sup>
                        <m:r>
                          <a:rPr lang="en-US" sz="2800" i="1" spc="-4" dirty="0" smtClean="0">
                            <a:latin typeface="Cambria Math" panose="02040503050406030204" pitchFamily="18" charset="0"/>
                            <a:cs typeface="Arial"/>
                          </a:rPr>
                          <m:t>𝑑</m:t>
                        </m:r>
                      </m:sup>
                    </m:sSup>
                  </m:oMath>
                </a14:m>
                <a:r>
                  <a:rPr lang="en-US" sz="2800" spc="-4" dirty="0" smtClean="0">
                    <a:latin typeface="Arial"/>
                    <a:cs typeface="Arial"/>
                  </a:rPr>
                  <a:t> for any </a:t>
                </a:r>
                <a14:m>
                  <m:oMath xmlns:m="http://schemas.openxmlformats.org/officeDocument/2006/math">
                    <m:r>
                      <a:rPr lang="en-US" sz="2800" b="0" i="1" spc="-4" smtClean="0">
                        <a:latin typeface="Cambria Math" panose="02040503050406030204" pitchFamily="18" charset="0"/>
                        <a:cs typeface="Arial"/>
                      </a:rPr>
                      <m:t>𝑟</m:t>
                    </m:r>
                  </m:oMath>
                </a14:m>
                <a:endParaRPr lang="en-US" sz="2800" spc="-4" dirty="0" smtClean="0">
                  <a:latin typeface="Arial"/>
                  <a:cs typeface="Arial"/>
                </a:endParaRPr>
              </a:p>
              <a:p>
                <a:pPr marL="296321" indent="-285739">
                  <a:spcBef>
                    <a:spcPts val="83"/>
                  </a:spcBef>
                  <a:buChar char="•"/>
                  <a:tabLst>
                    <a:tab pos="295792" algn="l"/>
                    <a:tab pos="296321" algn="l"/>
                  </a:tabLst>
                </a:pPr>
                <a:endParaRPr lang="en-US" sz="2800" spc="-4" dirty="0" smtClean="0">
                  <a:latin typeface="Arial"/>
                  <a:cs typeface="Arial"/>
                </a:endParaRPr>
              </a:p>
              <a:p>
                <a:pPr marL="296321" indent="-285739">
                  <a:spcBef>
                    <a:spcPts val="83"/>
                  </a:spcBef>
                  <a:buChar char="•"/>
                  <a:tabLst>
                    <a:tab pos="295792" algn="l"/>
                    <a:tab pos="296321" algn="l"/>
                  </a:tabLst>
                </a:pPr>
                <a:r>
                  <a:rPr lang="en-US" sz="2800" spc="-4" dirty="0" smtClean="0">
                    <a:solidFill>
                      <a:srgbClr val="FF0000"/>
                    </a:solidFill>
                    <a:latin typeface="Arial"/>
                    <a:cs typeface="Arial"/>
                  </a:rPr>
                  <a:t>Corollaries</a:t>
                </a:r>
                <a:r>
                  <a:rPr lang="en-US" sz="2800" spc="-4" dirty="0" smtClean="0">
                    <a:latin typeface="Arial"/>
                    <a:cs typeface="Arial"/>
                  </a:rPr>
                  <a:t>: </a:t>
                </a:r>
              </a:p>
              <a:p>
                <a:pPr marL="924982" lvl="1" indent="-457200">
                  <a:spcBef>
                    <a:spcPts val="83"/>
                  </a:spcBef>
                  <a:buFont typeface="Arial" panose="020B0604020202020204" pitchFamily="34" charset="0"/>
                  <a:buChar char="•"/>
                  <a:tabLst>
                    <a:tab pos="295792" algn="l"/>
                    <a:tab pos="296321" algn="l"/>
                  </a:tabLst>
                </a:pPr>
                <a14:m>
                  <m:oMath xmlns:m="http://schemas.openxmlformats.org/officeDocument/2006/math">
                    <m:r>
                      <a:rPr lang="en-US" sz="2800" b="0" i="1" spc="-4" smtClean="0">
                        <a:latin typeface="Cambria Math" panose="02040503050406030204" pitchFamily="18" charset="0"/>
                        <a:cs typeface="Arial"/>
                      </a:rPr>
                      <m:t>𝑓</m:t>
                    </m:r>
                    <m:r>
                      <a:rPr lang="en-US" sz="2800" b="0" i="1" spc="-4" smtClean="0">
                        <a:latin typeface="Cambria Math" panose="02040503050406030204" pitchFamily="18" charset="0"/>
                        <a:cs typeface="Arial"/>
                      </a:rPr>
                      <m:t>=</m:t>
                    </m:r>
                  </m:oMath>
                </a14:m>
                <a:r>
                  <a:rPr lang="en-US" sz="2800" spc="-4" dirty="0" smtClean="0">
                    <a:latin typeface="Arial"/>
                    <a:cs typeface="Arial"/>
                  </a:rPr>
                  <a:t> encoding </a:t>
                </a:r>
                <a14:m>
                  <m:oMath xmlns:m="http://schemas.openxmlformats.org/officeDocument/2006/math">
                    <m:r>
                      <a:rPr lang="en-US" sz="2800" b="0" i="1" spc="-4" smtClean="0">
                        <a:latin typeface="Cambria Math" panose="02040503050406030204" pitchFamily="18" charset="0"/>
                        <a:cs typeface="Arial"/>
                      </a:rPr>
                      <m:t>⇒</m:t>
                    </m:r>
                  </m:oMath>
                </a14:m>
                <a:r>
                  <a:rPr lang="en-US" sz="2800" spc="-4" dirty="0" smtClean="0">
                    <a:latin typeface="Arial"/>
                    <a:cs typeface="Arial"/>
                  </a:rPr>
                  <a:t> </a:t>
                </a:r>
                <a14:m>
                  <m:oMath xmlns:m="http://schemas.openxmlformats.org/officeDocument/2006/math">
                    <m:r>
                      <m:rPr>
                        <m:sty m:val="p"/>
                      </m:rPr>
                      <a:rPr lang="en-US" sz="2800" b="0" i="0" spc="-4" dirty="0" smtClean="0">
                        <a:latin typeface="Cambria Math" panose="02040503050406030204" pitchFamily="18" charset="0"/>
                        <a:cs typeface="Arial"/>
                      </a:rPr>
                      <m:t>t</m:t>
                    </m:r>
                    <m:r>
                      <a:rPr lang="en-US" sz="2800" b="0" i="0" spc="-4" dirty="0" smtClean="0">
                        <a:latin typeface="Cambria Math" panose="02040503050406030204" pitchFamily="18" charset="0"/>
                        <a:cs typeface="Arial"/>
                      </a:rPr>
                      <m:t>=</m:t>
                    </m:r>
                    <m:r>
                      <m:rPr>
                        <m:sty m:val="p"/>
                      </m:rPr>
                      <a:rPr lang="en-US" sz="2800" b="0" i="0" spc="-4" dirty="0" smtClean="0">
                        <a:latin typeface="Cambria Math" panose="02040503050406030204" pitchFamily="18" charset="0"/>
                        <a:cs typeface="Arial"/>
                      </a:rPr>
                      <m:t>O</m:t>
                    </m:r>
                    <m:d>
                      <m:dPr>
                        <m:ctrlPr>
                          <a:rPr lang="en-US" sz="2800" b="0" i="1" spc="-4" dirty="0" smtClean="0">
                            <a:latin typeface="Cambria Math" panose="02040503050406030204" pitchFamily="18" charset="0"/>
                            <a:cs typeface="Arial"/>
                          </a:rPr>
                        </m:ctrlPr>
                      </m:dPr>
                      <m:e>
                        <m:f>
                          <m:fPr>
                            <m:ctrlPr>
                              <a:rPr lang="en-US" sz="2800" b="0" i="1" spc="-4" dirty="0" smtClean="0">
                                <a:latin typeface="Cambria Math" panose="02040503050406030204" pitchFamily="18" charset="0"/>
                                <a:cs typeface="Arial"/>
                              </a:rPr>
                            </m:ctrlPr>
                          </m:fPr>
                          <m:num>
                            <m:r>
                              <m:rPr>
                                <m:sty m:val="p"/>
                              </m:rPr>
                              <a:rPr lang="en-US" sz="2800" b="0" i="0" spc="-4" dirty="0" smtClean="0">
                                <a:latin typeface="Cambria Math" panose="02040503050406030204" pitchFamily="18" charset="0"/>
                                <a:cs typeface="Arial"/>
                              </a:rPr>
                              <m:t>n</m:t>
                            </m:r>
                          </m:num>
                          <m:den>
                            <m:r>
                              <m:rPr>
                                <m:sty m:val="p"/>
                              </m:rPr>
                              <a:rPr lang="en-US" sz="2800" b="0" i="0" spc="-4" dirty="0" smtClean="0">
                                <a:latin typeface="Cambria Math" panose="02040503050406030204" pitchFamily="18" charset="0"/>
                                <a:cs typeface="Arial"/>
                              </a:rPr>
                              <m:t>r</m:t>
                            </m:r>
                          </m:den>
                        </m:f>
                      </m:e>
                    </m:d>
                    <m:func>
                      <m:funcPr>
                        <m:ctrlPr>
                          <a:rPr lang="en-US" sz="2800" b="0" i="1" spc="-4" dirty="0" smtClean="0">
                            <a:latin typeface="Cambria Math" panose="02040503050406030204" pitchFamily="18" charset="0"/>
                            <a:cs typeface="Arial"/>
                          </a:rPr>
                        </m:ctrlPr>
                      </m:funcPr>
                      <m:fName>
                        <m:sSup>
                          <m:sSupPr>
                            <m:ctrlPr>
                              <a:rPr lang="en-US" sz="2800" b="0" i="1" spc="-4" dirty="0" smtClean="0">
                                <a:latin typeface="Cambria Math" panose="02040503050406030204" pitchFamily="18" charset="0"/>
                                <a:cs typeface="Arial"/>
                              </a:rPr>
                            </m:ctrlPr>
                          </m:sSupPr>
                          <m:e>
                            <m:r>
                              <m:rPr>
                                <m:sty m:val="p"/>
                              </m:rPr>
                              <a:rPr lang="en-US" sz="2800" b="0" i="0" spc="-4" dirty="0" smtClean="0">
                                <a:latin typeface="Cambria Math" panose="02040503050406030204" pitchFamily="18" charset="0"/>
                                <a:cs typeface="Arial"/>
                              </a:rPr>
                              <m:t>log</m:t>
                            </m:r>
                          </m:e>
                          <m:sup>
                            <m:r>
                              <a:rPr lang="en-US" sz="2800" b="0" i="1" spc="-4" dirty="0" smtClean="0">
                                <a:latin typeface="Cambria Math" panose="02040503050406030204" pitchFamily="18" charset="0"/>
                                <a:cs typeface="Arial"/>
                              </a:rPr>
                              <m:t>3</m:t>
                            </m:r>
                          </m:sup>
                        </m:sSup>
                      </m:fName>
                      <m:e>
                        <m:r>
                          <a:rPr lang="en-US" sz="2800" b="0" i="1" spc="-4" dirty="0" smtClean="0">
                            <a:latin typeface="Cambria Math" panose="02040503050406030204" pitchFamily="18" charset="0"/>
                            <a:cs typeface="Arial"/>
                          </a:rPr>
                          <m:t>𝑛</m:t>
                        </m:r>
                      </m:e>
                    </m:func>
                    <m:r>
                      <m:rPr>
                        <m:nor/>
                      </m:rPr>
                      <a:rPr lang="en-US" sz="2800" spc="-4" dirty="0">
                        <a:latin typeface="Arial"/>
                        <a:cs typeface="Arial"/>
                      </a:rPr>
                      <m:t>[</m:t>
                    </m:r>
                    <m:r>
                      <m:rPr>
                        <m:nor/>
                      </m:rPr>
                      <a:rPr lang="en-US" sz="2800" spc="-4" dirty="0">
                        <a:latin typeface="Arial"/>
                        <a:cs typeface="Arial"/>
                      </a:rPr>
                      <m:t>GHKPV</m:t>
                    </m:r>
                    <m:r>
                      <m:rPr>
                        <m:nor/>
                      </m:rPr>
                      <a:rPr lang="en-US" sz="2800" spc="-4" dirty="0">
                        <a:latin typeface="Arial"/>
                        <a:cs typeface="Arial"/>
                      </a:rPr>
                      <m:t>]</m:t>
                    </m:r>
                    <m:r>
                      <a:rPr lang="en-US" sz="2800" b="0" i="0" spc="-4" dirty="0" smtClean="0">
                        <a:latin typeface="Cambria Math" panose="02040503050406030204" pitchFamily="18" charset="0"/>
                        <a:cs typeface="Arial"/>
                      </a:rPr>
                      <m:t>, </m:t>
                    </m:r>
                  </m:oMath>
                </a14:m>
                <a:r>
                  <a:rPr lang="en-US" sz="2800" spc="-4" dirty="0" smtClean="0">
                    <a:latin typeface="Arial"/>
                    <a:cs typeface="Arial"/>
                  </a:rPr>
                  <a:t>matches </a:t>
                </a:r>
                <a:r>
                  <a:rPr lang="en-US" sz="2400" spc="-4" dirty="0">
                    <a:latin typeface="Arial"/>
                    <a:cs typeface="Arial"/>
                  </a:rPr>
                  <a:t>[Gal </a:t>
                </a:r>
                <a:r>
                  <a:rPr lang="en-US" sz="2400" spc="-4" dirty="0" err="1">
                    <a:latin typeface="Arial"/>
                    <a:cs typeface="Arial"/>
                  </a:rPr>
                  <a:t>Miltersen</a:t>
                </a:r>
                <a:r>
                  <a:rPr lang="en-US" sz="2400" spc="-4" dirty="0" smtClean="0">
                    <a:latin typeface="Arial"/>
                    <a:cs typeface="Arial"/>
                  </a:rPr>
                  <a:t>]</a:t>
                </a:r>
                <a:r>
                  <a:rPr lang="en-US" sz="2800" spc="-4" dirty="0" smtClean="0">
                    <a:latin typeface="Arial"/>
                    <a:cs typeface="Arial"/>
                  </a:rPr>
                  <a:t> </a:t>
                </a:r>
                <a14:m>
                  <m:oMath xmlns:m="http://schemas.openxmlformats.org/officeDocument/2006/math">
                    <m:r>
                      <m:rPr>
                        <m:sty m:val="p"/>
                      </m:rPr>
                      <a:rPr lang="en-US" sz="2800" b="0" i="0" spc="-4" dirty="0" smtClean="0">
                        <a:latin typeface="Cambria Math" panose="02040503050406030204" pitchFamily="18" charset="0"/>
                        <a:cs typeface="Arial"/>
                      </a:rPr>
                      <m:t>Ω</m:t>
                    </m:r>
                    <m:d>
                      <m:dPr>
                        <m:ctrlPr>
                          <a:rPr lang="en-US" sz="2800" i="1" spc="-4" dirty="0" smtClean="0">
                            <a:latin typeface="Cambria Math" panose="02040503050406030204" pitchFamily="18" charset="0"/>
                            <a:cs typeface="Arial"/>
                          </a:rPr>
                        </m:ctrlPr>
                      </m:dPr>
                      <m:e>
                        <m:f>
                          <m:fPr>
                            <m:ctrlPr>
                              <a:rPr lang="en-US" sz="2800" i="1" spc="-4" dirty="0">
                                <a:latin typeface="Cambria Math" panose="02040503050406030204" pitchFamily="18" charset="0"/>
                                <a:cs typeface="Arial"/>
                              </a:rPr>
                            </m:ctrlPr>
                          </m:fPr>
                          <m:num>
                            <m:r>
                              <m:rPr>
                                <m:sty m:val="p"/>
                              </m:rPr>
                              <a:rPr lang="en-US" sz="2800" spc="-4" dirty="0">
                                <a:latin typeface="Cambria Math" panose="02040503050406030204" pitchFamily="18" charset="0"/>
                                <a:cs typeface="Arial"/>
                              </a:rPr>
                              <m:t>n</m:t>
                            </m:r>
                          </m:num>
                          <m:den>
                            <m:r>
                              <m:rPr>
                                <m:sty m:val="p"/>
                              </m:rPr>
                              <a:rPr lang="en-US" sz="2800" spc="-4" dirty="0">
                                <a:latin typeface="Cambria Math" panose="02040503050406030204" pitchFamily="18" charset="0"/>
                                <a:cs typeface="Arial"/>
                              </a:rPr>
                              <m:t>r</m:t>
                            </m:r>
                          </m:den>
                        </m:f>
                      </m:e>
                    </m:d>
                  </m:oMath>
                </a14:m>
                <a:endParaRPr lang="en-US" sz="2800" spc="-4" dirty="0">
                  <a:latin typeface="Arial"/>
                  <a:cs typeface="Arial"/>
                </a:endParaRPr>
              </a:p>
              <a:p>
                <a:pPr marL="753521" lvl="1" indent="-285739">
                  <a:spcBef>
                    <a:spcPts val="83"/>
                  </a:spcBef>
                  <a:buFontTx/>
                  <a:buChar char="•"/>
                  <a:tabLst>
                    <a:tab pos="295792" algn="l"/>
                    <a:tab pos="296321" algn="l"/>
                  </a:tabLst>
                </a:pPr>
                <a:r>
                  <a:rPr lang="en-US" sz="2800" spc="-4" dirty="0" smtClean="0">
                    <a:cs typeface="Arial"/>
                  </a:rPr>
                  <a:t>  </a:t>
                </a:r>
                <a14:m>
                  <m:oMath xmlns:m="http://schemas.openxmlformats.org/officeDocument/2006/math">
                    <m:r>
                      <m:rPr>
                        <m:sty m:val="p"/>
                      </m:rPr>
                      <a:rPr lang="en-US" sz="2800" spc="-4" dirty="0">
                        <a:latin typeface="Cambria Math" panose="02040503050406030204" pitchFamily="18" charset="0"/>
                        <a:cs typeface="Arial"/>
                      </a:rPr>
                      <m:t>t</m:t>
                    </m:r>
                    <m:r>
                      <a:rPr lang="en-US" sz="2800" b="0" i="0" spc="-4" dirty="0" smtClean="0">
                        <a:latin typeface="Cambria Math" panose="02040503050406030204" pitchFamily="18" charset="0"/>
                        <a:cs typeface="Arial"/>
                      </a:rPr>
                      <m:t>&gt;</m:t>
                    </m:r>
                    <m:sSup>
                      <m:sSupPr>
                        <m:ctrlPr>
                          <a:rPr lang="en-US" sz="2800" b="0" i="1" spc="-4" dirty="0" smtClean="0">
                            <a:latin typeface="Cambria Math" panose="02040503050406030204" pitchFamily="18" charset="0"/>
                            <a:cs typeface="Arial"/>
                          </a:rPr>
                        </m:ctrlPr>
                      </m:sSupPr>
                      <m:e>
                        <m:d>
                          <m:dPr>
                            <m:ctrlPr>
                              <a:rPr lang="en-US" sz="2800" i="1" spc="-4" dirty="0">
                                <a:latin typeface="Cambria Math" panose="02040503050406030204" pitchFamily="18" charset="0"/>
                                <a:cs typeface="Arial"/>
                              </a:rPr>
                            </m:ctrlPr>
                          </m:dPr>
                          <m:e>
                            <m:f>
                              <m:fPr>
                                <m:ctrlPr>
                                  <a:rPr lang="en-US" sz="2800" i="1" spc="-4" dirty="0">
                                    <a:latin typeface="Cambria Math" panose="02040503050406030204" pitchFamily="18" charset="0"/>
                                    <a:cs typeface="Arial"/>
                                  </a:rPr>
                                </m:ctrlPr>
                              </m:fPr>
                              <m:num>
                                <m:r>
                                  <m:rPr>
                                    <m:sty m:val="p"/>
                                  </m:rPr>
                                  <a:rPr lang="en-US" sz="2800" spc="-4" dirty="0">
                                    <a:latin typeface="Cambria Math" panose="02040503050406030204" pitchFamily="18" charset="0"/>
                                    <a:cs typeface="Arial"/>
                                  </a:rPr>
                                  <m:t>n</m:t>
                                </m:r>
                              </m:num>
                              <m:den>
                                <m:r>
                                  <m:rPr>
                                    <m:sty m:val="p"/>
                                  </m:rPr>
                                  <a:rPr lang="en-US" sz="2800" spc="-4" dirty="0">
                                    <a:latin typeface="Cambria Math" panose="02040503050406030204" pitchFamily="18" charset="0"/>
                                    <a:cs typeface="Arial"/>
                                  </a:rPr>
                                  <m:t>r</m:t>
                                </m:r>
                              </m:den>
                            </m:f>
                          </m:e>
                        </m:d>
                      </m:e>
                      <m:sup>
                        <m:r>
                          <a:rPr lang="en-US" sz="2800" b="0" i="1" spc="-4" dirty="0" smtClean="0">
                            <a:latin typeface="Cambria Math" panose="02040503050406030204" pitchFamily="18" charset="0"/>
                            <a:cs typeface="Arial"/>
                          </a:rPr>
                          <m:t>5</m:t>
                        </m:r>
                      </m:sup>
                    </m:sSup>
                    <m:r>
                      <a:rPr lang="en-US" sz="2800" b="0" i="1" spc="-4" dirty="0" smtClean="0">
                        <a:latin typeface="Cambria Math" panose="02040503050406030204" pitchFamily="18" charset="0"/>
                        <a:cs typeface="Arial"/>
                      </a:rPr>
                      <m:t> </m:t>
                    </m:r>
                    <m:r>
                      <a:rPr lang="en-US" sz="2800" b="0" i="0" spc="-4" dirty="0" smtClean="0">
                        <a:latin typeface="Cambria Math" panose="02040503050406030204" pitchFamily="18" charset="0"/>
                        <a:cs typeface="Arial"/>
                      </a:rPr>
                      <m:t> </m:t>
                    </m:r>
                  </m:oMath>
                </a14:m>
                <a:r>
                  <a:rPr lang="en-US" sz="2800" spc="-4" dirty="0" smtClean="0">
                    <a:latin typeface="Arial"/>
                    <a:cs typeface="Arial"/>
                  </a:rPr>
                  <a:t>implies new circuit lower bounds</a:t>
                </a:r>
              </a:p>
              <a:p>
                <a:pPr marL="753521" lvl="1" indent="-285739">
                  <a:spcBef>
                    <a:spcPts val="83"/>
                  </a:spcBef>
                  <a:buFontTx/>
                  <a:buChar char="•"/>
                  <a:tabLst>
                    <a:tab pos="295792" algn="l"/>
                    <a:tab pos="296321" algn="l"/>
                  </a:tabLst>
                </a:pPr>
                <a:endParaRPr lang="en-US" sz="2800" spc="-4" dirty="0" smtClean="0">
                  <a:latin typeface="Arial"/>
                  <a:cs typeface="Arial"/>
                </a:endParaRPr>
              </a:p>
              <a:p>
                <a:pPr marL="753521" lvl="1" indent="-285739">
                  <a:spcBef>
                    <a:spcPts val="83"/>
                  </a:spcBef>
                  <a:buFontTx/>
                  <a:buChar char="•"/>
                  <a:tabLst>
                    <a:tab pos="295792" algn="l"/>
                    <a:tab pos="296321" algn="l"/>
                  </a:tabLst>
                </a:pPr>
                <a:r>
                  <a:rPr lang="en-US" sz="2800" spc="-4" dirty="0" smtClean="0">
                    <a:latin typeface="Arial"/>
                    <a:cs typeface="Arial"/>
                  </a:rPr>
                  <a:t>[Gal </a:t>
                </a:r>
                <a:r>
                  <a:rPr lang="en-US" sz="2800" spc="-4" dirty="0" err="1" smtClean="0">
                    <a:latin typeface="Arial"/>
                    <a:cs typeface="Arial"/>
                  </a:rPr>
                  <a:t>Miltersen</a:t>
                </a:r>
                <a:r>
                  <a:rPr lang="en-US" sz="2800" spc="-4" dirty="0" smtClean="0">
                    <a:latin typeface="Arial"/>
                    <a:cs typeface="Arial"/>
                  </a:rPr>
                  <a:t>] stops “right before” proving </a:t>
                </a:r>
                <a:r>
                  <a:rPr lang="en-US" sz="2800" b="1" spc="-4" dirty="0" smtClean="0">
                    <a:latin typeface="Arial"/>
                    <a:cs typeface="Arial"/>
                  </a:rPr>
                  <a:t>major result</a:t>
                </a:r>
                <a:endParaRPr lang="en-US" sz="2800" spc="-4" dirty="0" smtClean="0">
                  <a:latin typeface="Arial"/>
                  <a:cs typeface="Arial"/>
                </a:endParaRPr>
              </a:p>
              <a:p>
                <a:pPr marL="296321" indent="-285739">
                  <a:spcBef>
                    <a:spcPts val="83"/>
                  </a:spcBef>
                  <a:buChar char="•"/>
                  <a:tabLst>
                    <a:tab pos="295792" algn="l"/>
                    <a:tab pos="296321" algn="l"/>
                  </a:tabLst>
                </a:pPr>
                <a:endParaRPr lang="en-US" sz="2800" spc="-4"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123916" y="1508730"/>
                <a:ext cx="12068084" cy="5262189"/>
              </a:xfrm>
              <a:prstGeom prst="rect">
                <a:avLst/>
              </a:prstGeom>
              <a:blipFill>
                <a:blip r:embed="rId2"/>
                <a:stretch>
                  <a:fillRect l="-1566" t="-1852"/>
                </a:stretch>
              </a:blipFill>
            </p:spPr>
            <p:txBody>
              <a:bodyPr/>
              <a:lstStyle/>
              <a:p>
                <a:r>
                  <a:rPr lang="en-US">
                    <a:noFill/>
                  </a:rPr>
                  <a:t> </a:t>
                </a:r>
              </a:p>
            </p:txBody>
          </p:sp>
        </mc:Fallback>
      </mc:AlternateContent>
      <p:sp>
        <p:nvSpPr>
          <p:cNvPr id="3" name="object 3"/>
          <p:cNvSpPr txBox="1">
            <a:spLocks noGrp="1"/>
          </p:cNvSpPr>
          <p:nvPr>
            <p:ph type="title"/>
          </p:nvPr>
        </p:nvSpPr>
        <p:spPr>
          <a:xfrm>
            <a:off x="467139" y="458308"/>
            <a:ext cx="10644809" cy="620084"/>
          </a:xfrm>
          <a:prstGeom prst="rect">
            <a:avLst/>
          </a:prstGeom>
        </p:spPr>
        <p:txBody>
          <a:bodyPr vert="horz" wrap="square" lIns="0" tIns="10583" rIns="0" bIns="0" rtlCol="0" anchor="ctr">
            <a:spAutoFit/>
          </a:bodyPr>
          <a:lstStyle/>
          <a:p>
            <a:pPr marL="10583">
              <a:spcBef>
                <a:spcPts val="1050"/>
              </a:spcBef>
            </a:pPr>
            <a:r>
              <a:rPr lang="en-US" dirty="0" smtClean="0">
                <a:solidFill>
                  <a:schemeClr val="accent2"/>
                </a:solidFill>
                <a:latin typeface="Arial"/>
                <a:cs typeface="Arial"/>
              </a:rPr>
              <a:t>From circuits to data structures [V 2018]</a:t>
            </a:r>
            <a:endParaRPr lang="en-US" spc="-8" dirty="0">
              <a:solidFill>
                <a:schemeClr val="accent2"/>
              </a:solidFill>
              <a:latin typeface="Arial"/>
              <a:cs typeface="Arial"/>
            </a:endParaRPr>
          </a:p>
        </p:txBody>
      </p:sp>
    </p:spTree>
    <p:extLst>
      <p:ext uri="{BB962C8B-B14F-4D97-AF65-F5344CB8AC3E}">
        <p14:creationId xmlns:p14="http://schemas.microsoft.com/office/powerpoint/2010/main" val="24367089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224970" y="1508730"/>
                <a:ext cx="12083143" cy="4883623"/>
              </a:xfrm>
              <a:prstGeom prst="rect">
                <a:avLst/>
              </a:prstGeom>
            </p:spPr>
            <p:txBody>
              <a:bodyPr vert="horz" wrap="square" lIns="0" tIns="10583" rIns="0" bIns="0" rtlCol="0">
                <a:spAutoFit/>
              </a:bodyPr>
              <a:lstStyle/>
              <a:p>
                <a:pPr marL="296321" indent="-285739">
                  <a:spcBef>
                    <a:spcPts val="83"/>
                  </a:spcBef>
                  <a:buFontTx/>
                  <a:buChar char="•"/>
                  <a:tabLst>
                    <a:tab pos="295792" algn="l"/>
                    <a:tab pos="296321" algn="l"/>
                  </a:tabLst>
                </a:pPr>
                <a:r>
                  <a:rPr lang="en-US" sz="2800" spc="-4" dirty="0" smtClean="0">
                    <a:solidFill>
                      <a:srgbClr val="FF0000"/>
                    </a:solidFill>
                    <a:latin typeface="Arial"/>
                    <a:cs typeface="Arial"/>
                  </a:rPr>
                  <a:t>Theorem</a:t>
                </a:r>
                <a:r>
                  <a:rPr lang="en-US" sz="2800" spc="-4" dirty="0" smtClean="0">
                    <a:latin typeface="Arial"/>
                    <a:cs typeface="Arial"/>
                  </a:rPr>
                  <a:t>: </a:t>
                </a:r>
                <a:endParaRPr lang="en-US" sz="2800" i="1" spc="-4" dirty="0">
                  <a:latin typeface="Arial"/>
                  <a:cs typeface="Arial"/>
                </a:endParaRPr>
              </a:p>
              <a:p>
                <a:pPr marL="10582">
                  <a:spcBef>
                    <a:spcPts val="83"/>
                  </a:spcBef>
                  <a:tabLst>
                    <a:tab pos="295792" algn="l"/>
                    <a:tab pos="296321" algn="l"/>
                  </a:tabLst>
                </a:pPr>
                <a:r>
                  <a:rPr lang="en-US" sz="2800" spc="-4" dirty="0" smtClean="0">
                    <a:latin typeface="Arial"/>
                    <a:cs typeface="Arial"/>
                  </a:rPr>
                  <a:t>   </a:t>
                </a:r>
                <a:r>
                  <a:rPr lang="en-US" sz="2800" spc="-4" dirty="0">
                    <a:latin typeface="Arial"/>
                    <a:cs typeface="Arial"/>
                  </a:rPr>
                  <a:t>If </a:t>
                </a:r>
                <a14:m>
                  <m:oMath xmlns:m="http://schemas.openxmlformats.org/officeDocument/2006/math">
                    <m:r>
                      <a:rPr lang="en-US" sz="2800" i="1" spc="-4">
                        <a:latin typeface="Cambria Math" panose="02040503050406030204" pitchFamily="18" charset="0"/>
                        <a:cs typeface="Arial"/>
                      </a:rPr>
                      <m:t>𝑓</m:t>
                    </m:r>
                    <m:r>
                      <a:rPr lang="en-US" sz="2800" i="1" spc="-4">
                        <a:latin typeface="Cambria Math" panose="02040503050406030204" pitchFamily="18" charset="0"/>
                        <a:cs typeface="Arial"/>
                      </a:rPr>
                      <m:t>:</m:t>
                    </m:r>
                    <m:sSup>
                      <m:sSupPr>
                        <m:ctrlPr>
                          <a:rPr lang="en-US" sz="2800" i="1" spc="-4">
                            <a:latin typeface="Cambria Math" panose="02040503050406030204" pitchFamily="18" charset="0"/>
                            <a:cs typeface="Arial"/>
                          </a:rPr>
                        </m:ctrlPr>
                      </m:sSupPr>
                      <m:e>
                        <m:d>
                          <m:dPr>
                            <m:begChr m:val="{"/>
                            <m:endChr m:val="}"/>
                            <m:ctrlPr>
                              <a:rPr lang="en-US" sz="2800" i="1" spc="-4">
                                <a:latin typeface="Cambria Math" panose="02040503050406030204" pitchFamily="18" charset="0"/>
                                <a:cs typeface="Arial"/>
                              </a:rPr>
                            </m:ctrlPr>
                          </m:dPr>
                          <m:e>
                            <m:r>
                              <a:rPr lang="en-US" sz="2800" i="1" spc="-4">
                                <a:latin typeface="Cambria Math" panose="02040503050406030204" pitchFamily="18" charset="0"/>
                                <a:cs typeface="Arial"/>
                              </a:rPr>
                              <m:t>0,1</m:t>
                            </m:r>
                          </m:e>
                        </m:d>
                      </m:e>
                      <m:sup>
                        <m:r>
                          <a:rPr lang="en-US" sz="2800" i="1" spc="-4">
                            <a:latin typeface="Cambria Math" panose="02040503050406030204" pitchFamily="18" charset="0"/>
                            <a:cs typeface="Arial"/>
                          </a:rPr>
                          <m:t>𝑛</m:t>
                        </m:r>
                      </m:sup>
                    </m:sSup>
                    <m:r>
                      <a:rPr lang="en-US" sz="2800" i="1" spc="-4">
                        <a:latin typeface="Cambria Math" panose="02040503050406030204" pitchFamily="18" charset="0"/>
                        <a:cs typeface="Arial"/>
                      </a:rPr>
                      <m:t>→</m:t>
                    </m:r>
                    <m:sSup>
                      <m:sSupPr>
                        <m:ctrlPr>
                          <a:rPr lang="en-US" sz="2800" i="1" spc="-4">
                            <a:latin typeface="Cambria Math" panose="02040503050406030204" pitchFamily="18" charset="0"/>
                            <a:cs typeface="Arial"/>
                          </a:rPr>
                        </m:ctrlPr>
                      </m:sSupPr>
                      <m:e>
                        <m:d>
                          <m:dPr>
                            <m:begChr m:val="{"/>
                            <m:endChr m:val="}"/>
                            <m:ctrlPr>
                              <a:rPr lang="en-US" sz="2800" i="1" spc="-4">
                                <a:latin typeface="Cambria Math" panose="02040503050406030204" pitchFamily="18" charset="0"/>
                                <a:cs typeface="Arial"/>
                              </a:rPr>
                            </m:ctrlPr>
                          </m:dPr>
                          <m:e>
                            <m:r>
                              <a:rPr lang="en-US" sz="2800" i="1" spc="-4">
                                <a:latin typeface="Cambria Math" panose="02040503050406030204" pitchFamily="18" charset="0"/>
                                <a:cs typeface="Arial"/>
                              </a:rPr>
                              <m:t>0,1</m:t>
                            </m:r>
                          </m:e>
                        </m:d>
                      </m:e>
                      <m:sup>
                        <m:r>
                          <a:rPr lang="en-US" sz="2800" i="1" spc="-4">
                            <a:latin typeface="Cambria Math" panose="02040503050406030204" pitchFamily="18" charset="0"/>
                            <a:cs typeface="Arial"/>
                          </a:rPr>
                          <m:t>𝑚</m:t>
                        </m:r>
                      </m:sup>
                    </m:sSup>
                  </m:oMath>
                </a14:m>
                <a:r>
                  <a:rPr lang="en-US" sz="2800" spc="-4" dirty="0">
                    <a:latin typeface="Arial"/>
                    <a:cs typeface="Arial"/>
                  </a:rPr>
                  <a:t> computable with </a:t>
                </a:r>
                <a14:m>
                  <m:oMath xmlns:m="http://schemas.openxmlformats.org/officeDocument/2006/math">
                    <m:r>
                      <a:rPr lang="en-US" sz="2800" i="1" spc="-4">
                        <a:latin typeface="Cambria Math" panose="02040503050406030204" pitchFamily="18" charset="0"/>
                        <a:cs typeface="Arial"/>
                      </a:rPr>
                      <m:t>𝑤</m:t>
                    </m:r>
                  </m:oMath>
                </a14:m>
                <a:r>
                  <a:rPr lang="en-US" sz="2800" spc="-4" dirty="0">
                    <a:latin typeface="Arial"/>
                    <a:cs typeface="Arial"/>
                  </a:rPr>
                  <a:t> wires in depth </a:t>
                </a:r>
                <a14:m>
                  <m:oMath xmlns:m="http://schemas.openxmlformats.org/officeDocument/2006/math">
                    <m:r>
                      <a:rPr lang="en-US" sz="2800" i="1" spc="-4">
                        <a:latin typeface="Cambria Math" panose="02040503050406030204" pitchFamily="18" charset="0"/>
                        <a:cs typeface="Arial"/>
                      </a:rPr>
                      <m:t>𝑑</m:t>
                    </m:r>
                    <m:r>
                      <a:rPr lang="en-US" sz="2800" i="1" spc="-4">
                        <a:latin typeface="Cambria Math" panose="02040503050406030204" pitchFamily="18" charset="0"/>
                        <a:cs typeface="Arial"/>
                      </a:rPr>
                      <m:t> </m:t>
                    </m:r>
                  </m:oMath>
                </a14:m>
                <a:endParaRPr lang="en-US" sz="2800" spc="-4" dirty="0">
                  <a:latin typeface="Arial"/>
                  <a:cs typeface="Arial"/>
                </a:endParaRPr>
              </a:p>
              <a:p>
                <a:pPr marL="10582">
                  <a:spcBef>
                    <a:spcPts val="83"/>
                  </a:spcBef>
                  <a:tabLst>
                    <a:tab pos="295792" algn="l"/>
                    <a:tab pos="296321" algn="l"/>
                  </a:tabLst>
                </a:pPr>
                <a:r>
                  <a:rPr lang="en-US" sz="2800" spc="-4" dirty="0">
                    <a:latin typeface="Arial"/>
                    <a:cs typeface="Arial"/>
                  </a:rPr>
                  <a:t>   then </a:t>
                </a:r>
                <a14:m>
                  <m:oMath xmlns:m="http://schemas.openxmlformats.org/officeDocument/2006/math">
                    <m:r>
                      <a:rPr lang="en-US" sz="2800" i="1" spc="-4">
                        <a:latin typeface="Cambria Math" panose="02040503050406030204" pitchFamily="18" charset="0"/>
                        <a:cs typeface="Arial"/>
                      </a:rPr>
                      <m:t>𝑓</m:t>
                    </m:r>
                  </m:oMath>
                </a14:m>
                <a:r>
                  <a:rPr lang="en-US" sz="2800" spc="-4" dirty="0">
                    <a:latin typeface="Arial"/>
                    <a:cs typeface="Arial"/>
                  </a:rPr>
                  <a:t> has data structure with space </a:t>
                </a:r>
                <a14:m>
                  <m:oMath xmlns:m="http://schemas.openxmlformats.org/officeDocument/2006/math">
                    <m:r>
                      <a:rPr lang="en-US" sz="2800" i="1" spc="-4">
                        <a:latin typeface="Cambria Math" panose="02040503050406030204" pitchFamily="18" charset="0"/>
                        <a:cs typeface="Arial"/>
                      </a:rPr>
                      <m:t>𝑛</m:t>
                    </m:r>
                    <m:r>
                      <a:rPr lang="en-US" sz="2800" i="1" spc="-4">
                        <a:latin typeface="Cambria Math" panose="02040503050406030204" pitchFamily="18" charset="0"/>
                        <a:cs typeface="Arial"/>
                      </a:rPr>
                      <m:t>+</m:t>
                    </m:r>
                    <m:r>
                      <a:rPr lang="en-US" sz="2800" i="1" spc="-4">
                        <a:latin typeface="Cambria Math" panose="02040503050406030204" pitchFamily="18" charset="0"/>
                        <a:cs typeface="Arial"/>
                      </a:rPr>
                      <m:t>𝑟</m:t>
                    </m:r>
                    <m:r>
                      <a:rPr lang="en-US" sz="2800" i="1" spc="-4">
                        <a:latin typeface="Cambria Math" panose="02040503050406030204" pitchFamily="18" charset="0"/>
                        <a:cs typeface="Arial"/>
                      </a:rPr>
                      <m:t> </m:t>
                    </m:r>
                    <m:r>
                      <a:rPr lang="en-US" sz="2800" spc="-4">
                        <a:latin typeface="Cambria Math" panose="02040503050406030204" pitchFamily="18" charset="0"/>
                        <a:cs typeface="Arial"/>
                      </a:rPr>
                      <m:t> </m:t>
                    </m:r>
                    <m:r>
                      <m:rPr>
                        <m:sty m:val="p"/>
                      </m:rPr>
                      <a:rPr lang="en-US" sz="2800" spc="-4">
                        <a:latin typeface="Cambria Math" panose="02040503050406030204" pitchFamily="18" charset="0"/>
                        <a:cs typeface="Arial"/>
                      </a:rPr>
                      <m:t>time</m:t>
                    </m:r>
                    <m:r>
                      <a:rPr lang="en-US" sz="2800" spc="-4">
                        <a:latin typeface="Cambria Math" panose="02040503050406030204" pitchFamily="18" charset="0"/>
                        <a:cs typeface="Arial"/>
                      </a:rPr>
                      <m:t> </m:t>
                    </m:r>
                    <m:sSup>
                      <m:sSupPr>
                        <m:ctrlPr>
                          <a:rPr lang="en-US" sz="2800" i="1" spc="-4" dirty="0">
                            <a:latin typeface="Cambria Math" panose="02040503050406030204" pitchFamily="18" charset="0"/>
                            <a:cs typeface="Arial"/>
                          </a:rPr>
                        </m:ctrlPr>
                      </m:sSupPr>
                      <m:e>
                        <m:r>
                          <a:rPr lang="en-US" sz="2800" i="1" spc="-4" dirty="0">
                            <a:latin typeface="Cambria Math" panose="02040503050406030204" pitchFamily="18" charset="0"/>
                            <a:cs typeface="Arial"/>
                          </a:rPr>
                          <m:t>𝑡</m:t>
                        </m:r>
                        <m:r>
                          <a:rPr lang="en-US" sz="2800" i="1" spc="-4" dirty="0">
                            <a:latin typeface="Cambria Math" panose="02040503050406030204" pitchFamily="18" charset="0"/>
                            <a:cs typeface="Arial"/>
                          </a:rPr>
                          <m:t>=</m:t>
                        </m:r>
                        <m:d>
                          <m:dPr>
                            <m:ctrlPr>
                              <a:rPr lang="en-US" sz="2800" i="1" spc="-4" dirty="0">
                                <a:latin typeface="Cambria Math" panose="02040503050406030204" pitchFamily="18" charset="0"/>
                                <a:cs typeface="Arial"/>
                              </a:rPr>
                            </m:ctrlPr>
                          </m:dPr>
                          <m:e>
                            <m:f>
                              <m:fPr>
                                <m:ctrlPr>
                                  <a:rPr lang="en-US" sz="2800" i="1" spc="-4" dirty="0">
                                    <a:latin typeface="Cambria Math" panose="02040503050406030204" pitchFamily="18" charset="0"/>
                                    <a:cs typeface="Arial"/>
                                  </a:rPr>
                                </m:ctrlPr>
                              </m:fPr>
                              <m:num>
                                <m:r>
                                  <a:rPr lang="en-US" sz="2800" i="1" spc="-4" dirty="0">
                                    <a:latin typeface="Cambria Math" panose="02040503050406030204" pitchFamily="18" charset="0"/>
                                    <a:cs typeface="Arial"/>
                                  </a:rPr>
                                  <m:t>𝑤</m:t>
                                </m:r>
                              </m:num>
                              <m:den>
                                <m:r>
                                  <a:rPr lang="en-US" sz="2800" i="1" spc="-4" dirty="0">
                                    <a:latin typeface="Cambria Math" panose="02040503050406030204" pitchFamily="18" charset="0"/>
                                    <a:cs typeface="Arial"/>
                                  </a:rPr>
                                  <m:t>𝑟</m:t>
                                </m:r>
                              </m:den>
                            </m:f>
                          </m:e>
                        </m:d>
                      </m:e>
                      <m:sup>
                        <m:r>
                          <a:rPr lang="en-US" sz="2800" i="1" spc="-4" dirty="0">
                            <a:latin typeface="Cambria Math" panose="02040503050406030204" pitchFamily="18" charset="0"/>
                            <a:cs typeface="Arial"/>
                          </a:rPr>
                          <m:t>𝑑</m:t>
                        </m:r>
                      </m:sup>
                    </m:sSup>
                  </m:oMath>
                </a14:m>
                <a:r>
                  <a:rPr lang="en-US" sz="2800" spc="-4" dirty="0">
                    <a:latin typeface="Arial"/>
                    <a:cs typeface="Arial"/>
                  </a:rPr>
                  <a:t> for any </a:t>
                </a:r>
                <a14:m>
                  <m:oMath xmlns:m="http://schemas.openxmlformats.org/officeDocument/2006/math">
                    <m:r>
                      <a:rPr lang="en-US" sz="2800" i="1" spc="-4">
                        <a:latin typeface="Cambria Math" panose="02040503050406030204" pitchFamily="18" charset="0"/>
                        <a:cs typeface="Arial"/>
                      </a:rPr>
                      <m:t>𝑟</m:t>
                    </m:r>
                  </m:oMath>
                </a14:m>
                <a:endParaRPr lang="en-US" sz="2800" spc="-4" dirty="0">
                  <a:latin typeface="Arial"/>
                  <a:cs typeface="Arial"/>
                </a:endParaRPr>
              </a:p>
              <a:p>
                <a:pPr marL="296321" indent="-285739">
                  <a:spcBef>
                    <a:spcPts val="83"/>
                  </a:spcBef>
                  <a:buChar char="•"/>
                  <a:tabLst>
                    <a:tab pos="295792" algn="l"/>
                    <a:tab pos="296321" algn="l"/>
                  </a:tabLst>
                </a:pPr>
                <a:endParaRPr lang="en-US" sz="2800" spc="-4" dirty="0" smtClean="0">
                  <a:latin typeface="Arial"/>
                  <a:cs typeface="Arial"/>
                </a:endParaRPr>
              </a:p>
              <a:p>
                <a:pPr marL="296321" indent="-285739">
                  <a:spcBef>
                    <a:spcPts val="83"/>
                  </a:spcBef>
                  <a:buChar char="•"/>
                  <a:tabLst>
                    <a:tab pos="295792" algn="l"/>
                    <a:tab pos="296321" algn="l"/>
                  </a:tabLst>
                </a:pPr>
                <a:endParaRPr lang="en-US" sz="2800" spc="-4" dirty="0" smtClean="0">
                  <a:latin typeface="Arial"/>
                  <a:cs typeface="Arial"/>
                </a:endParaRPr>
              </a:p>
              <a:p>
                <a:pPr marL="296321" indent="-285739">
                  <a:spcBef>
                    <a:spcPts val="83"/>
                  </a:spcBef>
                  <a:buChar char="•"/>
                  <a:tabLst>
                    <a:tab pos="295792" algn="l"/>
                    <a:tab pos="296321" algn="l"/>
                  </a:tabLst>
                </a:pPr>
                <a:r>
                  <a:rPr lang="en-US" sz="2800" spc="-4" dirty="0" smtClean="0">
                    <a:latin typeface="Arial"/>
                    <a:cs typeface="Arial"/>
                  </a:rPr>
                  <a:t>Proof:</a:t>
                </a:r>
              </a:p>
              <a:p>
                <a:pPr marL="10582">
                  <a:spcBef>
                    <a:spcPts val="83"/>
                  </a:spcBef>
                  <a:tabLst>
                    <a:tab pos="295792" algn="l"/>
                    <a:tab pos="296321" algn="l"/>
                  </a:tabLst>
                </a:pPr>
                <a:r>
                  <a:rPr lang="en-US" sz="2800" spc="-4" dirty="0">
                    <a:latin typeface="Arial"/>
                    <a:cs typeface="Arial"/>
                  </a:rPr>
                  <a:t>	</a:t>
                </a:r>
                <a:r>
                  <a:rPr lang="en-US" sz="2800" spc="-4" dirty="0" smtClean="0">
                    <a:latin typeface="Arial"/>
                    <a:cs typeface="Arial"/>
                  </a:rPr>
                  <a:t>Store </a:t>
                </a:r>
                <a14:m>
                  <m:oMath xmlns:m="http://schemas.openxmlformats.org/officeDocument/2006/math">
                    <m:r>
                      <a:rPr lang="en-US" sz="2800" b="0" i="1" spc="-4" smtClean="0">
                        <a:latin typeface="Cambria Math" panose="02040503050406030204" pitchFamily="18" charset="0"/>
                        <a:cs typeface="Arial"/>
                      </a:rPr>
                      <m:t>𝑛</m:t>
                    </m:r>
                  </m:oMath>
                </a14:m>
                <a:r>
                  <a:rPr lang="en-US" sz="2800" spc="-4" dirty="0" smtClean="0">
                    <a:latin typeface="Arial"/>
                    <a:cs typeface="Arial"/>
                  </a:rPr>
                  <a:t>-bit input and values </a:t>
                </a:r>
                <a:r>
                  <a:rPr lang="en-US" sz="2800" spc="-4" dirty="0">
                    <a:latin typeface="Arial"/>
                    <a:cs typeface="Arial"/>
                  </a:rPr>
                  <a:t>of gates with fan-in </a:t>
                </a:r>
                <a14:m>
                  <m:oMath xmlns:m="http://schemas.openxmlformats.org/officeDocument/2006/math">
                    <m:r>
                      <a:rPr lang="en-US" sz="2800" i="1" spc="-4">
                        <a:latin typeface="Cambria Math" panose="02040503050406030204" pitchFamily="18" charset="0"/>
                        <a:cs typeface="Arial"/>
                      </a:rPr>
                      <m:t>&gt;</m:t>
                    </m:r>
                    <m:r>
                      <a:rPr lang="en-US" sz="2800" i="1" spc="-4">
                        <a:latin typeface="Cambria Math" panose="02040503050406030204" pitchFamily="18" charset="0"/>
                        <a:cs typeface="Arial"/>
                      </a:rPr>
                      <m:t>𝑤</m:t>
                    </m:r>
                    <m:r>
                      <a:rPr lang="en-US" sz="2800" i="1" spc="-4">
                        <a:latin typeface="Cambria Math" panose="02040503050406030204" pitchFamily="18" charset="0"/>
                        <a:cs typeface="Arial"/>
                      </a:rPr>
                      <m:t>/</m:t>
                    </m:r>
                    <m:r>
                      <a:rPr lang="en-US" sz="2800" i="1" spc="-4">
                        <a:latin typeface="Cambria Math" panose="02040503050406030204" pitchFamily="18" charset="0"/>
                        <a:cs typeface="Arial"/>
                      </a:rPr>
                      <m:t>𝑟</m:t>
                    </m:r>
                  </m:oMath>
                </a14:m>
                <a:endParaRPr lang="en-US" sz="2800" spc="-4" dirty="0">
                  <a:latin typeface="Arial"/>
                  <a:cs typeface="Arial"/>
                </a:endParaRPr>
              </a:p>
              <a:p>
                <a:pPr marL="10582">
                  <a:spcBef>
                    <a:spcPts val="83"/>
                  </a:spcBef>
                  <a:tabLst>
                    <a:tab pos="295792" algn="l"/>
                    <a:tab pos="296321" algn="l"/>
                  </a:tabLst>
                </a:pPr>
                <a:r>
                  <a:rPr lang="en-US" sz="2800" spc="-4" dirty="0" smtClean="0">
                    <a:latin typeface="Arial"/>
                    <a:cs typeface="Arial"/>
                  </a:rPr>
                  <a:t>   Number </a:t>
                </a:r>
                <a:r>
                  <a:rPr lang="en-US" sz="2800" spc="-4" dirty="0">
                    <a:latin typeface="Arial"/>
                    <a:cs typeface="Arial"/>
                  </a:rPr>
                  <a:t>of such gates is </a:t>
                </a:r>
                <a14:m>
                  <m:oMath xmlns:m="http://schemas.openxmlformats.org/officeDocument/2006/math">
                    <m:r>
                      <a:rPr lang="en-US" sz="2800" i="1" spc="-4">
                        <a:latin typeface="Cambria Math" panose="02040503050406030204" pitchFamily="18" charset="0"/>
                        <a:cs typeface="Arial"/>
                      </a:rPr>
                      <m:t>≤</m:t>
                    </m:r>
                    <m:r>
                      <a:rPr lang="en-US" sz="2800" i="1" spc="-4">
                        <a:latin typeface="Cambria Math" panose="02040503050406030204" pitchFamily="18" charset="0"/>
                        <a:cs typeface="Arial"/>
                      </a:rPr>
                      <m:t>𝑟</m:t>
                    </m:r>
                  </m:oMath>
                </a14:m>
                <a:endParaRPr lang="en-US" sz="2800" spc="-4" dirty="0" smtClean="0">
                  <a:latin typeface="Arial"/>
                  <a:cs typeface="Arial"/>
                </a:endParaRPr>
              </a:p>
              <a:p>
                <a:pPr marL="10582">
                  <a:spcBef>
                    <a:spcPts val="83"/>
                  </a:spcBef>
                  <a:tabLst>
                    <a:tab pos="295792" algn="l"/>
                    <a:tab pos="296321" algn="l"/>
                  </a:tabLst>
                </a:pPr>
                <a:r>
                  <a:rPr lang="en-US" sz="2800" spc="-4" dirty="0" smtClean="0">
                    <a:latin typeface="Arial"/>
                    <a:cs typeface="Arial"/>
                  </a:rPr>
                  <a:t>   To </a:t>
                </a:r>
                <a:r>
                  <a:rPr lang="en-US" sz="2800" spc="-4" dirty="0">
                    <a:latin typeface="Arial"/>
                    <a:cs typeface="Arial"/>
                  </a:rPr>
                  <a:t>compute any gate: either you have it, or it depends on </a:t>
                </a:r>
                <a14:m>
                  <m:oMath xmlns:m="http://schemas.openxmlformats.org/officeDocument/2006/math">
                    <m:r>
                      <a:rPr lang="en-US" sz="2800" i="1" spc="-4">
                        <a:latin typeface="Cambria Math" panose="02040503050406030204" pitchFamily="18" charset="0"/>
                        <a:cs typeface="Arial"/>
                      </a:rPr>
                      <m:t>≤</m:t>
                    </m:r>
                    <m:r>
                      <a:rPr lang="en-US" sz="2800" b="0" i="1" spc="-4" smtClean="0">
                        <a:latin typeface="Cambria Math" panose="02040503050406030204" pitchFamily="18" charset="0"/>
                        <a:cs typeface="Arial"/>
                      </a:rPr>
                      <m:t>𝑤</m:t>
                    </m:r>
                    <m:r>
                      <a:rPr lang="en-US" sz="2800" b="0" i="1" spc="-4" smtClean="0">
                        <a:latin typeface="Cambria Math" panose="02040503050406030204" pitchFamily="18" charset="0"/>
                        <a:cs typeface="Arial"/>
                      </a:rPr>
                      <m:t>/</m:t>
                    </m:r>
                    <m:r>
                      <a:rPr lang="en-US" sz="2800" b="0" i="1" spc="-4" smtClean="0">
                        <a:latin typeface="Cambria Math" panose="02040503050406030204" pitchFamily="18" charset="0"/>
                        <a:cs typeface="Arial"/>
                      </a:rPr>
                      <m:t>𝑟</m:t>
                    </m:r>
                  </m:oMath>
                </a14:m>
                <a:r>
                  <a:rPr lang="en-US" sz="2800" spc="-4" dirty="0">
                    <a:latin typeface="Arial"/>
                    <a:cs typeface="Arial"/>
                  </a:rPr>
                  <a:t> gates </a:t>
                </a:r>
                <a:r>
                  <a:rPr lang="en-US" sz="2800" spc="-4" dirty="0" smtClean="0">
                    <a:latin typeface="Arial"/>
                    <a:cs typeface="Arial"/>
                  </a:rPr>
                  <a:t> </a:t>
                </a:r>
              </a:p>
              <a:p>
                <a:pPr marL="10582">
                  <a:spcBef>
                    <a:spcPts val="83"/>
                  </a:spcBef>
                  <a:tabLst>
                    <a:tab pos="295792" algn="l"/>
                    <a:tab pos="296321" algn="l"/>
                  </a:tabLst>
                </a:pPr>
                <a:r>
                  <a:rPr lang="en-US" sz="2800" spc="-4" dirty="0">
                    <a:latin typeface="Arial"/>
                    <a:cs typeface="Arial"/>
                  </a:rPr>
                  <a:t> </a:t>
                </a:r>
                <a:r>
                  <a:rPr lang="en-US" sz="2800" spc="-4" dirty="0" smtClean="0">
                    <a:latin typeface="Arial"/>
                    <a:cs typeface="Arial"/>
                  </a:rPr>
                  <a:t>   at </a:t>
                </a:r>
                <a:r>
                  <a:rPr lang="en-US" sz="2800" spc="-4" dirty="0">
                    <a:latin typeface="Arial"/>
                    <a:cs typeface="Arial"/>
                  </a:rPr>
                  <a:t>next layer, repeat.                                                                      </a:t>
                </a:r>
                <a:r>
                  <a:rPr lang="en-US" sz="2800" spc="-4" dirty="0" smtClean="0">
                    <a:latin typeface="Arial"/>
                    <a:cs typeface="Arial"/>
                  </a:rPr>
                  <a:t>     </a:t>
                </a:r>
                <a:r>
                  <a:rPr lang="en-US" sz="2800" spc="-4" dirty="0" err="1" smtClean="0">
                    <a:latin typeface="Arial"/>
                    <a:cs typeface="Arial"/>
                  </a:rPr>
                  <a:t>Qed</a:t>
                </a:r>
                <a:endParaRPr lang="en-US" sz="2800" spc="-4"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224970" y="1508730"/>
                <a:ext cx="12083143" cy="4883623"/>
              </a:xfrm>
              <a:prstGeom prst="rect">
                <a:avLst/>
              </a:prstGeom>
              <a:blipFill>
                <a:blip r:embed="rId2"/>
                <a:stretch>
                  <a:fillRect l="-1564" t="-1995" b="-623"/>
                </a:stretch>
              </a:blipFill>
            </p:spPr>
            <p:txBody>
              <a:bodyPr/>
              <a:lstStyle/>
              <a:p>
                <a:r>
                  <a:rPr lang="en-US">
                    <a:noFill/>
                  </a:rPr>
                  <a:t> </a:t>
                </a:r>
              </a:p>
            </p:txBody>
          </p:sp>
        </mc:Fallback>
      </mc:AlternateContent>
      <p:sp>
        <p:nvSpPr>
          <p:cNvPr id="5" name="object 3"/>
          <p:cNvSpPr txBox="1">
            <a:spLocks/>
          </p:cNvSpPr>
          <p:nvPr/>
        </p:nvSpPr>
        <p:spPr>
          <a:xfrm>
            <a:off x="467139" y="458308"/>
            <a:ext cx="10644809" cy="620084"/>
          </a:xfrm>
          <a:prstGeom prst="rect">
            <a:avLst/>
          </a:prstGeom>
        </p:spPr>
        <p:txBody>
          <a:bodyPr vert="horz" wrap="square" lIns="0" tIns="10583"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583">
              <a:spcBef>
                <a:spcPts val="1050"/>
              </a:spcBef>
            </a:pPr>
            <a:r>
              <a:rPr lang="en-US" smtClean="0">
                <a:solidFill>
                  <a:schemeClr val="accent2"/>
                </a:solidFill>
                <a:latin typeface="Arial"/>
                <a:cs typeface="Arial"/>
              </a:rPr>
              <a:t>From circuits to data structures [V 2018]</a:t>
            </a:r>
            <a:endParaRPr lang="en-US" spc="-8" dirty="0">
              <a:solidFill>
                <a:schemeClr val="accent2"/>
              </a:solidFill>
              <a:latin typeface="Arial"/>
              <a:cs typeface="Arial"/>
            </a:endParaRPr>
          </a:p>
        </p:txBody>
      </p:sp>
    </p:spTree>
    <p:extLst>
      <p:ext uri="{BB962C8B-B14F-4D97-AF65-F5344CB8AC3E}">
        <p14:creationId xmlns:p14="http://schemas.microsoft.com/office/powerpoint/2010/main" val="19591619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endParaRPr lang="en-US" dirty="0" smtClean="0"/>
              </a:p>
              <a:p>
                <a:r>
                  <a:rPr lang="en-US" dirty="0" smtClean="0"/>
                  <a:t>Data structures lower bounds for  </a:t>
                </a:r>
                <a14:m>
                  <m:oMath xmlns:m="http://schemas.openxmlformats.org/officeDocument/2006/math">
                    <m:r>
                      <m:rPr>
                        <m:sty m:val="p"/>
                      </m:rPr>
                      <a:rPr lang="en-US" b="0" i="0" smtClean="0">
                        <a:latin typeface="Cambria Math" panose="02040503050406030204" pitchFamily="18" charset="0"/>
                      </a:rPr>
                      <m:t>r</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r>
                      <a:rPr lang="en-US" b="0" i="1" smtClean="0">
                        <a:latin typeface="Cambria Math" panose="02040503050406030204" pitchFamily="18" charset="0"/>
                      </a:rPr>
                      <m:t> </m:t>
                    </m:r>
                  </m:oMath>
                </a14:m>
                <a:r>
                  <a:rPr lang="en-US" dirty="0" smtClean="0"/>
                  <a:t>imply anything?</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en-US">
                    <a:noFill/>
                  </a:rPr>
                  <a:t> </a:t>
                </a:r>
              </a:p>
            </p:txBody>
          </p:sp>
        </mc:Fallback>
      </mc:AlternateContent>
    </p:spTree>
    <p:extLst>
      <p:ext uri="{BB962C8B-B14F-4D97-AF65-F5344CB8AC3E}">
        <p14:creationId xmlns:p14="http://schemas.microsoft.com/office/powerpoint/2010/main" val="21737352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1730902" y="1244290"/>
            <a:ext cx="8710034" cy="866211"/>
          </a:xfrm>
        </p:spPr>
        <p:txBody>
          <a:bodyPr vert="horz" wrap="square" lIns="81646" tIns="42456" rIns="81646" bIns="42456" rtlCol="0" anchor="t" anchorCtr="0">
            <a:spAutoFit/>
          </a:bodyPr>
          <a:lstStyle/>
          <a:p>
            <a:pPr>
              <a:spcBef>
                <a:spcPts val="632"/>
              </a:spcBef>
            </a:pPr>
            <a:endParaRPr lang="en-US" sz="2540" dirty="0">
              <a:solidFill>
                <a:srgbClr val="000000"/>
              </a:solidFill>
              <a:cs typeface="Arial" pitchFamily="34"/>
            </a:endParaRPr>
          </a:p>
          <a:p>
            <a:pPr>
              <a:spcBef>
                <a:spcPts val="632"/>
              </a:spcBef>
            </a:pPr>
            <a:endParaRPr lang="en-US" sz="2540" dirty="0">
              <a:solidFill>
                <a:srgbClr val="008000"/>
              </a:solidFill>
              <a:cs typeface="Arial" pitchFamily="34"/>
            </a:endParaRPr>
          </a:p>
        </p:txBody>
      </p:sp>
      <p:sp>
        <p:nvSpPr>
          <p:cNvPr id="3" name="TextBox 2"/>
          <p:cNvSpPr txBox="1"/>
          <p:nvPr/>
        </p:nvSpPr>
        <p:spPr>
          <a:xfrm>
            <a:off x="261257" y="1"/>
            <a:ext cx="11350172" cy="1305663"/>
          </a:xfrm>
          <a:prstGeom prst="rect">
            <a:avLst/>
          </a:prstGeom>
          <a:noFill/>
          <a:ln>
            <a:noFill/>
            <a:tailEnd type="arrow"/>
          </a:ln>
        </p:spPr>
        <p:txBody>
          <a:bodyPr vert="horz" wrap="square" lIns="81646" tIns="40823" rIns="81646" bIns="40823" compatLnSpc="0">
            <a:spAutoFit/>
          </a:bodyPr>
          <a:lstStyle/>
          <a:p>
            <a:pPr hangingPunct="0"/>
            <a:endParaRPr lang="en-US" sz="1400" dirty="0">
              <a:solidFill>
                <a:srgbClr val="000000"/>
              </a:solidFill>
              <a:latin typeface="Arial" pitchFamily="18"/>
              <a:ea typeface="Lucida Sans Unicode" pitchFamily="2"/>
              <a:cs typeface="Tahoma" pitchFamily="2"/>
            </a:endParaRPr>
          </a:p>
          <a:p>
            <a:pPr algn="ctr" hangingPunct="0"/>
            <a:r>
              <a:rPr lang="en-US" sz="3992" dirty="0" smtClean="0">
                <a:solidFill>
                  <a:srgbClr val="000080"/>
                </a:solidFill>
                <a:latin typeface="Arial" pitchFamily="18"/>
                <a:ea typeface="Lucida Sans Unicode" pitchFamily="2"/>
                <a:cs typeface="Tahoma" pitchFamily="2"/>
              </a:rPr>
              <a:t>Thanks!</a:t>
            </a:r>
            <a:endParaRPr lang="en-US" sz="3992" dirty="0">
              <a:solidFill>
                <a:srgbClr val="000080"/>
              </a:solidFill>
              <a:latin typeface="Arial" pitchFamily="18"/>
              <a:ea typeface="Lucida Sans Unicode" pitchFamily="2"/>
              <a:cs typeface="Tahoma" pitchFamily="2"/>
            </a:endParaRPr>
          </a:p>
          <a:p>
            <a:pPr hangingPunct="0"/>
            <a:endParaRPr lang="en-US" sz="2903" dirty="0">
              <a:solidFill>
                <a:srgbClr val="008000"/>
              </a:solidFill>
              <a:latin typeface="Arial" pitchFamily="18"/>
              <a:ea typeface="Lucida Sans Unicode" pitchFamily="2"/>
              <a:cs typeface="Tahoma" pitchFamily="2"/>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9672" y="1095153"/>
            <a:ext cx="4812145" cy="5760627"/>
          </a:xfrm>
          <a:prstGeom prst="rect">
            <a:avLst/>
          </a:prstGeom>
          <a:ln w="5080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288" y="1983204"/>
            <a:ext cx="4433454" cy="499987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05653"/>
            <a:ext cx="3589387" cy="3468966"/>
          </a:xfrm>
          <a:prstGeom prst="rect">
            <a:avLst/>
          </a:prstGeom>
        </p:spPr>
      </p:pic>
    </p:spTree>
    <p:extLst>
      <p:ext uri="{BB962C8B-B14F-4D97-AF65-F5344CB8AC3E}">
        <p14:creationId xmlns:p14="http://schemas.microsoft.com/office/powerpoint/2010/main" val="1542385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6774" y="-17841"/>
            <a:ext cx="10644809" cy="1229482"/>
          </a:xfrm>
          <a:prstGeom prst="rect">
            <a:avLst/>
          </a:prstGeom>
        </p:spPr>
        <p:txBody>
          <a:bodyPr vert="horz" wrap="square" lIns="0" tIns="10583" rIns="0" bIns="0" rtlCol="0" anchor="ctr">
            <a:spAutoFit/>
          </a:bodyPr>
          <a:lstStyle/>
          <a:p>
            <a:pPr algn="ctr"/>
            <a:r>
              <a:rPr lang="en-US" dirty="0" smtClean="0">
                <a:solidFill>
                  <a:srgbClr val="7030A0"/>
                </a:solidFill>
              </a:rPr>
              <a:t>The Grand Challenge</a:t>
            </a:r>
            <a:br>
              <a:rPr lang="en-US" dirty="0" smtClean="0">
                <a:solidFill>
                  <a:srgbClr val="7030A0"/>
                </a:solidFill>
              </a:rPr>
            </a:br>
            <a:r>
              <a:rPr lang="en-US" dirty="0" smtClean="0">
                <a:solidFill>
                  <a:srgbClr val="7030A0"/>
                </a:solidFill>
              </a:rPr>
              <a:t>(1930 – present)</a:t>
            </a:r>
            <a:endParaRPr lang="en-US" dirty="0">
              <a:solidFill>
                <a:srgbClr val="7030A0"/>
              </a:solidFill>
            </a:endParaRPr>
          </a:p>
        </p:txBody>
      </p:sp>
      <p:sp>
        <p:nvSpPr>
          <p:cNvPr id="12" name="object 2"/>
          <p:cNvSpPr txBox="1"/>
          <p:nvPr/>
        </p:nvSpPr>
        <p:spPr>
          <a:xfrm>
            <a:off x="262890" y="1234119"/>
            <a:ext cx="12127892" cy="5099259"/>
          </a:xfrm>
          <a:prstGeom prst="rect">
            <a:avLst/>
          </a:prstGeom>
        </p:spPr>
        <p:txBody>
          <a:bodyPr vert="horz" wrap="square" lIns="0" tIns="10583" rIns="0" bIns="0" rtlCol="0">
            <a:spAutoFit/>
          </a:bodyPr>
          <a:lstStyle/>
          <a:p>
            <a:pPr marL="10582">
              <a:spcBef>
                <a:spcPts val="83"/>
              </a:spcBef>
              <a:tabLst>
                <a:tab pos="295792" algn="l"/>
                <a:tab pos="296321" algn="l"/>
              </a:tabLst>
            </a:pPr>
            <a:endParaRPr lang="en-US" sz="3600" b="1" dirty="0" smtClean="0"/>
          </a:p>
          <a:p>
            <a:pPr marL="296321" indent="-285739">
              <a:spcBef>
                <a:spcPts val="83"/>
              </a:spcBef>
              <a:buFontTx/>
              <a:buChar char="•"/>
              <a:tabLst>
                <a:tab pos="295792" algn="l"/>
                <a:tab pos="296321" algn="l"/>
              </a:tabLst>
            </a:pPr>
            <a:r>
              <a:rPr lang="en-US" sz="3600" b="1" dirty="0" smtClean="0"/>
              <a:t>Prove </a:t>
            </a:r>
            <a:r>
              <a:rPr lang="en-US" sz="3600" b="1" dirty="0" smtClean="0"/>
              <a:t>impossibility results</a:t>
            </a:r>
          </a:p>
          <a:p>
            <a:pPr marL="10582">
              <a:spcBef>
                <a:spcPts val="83"/>
              </a:spcBef>
              <a:tabLst>
                <a:tab pos="295792" algn="l"/>
                <a:tab pos="296321" algn="l"/>
              </a:tabLst>
            </a:pPr>
            <a:r>
              <a:rPr lang="en-US" sz="3600" b="1" dirty="0"/>
              <a:t>	</a:t>
            </a:r>
            <a:r>
              <a:rPr lang="en-US" sz="3600" b="1" dirty="0" smtClean="0"/>
              <a:t>in computational models,</a:t>
            </a:r>
          </a:p>
          <a:p>
            <a:pPr marL="10582">
              <a:spcBef>
                <a:spcPts val="83"/>
              </a:spcBef>
              <a:tabLst>
                <a:tab pos="295792" algn="l"/>
                <a:tab pos="296321" algn="l"/>
              </a:tabLst>
            </a:pPr>
            <a:r>
              <a:rPr lang="en-US" sz="3600" b="1" dirty="0"/>
              <a:t>	</a:t>
            </a:r>
            <a:r>
              <a:rPr lang="en-US" sz="3600" b="1" dirty="0" smtClean="0"/>
              <a:t>a.k.a. </a:t>
            </a:r>
            <a:r>
              <a:rPr lang="en-US" sz="3600" b="1" dirty="0" smtClean="0"/>
              <a:t>“lower bounds” </a:t>
            </a:r>
            <a:endParaRPr lang="en-US" sz="3600" dirty="0" smtClean="0"/>
          </a:p>
          <a:p>
            <a:pPr marL="10582">
              <a:spcBef>
                <a:spcPts val="83"/>
              </a:spcBef>
              <a:tabLst>
                <a:tab pos="295792" algn="l"/>
                <a:tab pos="296321" algn="l"/>
              </a:tabLst>
            </a:pPr>
            <a:endParaRPr lang="en-US" sz="3600" dirty="0"/>
          </a:p>
          <a:p>
            <a:pPr marL="296321" indent="-285739">
              <a:spcBef>
                <a:spcPts val="83"/>
              </a:spcBef>
              <a:buFontTx/>
              <a:buChar char="•"/>
              <a:tabLst>
                <a:tab pos="295792" algn="l"/>
                <a:tab pos="296321" algn="l"/>
              </a:tabLst>
            </a:pPr>
            <a:endParaRPr lang="en-US" sz="3600" b="1" dirty="0" smtClean="0"/>
          </a:p>
          <a:p>
            <a:pPr marL="296321" indent="-285739">
              <a:spcBef>
                <a:spcPts val="83"/>
              </a:spcBef>
              <a:buFontTx/>
              <a:buChar char="•"/>
              <a:tabLst>
                <a:tab pos="295792" algn="l"/>
                <a:tab pos="296321" algn="l"/>
              </a:tabLst>
            </a:pPr>
            <a:r>
              <a:rPr lang="en-US" sz="3600" b="1" dirty="0" smtClean="0"/>
              <a:t>P vs NP is young, prominent special case</a:t>
            </a:r>
          </a:p>
          <a:p>
            <a:pPr marL="296321" indent="-285739">
              <a:spcBef>
                <a:spcPts val="83"/>
              </a:spcBef>
              <a:buFontTx/>
              <a:buChar char="•"/>
              <a:tabLst>
                <a:tab pos="295792" algn="l"/>
                <a:tab pos="296321" algn="l"/>
              </a:tabLst>
            </a:pPr>
            <a:endParaRPr lang="en-US" sz="3600" b="1" dirty="0"/>
          </a:p>
          <a:p>
            <a:pPr marL="296321" indent="-285739">
              <a:spcBef>
                <a:spcPts val="83"/>
              </a:spcBef>
              <a:buFontTx/>
              <a:buChar char="•"/>
              <a:tabLst>
                <a:tab pos="295792" algn="l"/>
                <a:tab pos="296321" algn="l"/>
              </a:tabLst>
            </a:pPr>
            <a:r>
              <a:rPr lang="en-US" sz="3600" b="1" dirty="0" smtClean="0"/>
              <a:t>Sometimes we say P vs NP to mean the grand challenge</a:t>
            </a:r>
            <a:endParaRPr lang="en-US" sz="3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01" y="348157"/>
            <a:ext cx="3860799" cy="4354056"/>
          </a:xfrm>
          <a:prstGeom prst="rect">
            <a:avLst/>
          </a:prstGeom>
        </p:spPr>
      </p:pic>
    </p:spTree>
    <p:extLst>
      <p:ext uri="{BB962C8B-B14F-4D97-AF65-F5344CB8AC3E}">
        <p14:creationId xmlns:p14="http://schemas.microsoft.com/office/powerpoint/2010/main" val="764871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611" t="58744" r="44063" b="9587"/>
          <a:stretch/>
        </p:blipFill>
        <p:spPr>
          <a:xfrm>
            <a:off x="8601541" y="106524"/>
            <a:ext cx="3358966" cy="1362011"/>
          </a:xfrm>
          <a:prstGeom prst="rect">
            <a:avLst/>
          </a:prstGeom>
        </p:spPr>
      </p:pic>
      <mc:AlternateContent xmlns:mc="http://schemas.openxmlformats.org/markup-compatibility/2006" xmlns:a14="http://schemas.microsoft.com/office/drawing/2010/main">
        <mc:Choice Requires="a14">
          <p:sp>
            <p:nvSpPr>
              <p:cNvPr id="2" name="object 2"/>
              <p:cNvSpPr txBox="1"/>
              <p:nvPr/>
            </p:nvSpPr>
            <p:spPr>
              <a:xfrm>
                <a:off x="141816" y="139699"/>
                <a:ext cx="11923184" cy="4747775"/>
              </a:xfrm>
              <a:prstGeom prst="rect">
                <a:avLst/>
              </a:prstGeom>
            </p:spPr>
            <p:txBody>
              <a:bodyPr vert="horz" wrap="square" lIns="0" tIns="133350" rIns="0" bIns="0" rtlCol="0">
                <a:spAutoFit/>
              </a:bodyPr>
              <a:lstStyle/>
              <a:p>
                <a:pPr marL="10583">
                  <a:spcBef>
                    <a:spcPts val="1050"/>
                  </a:spcBef>
                </a:pPr>
                <a:r>
                  <a:rPr lang="en-US" sz="3600" dirty="0" smtClean="0">
                    <a:solidFill>
                      <a:schemeClr val="accent2"/>
                    </a:solidFill>
                    <a:latin typeface="Arial"/>
                    <a:cs typeface="Arial"/>
                  </a:rPr>
                  <a:t>		Multiplication of n-digit integers</a:t>
                </a:r>
                <a:endParaRPr lang="en-US" sz="3200" spc="-8" dirty="0">
                  <a:latin typeface="Arial"/>
                  <a:cs typeface="Arial"/>
                </a:endParaRPr>
              </a:p>
              <a:p>
                <a:pPr marL="467783" indent="-457200">
                  <a:spcBef>
                    <a:spcPts val="1050"/>
                  </a:spcBef>
                  <a:buFont typeface="Arial" panose="020B0604020202020204" pitchFamily="34" charset="0"/>
                  <a:buChar char="•"/>
                </a:pPr>
                <a:endParaRPr lang="en-US" sz="2800" spc="-8" dirty="0" smtClean="0">
                  <a:latin typeface="Arial"/>
                  <a:cs typeface="Arial"/>
                </a:endParaRPr>
              </a:p>
              <a:p>
                <a:pPr marL="467783" indent="-457200">
                  <a:spcBef>
                    <a:spcPts val="1050"/>
                  </a:spcBef>
                  <a:buFont typeface="Arial" panose="020B0604020202020204" pitchFamily="34" charset="0"/>
                  <a:buChar char="•"/>
                </a:pPr>
                <a:r>
                  <a:rPr lang="en-US" sz="2800" spc="-8" dirty="0" smtClean="0">
                    <a:latin typeface="Arial"/>
                    <a:cs typeface="Arial"/>
                  </a:rPr>
                  <a:t>Feeling</a:t>
                </a:r>
                <a:r>
                  <a:rPr lang="en-US" sz="2800" spc="-8" dirty="0">
                    <a:latin typeface="Arial"/>
                    <a:cs typeface="Arial"/>
                  </a:rPr>
                  <a:t>: “As regards number systems and calculation techniques,</a:t>
                </a:r>
              </a:p>
              <a:p>
                <a:pPr marL="10583">
                  <a:spcBef>
                    <a:spcPts val="1050"/>
                  </a:spcBef>
                </a:pPr>
                <a:r>
                  <a:rPr lang="en-US" sz="2800" spc="-8" dirty="0" smtClean="0">
                    <a:latin typeface="Arial"/>
                    <a:cs typeface="Arial"/>
                  </a:rPr>
                  <a:t>     it </a:t>
                </a:r>
                <a:r>
                  <a:rPr lang="en-US" sz="2800" spc="-8" dirty="0">
                    <a:latin typeface="Arial"/>
                    <a:cs typeface="Arial"/>
                  </a:rPr>
                  <a:t>seems that the final and best solutions were found in science long ago”</a:t>
                </a:r>
              </a:p>
              <a:p>
                <a:pPr marL="10583">
                  <a:spcBef>
                    <a:spcPts val="1050"/>
                  </a:spcBef>
                </a:pPr>
                <a:endParaRPr lang="en-US" sz="2800" spc="-8" dirty="0">
                  <a:latin typeface="Arial"/>
                  <a:cs typeface="Arial"/>
                </a:endParaRPr>
              </a:p>
              <a:p>
                <a:pPr marL="467783" indent="-457200">
                  <a:spcBef>
                    <a:spcPts val="1050"/>
                  </a:spcBef>
                  <a:buFont typeface="Arial" panose="020B0604020202020204" pitchFamily="34" charset="0"/>
                  <a:buChar char="•"/>
                </a:pPr>
                <a:r>
                  <a:rPr lang="en-US" sz="2800" spc="-8" dirty="0" smtClean="0">
                    <a:latin typeface="Arial"/>
                    <a:cs typeface="Arial"/>
                  </a:rPr>
                  <a:t>In </a:t>
                </a:r>
                <a:r>
                  <a:rPr lang="en-US" sz="2800" spc="-8" dirty="0">
                    <a:latin typeface="Arial"/>
                    <a:cs typeface="Arial"/>
                  </a:rPr>
                  <a:t>1950’s, Kolmogorov </a:t>
                </a:r>
                <a:r>
                  <a:rPr lang="en-US" sz="2800" spc="-8" dirty="0" smtClean="0">
                    <a:latin typeface="Arial"/>
                    <a:cs typeface="Arial"/>
                  </a:rPr>
                  <a:t>conjectured time</a:t>
                </a:r>
                <a14:m>
                  <m:oMath xmlns:m="http://schemas.openxmlformats.org/officeDocument/2006/math">
                    <m:r>
                      <a:rPr lang="en-US" sz="2800" b="0" i="0" spc="-8" smtClean="0">
                        <a:latin typeface="Cambria Math" panose="02040503050406030204" pitchFamily="18" charset="0"/>
                        <a:cs typeface="Arial"/>
                      </a:rPr>
                      <m:t> </m:t>
                    </m:r>
                    <m:r>
                      <m:rPr>
                        <m:sty m:val="p"/>
                      </m:rPr>
                      <a:rPr lang="en-US" sz="2800" spc="-8">
                        <a:latin typeface="Cambria Math" panose="02040503050406030204" pitchFamily="18" charset="0"/>
                        <a:cs typeface="Arial"/>
                      </a:rPr>
                      <m:t>Ω</m:t>
                    </m:r>
                    <m:d>
                      <m:dPr>
                        <m:ctrlPr>
                          <a:rPr lang="en-US" sz="2800" i="1" spc="-8">
                            <a:latin typeface="Cambria Math" panose="02040503050406030204" pitchFamily="18" charset="0"/>
                            <a:cs typeface="Arial"/>
                          </a:rPr>
                        </m:ctrlPr>
                      </m:dPr>
                      <m:e>
                        <m:sSup>
                          <m:sSupPr>
                            <m:ctrlPr>
                              <a:rPr lang="en-US" sz="2800" i="1" spc="-8">
                                <a:latin typeface="Cambria Math" panose="02040503050406030204" pitchFamily="18" charset="0"/>
                                <a:cs typeface="Arial"/>
                              </a:rPr>
                            </m:ctrlPr>
                          </m:sSupPr>
                          <m:e>
                            <m:r>
                              <a:rPr lang="en-US" sz="2800" i="1" spc="-8">
                                <a:latin typeface="Cambria Math" panose="02040503050406030204" pitchFamily="18" charset="0"/>
                                <a:cs typeface="Arial"/>
                              </a:rPr>
                              <m:t>𝑛</m:t>
                            </m:r>
                          </m:e>
                          <m:sup>
                            <m:r>
                              <a:rPr lang="en-US" sz="2800" i="1" spc="-8">
                                <a:latin typeface="Cambria Math" panose="02040503050406030204" pitchFamily="18" charset="0"/>
                                <a:cs typeface="Arial"/>
                              </a:rPr>
                              <m:t>2</m:t>
                            </m:r>
                          </m:sup>
                        </m:sSup>
                      </m:e>
                    </m:d>
                  </m:oMath>
                </a14:m>
                <a:endParaRPr lang="en-US" sz="2800" b="0" spc="-8" dirty="0" smtClean="0">
                  <a:latin typeface="Arial"/>
                  <a:cs typeface="Arial"/>
                </a:endParaRPr>
              </a:p>
              <a:p>
                <a:pPr marL="10583">
                  <a:spcBef>
                    <a:spcPts val="1050"/>
                  </a:spcBef>
                </a:pPr>
                <a:r>
                  <a:rPr lang="en-US" sz="2800" spc="-8" dirty="0" smtClean="0">
                    <a:latin typeface="Arial"/>
                    <a:cs typeface="Arial"/>
                  </a:rPr>
                  <a:t>    Started a seminar with the goal of proving it</a:t>
                </a:r>
                <a:endParaRPr lang="en-US" sz="2800" spc="-8" dirty="0">
                  <a:latin typeface="Arial"/>
                  <a:cs typeface="Arial"/>
                </a:endParaRPr>
              </a:p>
              <a:p>
                <a:pPr marL="10583">
                  <a:spcBef>
                    <a:spcPts val="1050"/>
                  </a:spcBef>
                </a:pPr>
                <a:endParaRPr lang="en-US" sz="2800" spc="-8"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141816" y="139699"/>
                <a:ext cx="11923184" cy="4747775"/>
              </a:xfrm>
              <a:prstGeom prst="rect">
                <a:avLst/>
              </a:prstGeom>
              <a:blipFill>
                <a:blip r:embed="rId3"/>
                <a:stretch>
                  <a:fillRect l="-1585" t="-128" r="-1483"/>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40" t="7207" r="14783" b="45948"/>
          <a:stretch/>
        </p:blipFill>
        <p:spPr>
          <a:xfrm>
            <a:off x="8833034" y="2797372"/>
            <a:ext cx="1790262" cy="1454588"/>
          </a:xfrm>
          <a:prstGeom prst="rect">
            <a:avLst/>
          </a:prstGeom>
        </p:spPr>
      </p:pic>
    </p:spTree>
    <p:extLst>
      <p:ext uri="{BB962C8B-B14F-4D97-AF65-F5344CB8AC3E}">
        <p14:creationId xmlns:p14="http://schemas.microsoft.com/office/powerpoint/2010/main" val="1968540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611" t="58744" r="44063" b="9587"/>
          <a:stretch/>
        </p:blipFill>
        <p:spPr>
          <a:xfrm>
            <a:off x="8601541" y="106524"/>
            <a:ext cx="3358966" cy="1362011"/>
          </a:xfrm>
          <a:prstGeom prst="rect">
            <a:avLst/>
          </a:prstGeom>
        </p:spPr>
      </p:pic>
      <mc:AlternateContent xmlns:mc="http://schemas.openxmlformats.org/markup-compatibility/2006" xmlns:a14="http://schemas.microsoft.com/office/drawing/2010/main">
        <mc:Choice Requires="a14">
          <p:sp>
            <p:nvSpPr>
              <p:cNvPr id="2" name="object 2"/>
              <p:cNvSpPr txBox="1"/>
              <p:nvPr/>
            </p:nvSpPr>
            <p:spPr>
              <a:xfrm>
                <a:off x="141816" y="139699"/>
                <a:ext cx="11923184" cy="6648295"/>
              </a:xfrm>
              <a:prstGeom prst="rect">
                <a:avLst/>
              </a:prstGeom>
            </p:spPr>
            <p:txBody>
              <a:bodyPr vert="horz" wrap="square" lIns="0" tIns="133350" rIns="0" bIns="0" rtlCol="0">
                <a:spAutoFit/>
              </a:bodyPr>
              <a:lstStyle/>
              <a:p>
                <a:pPr marL="10583">
                  <a:spcBef>
                    <a:spcPts val="1050"/>
                  </a:spcBef>
                </a:pPr>
                <a:r>
                  <a:rPr lang="en-US" sz="3600" dirty="0" smtClean="0">
                    <a:solidFill>
                      <a:schemeClr val="accent2"/>
                    </a:solidFill>
                    <a:latin typeface="Arial"/>
                    <a:cs typeface="Arial"/>
                  </a:rPr>
                  <a:t>		Multiplication of n-digit integers</a:t>
                </a:r>
                <a:endParaRPr lang="en-US" sz="3200" spc="-8" dirty="0">
                  <a:latin typeface="Arial"/>
                  <a:cs typeface="Arial"/>
                </a:endParaRPr>
              </a:p>
              <a:p>
                <a:pPr marL="467783" indent="-457200">
                  <a:spcBef>
                    <a:spcPts val="1050"/>
                  </a:spcBef>
                  <a:buFont typeface="Arial" panose="020B0604020202020204" pitchFamily="34" charset="0"/>
                  <a:buChar char="•"/>
                </a:pPr>
                <a:endParaRPr lang="en-US" sz="2800" spc="-8" dirty="0" smtClean="0">
                  <a:latin typeface="Arial"/>
                  <a:cs typeface="Arial"/>
                </a:endParaRPr>
              </a:p>
              <a:p>
                <a:pPr marL="467783" indent="-457200">
                  <a:spcBef>
                    <a:spcPts val="1050"/>
                  </a:spcBef>
                  <a:buFont typeface="Arial" panose="020B0604020202020204" pitchFamily="34" charset="0"/>
                  <a:buChar char="•"/>
                </a:pPr>
                <a:r>
                  <a:rPr lang="en-US" sz="2800" spc="-8" dirty="0" smtClean="0">
                    <a:latin typeface="Arial"/>
                    <a:cs typeface="Arial"/>
                  </a:rPr>
                  <a:t>Feeling</a:t>
                </a:r>
                <a:r>
                  <a:rPr lang="en-US" sz="2800" spc="-8" dirty="0">
                    <a:latin typeface="Arial"/>
                    <a:cs typeface="Arial"/>
                  </a:rPr>
                  <a:t>: “As regards number systems and calculation techniques,</a:t>
                </a:r>
              </a:p>
              <a:p>
                <a:pPr marL="10583">
                  <a:spcBef>
                    <a:spcPts val="1050"/>
                  </a:spcBef>
                </a:pPr>
                <a:r>
                  <a:rPr lang="en-US" sz="2800" spc="-8" dirty="0" smtClean="0">
                    <a:latin typeface="Arial"/>
                    <a:cs typeface="Arial"/>
                  </a:rPr>
                  <a:t>     it </a:t>
                </a:r>
                <a:r>
                  <a:rPr lang="en-US" sz="2800" spc="-8" dirty="0">
                    <a:latin typeface="Arial"/>
                    <a:cs typeface="Arial"/>
                  </a:rPr>
                  <a:t>seems that the final and best solutions were found in science long ago”</a:t>
                </a:r>
              </a:p>
              <a:p>
                <a:pPr marL="10583">
                  <a:spcBef>
                    <a:spcPts val="1050"/>
                  </a:spcBef>
                </a:pPr>
                <a:endParaRPr lang="en-US" sz="2800" spc="-8" dirty="0">
                  <a:latin typeface="Arial"/>
                  <a:cs typeface="Arial"/>
                </a:endParaRPr>
              </a:p>
              <a:p>
                <a:pPr marL="467783" indent="-457200">
                  <a:spcBef>
                    <a:spcPts val="1050"/>
                  </a:spcBef>
                  <a:buFont typeface="Arial" panose="020B0604020202020204" pitchFamily="34" charset="0"/>
                  <a:buChar char="•"/>
                </a:pPr>
                <a:r>
                  <a:rPr lang="en-US" sz="2800" spc="-8" dirty="0" smtClean="0">
                    <a:latin typeface="Arial"/>
                    <a:cs typeface="Arial"/>
                  </a:rPr>
                  <a:t>In </a:t>
                </a:r>
                <a:r>
                  <a:rPr lang="en-US" sz="2800" spc="-8" dirty="0">
                    <a:latin typeface="Arial"/>
                    <a:cs typeface="Arial"/>
                  </a:rPr>
                  <a:t>1950’s, Kolmogorov </a:t>
                </a:r>
                <a:r>
                  <a:rPr lang="en-US" sz="2800" spc="-8" dirty="0" smtClean="0">
                    <a:latin typeface="Arial"/>
                    <a:cs typeface="Arial"/>
                  </a:rPr>
                  <a:t>conjectured time</a:t>
                </a:r>
                <a14:m>
                  <m:oMath xmlns:m="http://schemas.openxmlformats.org/officeDocument/2006/math">
                    <m:r>
                      <a:rPr lang="en-US" sz="2800" b="0" i="0" spc="-8" smtClean="0">
                        <a:latin typeface="Cambria Math" panose="02040503050406030204" pitchFamily="18" charset="0"/>
                        <a:cs typeface="Arial"/>
                      </a:rPr>
                      <m:t> </m:t>
                    </m:r>
                    <m:r>
                      <m:rPr>
                        <m:sty m:val="p"/>
                      </m:rPr>
                      <a:rPr lang="en-US" sz="2800" spc="-8">
                        <a:latin typeface="Cambria Math" panose="02040503050406030204" pitchFamily="18" charset="0"/>
                        <a:cs typeface="Arial"/>
                      </a:rPr>
                      <m:t>Ω</m:t>
                    </m:r>
                    <m:d>
                      <m:dPr>
                        <m:ctrlPr>
                          <a:rPr lang="en-US" sz="2800" i="1" spc="-8">
                            <a:latin typeface="Cambria Math" panose="02040503050406030204" pitchFamily="18" charset="0"/>
                            <a:cs typeface="Arial"/>
                          </a:rPr>
                        </m:ctrlPr>
                      </m:dPr>
                      <m:e>
                        <m:sSup>
                          <m:sSupPr>
                            <m:ctrlPr>
                              <a:rPr lang="en-US" sz="2800" i="1" spc="-8">
                                <a:latin typeface="Cambria Math" panose="02040503050406030204" pitchFamily="18" charset="0"/>
                                <a:cs typeface="Arial"/>
                              </a:rPr>
                            </m:ctrlPr>
                          </m:sSupPr>
                          <m:e>
                            <m:r>
                              <a:rPr lang="en-US" sz="2800" i="1" spc="-8">
                                <a:latin typeface="Cambria Math" panose="02040503050406030204" pitchFamily="18" charset="0"/>
                                <a:cs typeface="Arial"/>
                              </a:rPr>
                              <m:t>𝑛</m:t>
                            </m:r>
                          </m:e>
                          <m:sup>
                            <m:r>
                              <a:rPr lang="en-US" sz="2800" i="1" spc="-8">
                                <a:latin typeface="Cambria Math" panose="02040503050406030204" pitchFamily="18" charset="0"/>
                                <a:cs typeface="Arial"/>
                              </a:rPr>
                              <m:t>2</m:t>
                            </m:r>
                          </m:sup>
                        </m:sSup>
                      </m:e>
                    </m:d>
                  </m:oMath>
                </a14:m>
                <a:endParaRPr lang="en-US" sz="2800" b="0" spc="-8" dirty="0" smtClean="0">
                  <a:latin typeface="Arial"/>
                  <a:cs typeface="Arial"/>
                </a:endParaRPr>
              </a:p>
              <a:p>
                <a:pPr marL="10583">
                  <a:spcBef>
                    <a:spcPts val="1050"/>
                  </a:spcBef>
                </a:pPr>
                <a:r>
                  <a:rPr lang="en-US" sz="2800" spc="-8" dirty="0" smtClean="0">
                    <a:latin typeface="Arial"/>
                    <a:cs typeface="Arial"/>
                  </a:rPr>
                  <a:t>    Started a seminar with the goal of proving it</a:t>
                </a:r>
                <a:endParaRPr lang="en-US" sz="2800" spc="-8" dirty="0">
                  <a:latin typeface="Arial"/>
                  <a:cs typeface="Arial"/>
                </a:endParaRPr>
              </a:p>
              <a:p>
                <a:pPr marL="10583">
                  <a:spcBef>
                    <a:spcPts val="1050"/>
                  </a:spcBef>
                </a:pPr>
                <a:endParaRPr lang="en-US" sz="2800" spc="-8" dirty="0">
                  <a:latin typeface="Arial"/>
                  <a:cs typeface="Arial"/>
                </a:endParaRPr>
              </a:p>
              <a:p>
                <a:pPr marL="467783" indent="-457200">
                  <a:spcBef>
                    <a:spcPts val="1050"/>
                  </a:spcBef>
                  <a:buFont typeface="Arial" panose="020B0604020202020204" pitchFamily="34" charset="0"/>
                  <a:buChar char="•"/>
                </a:pPr>
                <a:r>
                  <a:rPr lang="en-US" sz="2800" spc="-8" dirty="0">
                    <a:latin typeface="Arial"/>
                    <a:cs typeface="Arial"/>
                  </a:rPr>
                  <a:t>One week later, </a:t>
                </a:r>
                <a:r>
                  <a:rPr lang="en-US" sz="2800" spc="-4" dirty="0">
                    <a:latin typeface="Arial"/>
                    <a:cs typeface="Arial"/>
                  </a:rPr>
                  <a:t>O(n</a:t>
                </a:r>
                <a:r>
                  <a:rPr lang="en-US" sz="2800" spc="6" baseline="21276" dirty="0">
                    <a:latin typeface="Arial"/>
                    <a:cs typeface="Arial"/>
                  </a:rPr>
                  <a:t>1.59</a:t>
                </a:r>
                <a:r>
                  <a:rPr lang="en-US" sz="2800" spc="4" dirty="0">
                    <a:latin typeface="Arial"/>
                    <a:cs typeface="Arial"/>
                  </a:rPr>
                  <a:t>) time by </a:t>
                </a:r>
                <a:r>
                  <a:rPr lang="en-US" sz="2800" spc="-8" dirty="0">
                    <a:latin typeface="Arial"/>
                    <a:cs typeface="Arial"/>
                  </a:rPr>
                  <a:t>Karatsuba</a:t>
                </a:r>
              </a:p>
              <a:p>
                <a:pPr marL="467783" indent="-457200">
                  <a:spcBef>
                    <a:spcPts val="1050"/>
                  </a:spcBef>
                  <a:buFont typeface="Arial" panose="020B0604020202020204" pitchFamily="34" charset="0"/>
                  <a:buChar char="•"/>
                </a:pPr>
                <a:endParaRPr lang="en-US" sz="2800" spc="-8" dirty="0" smtClean="0">
                  <a:latin typeface="Arial"/>
                  <a:cs typeface="Arial"/>
                </a:endParaRPr>
              </a:p>
              <a:p>
                <a:pPr marL="467783" indent="-457200">
                  <a:spcBef>
                    <a:spcPts val="1050"/>
                  </a:spcBef>
                  <a:buFont typeface="Arial" panose="020B0604020202020204" pitchFamily="34" charset="0"/>
                  <a:buChar char="•"/>
                </a:pPr>
                <a:r>
                  <a:rPr lang="en-US" sz="2800" spc="-8" dirty="0" smtClean="0">
                    <a:latin typeface="Arial"/>
                    <a:cs typeface="Arial"/>
                  </a:rPr>
                  <a:t>[…, 2019] </a:t>
                </a:r>
                <a:r>
                  <a:rPr lang="en-US" sz="2800" dirty="0" smtClean="0"/>
                  <a:t>Harvey</a:t>
                </a:r>
                <a:r>
                  <a:rPr lang="en-US" sz="2800" dirty="0"/>
                  <a:t> </a:t>
                </a:r>
                <a:r>
                  <a:rPr lang="en-US" sz="2800" dirty="0" smtClean="0"/>
                  <a:t>&amp; van </a:t>
                </a:r>
                <a:r>
                  <a:rPr lang="en-US" sz="2800" dirty="0"/>
                  <a:t>der </a:t>
                </a:r>
                <a:r>
                  <a:rPr lang="en-US" sz="2800" dirty="0" err="1"/>
                  <a:t>Hoeven</a:t>
                </a:r>
                <a:r>
                  <a:rPr lang="en-US" sz="4000" dirty="0" smtClean="0"/>
                  <a:t> </a:t>
                </a:r>
                <a14:m>
                  <m:oMath xmlns:m="http://schemas.openxmlformats.org/officeDocument/2006/math">
                    <m:r>
                      <a:rPr lang="en-US" sz="2800" b="0" i="1" spc="-8" smtClean="0">
                        <a:latin typeface="Cambria Math" panose="02040503050406030204" pitchFamily="18" charset="0"/>
                        <a:cs typeface="Arial"/>
                      </a:rPr>
                      <m:t>𝑂</m:t>
                    </m:r>
                    <m:r>
                      <a:rPr lang="en-US" sz="2800" b="0" i="1" spc="-8" smtClean="0">
                        <a:latin typeface="Cambria Math" panose="02040503050406030204" pitchFamily="18" charset="0"/>
                        <a:cs typeface="Arial"/>
                      </a:rPr>
                      <m:t>(</m:t>
                    </m:r>
                    <m:r>
                      <a:rPr lang="en-US" sz="2800" b="0" i="1" spc="-8" smtClean="0">
                        <a:latin typeface="Cambria Math" panose="02040503050406030204" pitchFamily="18" charset="0"/>
                        <a:cs typeface="Arial"/>
                      </a:rPr>
                      <m:t>𝑛</m:t>
                    </m:r>
                    <m:r>
                      <a:rPr lang="en-US" sz="2800" b="0" i="1" spc="-8" smtClean="0">
                        <a:latin typeface="Cambria Math" panose="02040503050406030204" pitchFamily="18" charset="0"/>
                        <a:cs typeface="Arial"/>
                      </a:rPr>
                      <m:t>⋅</m:t>
                    </m:r>
                    <m:r>
                      <a:rPr lang="en-US" sz="2800" b="0" i="1" spc="-8" smtClean="0">
                        <a:latin typeface="Cambria Math" panose="02040503050406030204" pitchFamily="18" charset="0"/>
                        <a:cs typeface="Arial"/>
                      </a:rPr>
                      <m:t>𝑙𝑜𝑔</m:t>
                    </m:r>
                    <m:d>
                      <m:dPr>
                        <m:ctrlPr>
                          <a:rPr lang="en-US" sz="2800" b="0" i="1" spc="-8" smtClean="0">
                            <a:latin typeface="Cambria Math" panose="02040503050406030204" pitchFamily="18" charset="0"/>
                            <a:cs typeface="Arial"/>
                          </a:rPr>
                        </m:ctrlPr>
                      </m:dPr>
                      <m:e>
                        <m:r>
                          <a:rPr lang="en-US" sz="2800" b="0" i="1" spc="-8" smtClean="0">
                            <a:latin typeface="Cambria Math" panose="02040503050406030204" pitchFamily="18" charset="0"/>
                            <a:cs typeface="Arial"/>
                          </a:rPr>
                          <m:t>𝑛</m:t>
                        </m:r>
                      </m:e>
                    </m:d>
                    <m:r>
                      <a:rPr lang="en-US" sz="2800" b="0" i="1" spc="-8" smtClean="0">
                        <a:latin typeface="Cambria Math" panose="02040503050406030204" pitchFamily="18" charset="0"/>
                        <a:cs typeface="Arial"/>
                      </a:rPr>
                      <m:t>)</m:t>
                    </m:r>
                  </m:oMath>
                </a14:m>
                <a:endParaRPr lang="en-US" sz="2800" spc="-8"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141816" y="139699"/>
                <a:ext cx="11923184" cy="6648295"/>
              </a:xfrm>
              <a:prstGeom prst="rect">
                <a:avLst/>
              </a:prstGeom>
              <a:blipFill>
                <a:blip r:embed="rId3"/>
                <a:stretch>
                  <a:fillRect l="-1585" t="-92" r="-1483" b="-1650"/>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40" t="7207" r="14783" b="45948"/>
          <a:stretch/>
        </p:blipFill>
        <p:spPr>
          <a:xfrm>
            <a:off x="8833034" y="2797372"/>
            <a:ext cx="1790262" cy="145458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 r="12528" b="39998"/>
          <a:stretch/>
        </p:blipFill>
        <p:spPr>
          <a:xfrm>
            <a:off x="8833034" y="4412180"/>
            <a:ext cx="1734567" cy="1590019"/>
          </a:xfrm>
          <a:prstGeom prst="rect">
            <a:avLst/>
          </a:prstGeom>
        </p:spPr>
      </p:pic>
    </p:spTree>
    <p:extLst>
      <p:ext uri="{BB962C8B-B14F-4D97-AF65-F5344CB8AC3E}">
        <p14:creationId xmlns:p14="http://schemas.microsoft.com/office/powerpoint/2010/main" val="3196944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1979</TotalTime>
  <Words>1302</Words>
  <Application>Microsoft Office PowerPoint</Application>
  <PresentationFormat>Widescreen</PresentationFormat>
  <Paragraphs>513</Paragraphs>
  <Slides>63</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SimSun</vt:lpstr>
      <vt:lpstr>Arial</vt:lpstr>
      <vt:lpstr>Calibri</vt:lpstr>
      <vt:lpstr>Calibri Light</vt:lpstr>
      <vt:lpstr>Cambria Math</vt:lpstr>
      <vt:lpstr>Lucida Sans Unicode</vt:lpstr>
      <vt:lpstr>Mangal</vt:lpstr>
      <vt:lpstr>Symbol</vt:lpstr>
      <vt:lpstr>Tahoma</vt:lpstr>
      <vt:lpstr>Times New Roman</vt:lpstr>
      <vt:lpstr>Office Theme</vt:lpstr>
      <vt:lpstr>On the Grand Challenge</vt:lpstr>
      <vt:lpstr>PowerPoint Presentation</vt:lpstr>
      <vt:lpstr>PowerPoint Presentation</vt:lpstr>
      <vt:lpstr>PowerPoint Presentation</vt:lpstr>
      <vt:lpstr>Book ad          Mathematics of the impossible     Draft on my homepage</vt:lpstr>
      <vt:lpstr>Outline</vt:lpstr>
      <vt:lpstr>The Grand Challenge (1930 –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Frontier of P vs. NP</vt:lpstr>
      <vt:lpstr>Frontier of P vs. NP</vt:lpstr>
      <vt:lpstr>Frontier of P vs. NP</vt:lpstr>
      <vt:lpstr>Frontier of P vs. NP</vt:lpstr>
      <vt:lpstr>Frontier of P vs. NP</vt:lpstr>
      <vt:lpstr>Frontier of P vs. NP</vt:lpstr>
      <vt:lpstr>Frontier of P vs. NP</vt:lpstr>
      <vt:lpstr>Frontier of P vs. NP</vt:lpstr>
      <vt:lpstr>PowerPoint Presentation</vt:lpstr>
      <vt:lpstr>Correlation bounds for polynomials Survey on my homepage 2008, updated 2022</vt:lpstr>
      <vt:lpstr>Next on polynomials</vt:lpstr>
      <vt:lpstr>[Chattopadhyay Hatami Hosseini Lovett Zuckerman ]     STOC 2020 </vt:lpstr>
      <vt:lpstr>[Ivanov Pavlovic V] </vt:lpstr>
      <vt:lpstr>[Ivanov Pavlovic V] </vt:lpstr>
      <vt:lpstr>Pseudorandom generators</vt:lpstr>
      <vt:lpstr>Pseudorandom generators</vt:lpstr>
      <vt:lpstr>Outline</vt:lpstr>
      <vt:lpstr>AC^0  circuits</vt:lpstr>
      <vt:lpstr>AC^0  circuits</vt:lpstr>
      <vt:lpstr>Similar phenomenon</vt:lpstr>
      <vt:lpstr>Why do current bounds stop “just before” proving major results?</vt:lpstr>
      <vt:lpstr>Why do current bounds stop “just before” proving major results?</vt:lpstr>
      <vt:lpstr>Why do current bounds stop “just before” proving major results?</vt:lpstr>
      <vt:lpstr>Why do current bounds stop “just before” proving major results?</vt:lpstr>
      <vt:lpstr>Outline</vt:lpstr>
      <vt:lpstr>Complexity of error-correction encoding</vt:lpstr>
      <vt:lpstr>Previous work</vt:lpstr>
      <vt:lpstr>[Gál  Hansen  Koucký  Pudlák V 2012]</vt:lpstr>
      <vt:lpstr>Probabilistic construction</vt:lpstr>
      <vt:lpstr>Static data structures</vt:lpstr>
      <vt:lpstr>From circuits to data structures [V 2018]</vt:lpstr>
      <vt:lpstr>PowerPoint Presentation</vt:lpstr>
      <vt:lpstr>Open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thoughts on lower bounds</dc:title>
  <dc:creator>Windows User</dc:creator>
  <cp:lastModifiedBy>Hasanhodzic, Jasmina</cp:lastModifiedBy>
  <cp:revision>190</cp:revision>
  <dcterms:created xsi:type="dcterms:W3CDTF">2019-09-24T16:18:14Z</dcterms:created>
  <dcterms:modified xsi:type="dcterms:W3CDTF">2025-04-21T22:57:43Z</dcterms:modified>
</cp:coreProperties>
</file>