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103" d="100"/>
          <a:sy n="103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CFCCD-39D6-4D0E-9366-A7C42F7FFFF5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12F77-BFD5-40BB-B235-F9FD2D04A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3CC5-33D1-4CEC-882F-36812BBC4AF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883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2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4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8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9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1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2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C97FC-9BEA-4165-AF37-094EAB70C7CC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60E74-576B-44A2-A80B-C87FE787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0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Hashing</a:t>
            </a:r>
            <a:br>
              <a:rPr lang="en-US" dirty="0"/>
            </a:br>
            <a:r>
              <a:rPr lang="en-US" dirty="0"/>
              <a:t>Preliminary Slides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0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38696"/>
            <a:ext cx="7886700" cy="1325563"/>
          </a:xfrm>
        </p:spPr>
        <p:txBody>
          <a:bodyPr/>
          <a:lstStyle/>
          <a:p>
            <a:r>
              <a:rPr lang="en-US" altLang="en-US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ADT interface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190017"/>
            <a:ext cx="8229600" cy="4876800"/>
          </a:xfrm>
        </p:spPr>
        <p:txBody>
          <a:bodyPr/>
          <a:lstStyle/>
          <a:p>
            <a:r>
              <a:rPr lang="en-US" altLang="en-US" sz="2400" dirty="0"/>
              <a:t>Let's implement 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interface </a:t>
            </a:r>
            <a:r>
              <a:rPr lang="en-US" alt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void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(Integer value);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(Integer value);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void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void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(Integer value);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2575" lvl="1" indent="0">
              <a:lnSpc>
                <a:spcPct val="80000"/>
              </a:lnSpc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add, contains, remove </a:t>
            </a:r>
            <a:r>
              <a:rPr lang="en-US" altLang="en-US" dirty="0">
                <a:cs typeface="Courier New" panose="02070309020205020404" pitchFamily="49" charset="0"/>
              </a:rPr>
              <a:t>should be O(1)</a:t>
            </a:r>
          </a:p>
          <a:p>
            <a:pPr marL="282575" lvl="1" indent="0">
              <a:lnSpc>
                <a:spcPct val="80000"/>
              </a:lnSpc>
              <a:buNone/>
            </a:pPr>
            <a:r>
              <a:rPr lang="en-US" altLang="en-US" dirty="0">
                <a:cs typeface="Courier New" panose="02070309020205020404" pitchFamily="49" charset="0"/>
                <a:sym typeface="Wingdings" panose="05000000000000000000" pitchFamily="2" charset="2"/>
              </a:rPr>
              <a:t> Add and search quickly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176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8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8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0237" y="347348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Implementing </a:t>
            </a:r>
            <a:r>
              <a:rPr lang="en-US" altLang="en-US" dirty="0" err="1"/>
              <a:t>HashIntegerSet</a:t>
            </a:r>
            <a:r>
              <a:rPr lang="en-US" altLang="en-US" dirty="0"/>
              <a:t>              using hash table and linear probing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219200"/>
            <a:ext cx="9601200" cy="4876800"/>
          </a:xfrm>
        </p:spPr>
        <p:txBody>
          <a:bodyPr/>
          <a:lstStyle/>
          <a:p>
            <a:pPr lvl="1">
              <a:lnSpc>
                <a:spcPct val="65000"/>
              </a:lnSpc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class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HashIntegerSet</a:t>
            </a:r>
            <a:r>
              <a:rPr lang="en-US" altLang="en-US" sz="2000" dirty="0">
                <a:latin typeface="Courier New" panose="02070309020205020404" pitchFamily="49" charset="0"/>
              </a:rPr>
              <a:t> implements </a:t>
            </a:r>
            <a:r>
              <a:rPr lang="en-US" altLang="en-US" sz="2000" dirty="0" err="1">
                <a:latin typeface="Courier New" panose="02070309020205020404" pitchFamily="49" charset="0"/>
              </a:rPr>
              <a:t>IntegerSet</a:t>
            </a:r>
            <a:r>
              <a:rPr lang="en-US" altLang="en-US" sz="2000" dirty="0"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Integer[] elements;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size;</a:t>
            </a:r>
          </a:p>
          <a:p>
            <a:pPr lvl="1">
              <a:lnSpc>
                <a:spcPct val="65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  // constructs new empty set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HashIntegerSet</a:t>
            </a:r>
            <a:r>
              <a:rPr lang="en-US" altLang="en-US" sz="2000" dirty="0"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elements = new Integer[10];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size = 0;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65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  // hash function maps values to indexes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hash</a:t>
            </a:r>
            <a:r>
              <a:rPr lang="en-US" altLang="en-US" sz="2000" dirty="0">
                <a:latin typeface="Courier New" panose="02070309020205020404" pitchFamily="49" charset="0"/>
              </a:rPr>
              <a:t>(Integer value)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Math.abs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value.hashCode</a:t>
            </a:r>
            <a:r>
              <a:rPr lang="en-US" altLang="en-US" sz="2000" dirty="0">
                <a:latin typeface="Courier New" panose="02070309020205020404" pitchFamily="49" charset="0"/>
              </a:rPr>
              <a:t>()) % </a:t>
            </a:r>
            <a:r>
              <a:rPr lang="en-US" altLang="en-US" sz="2000" dirty="0" err="1">
                <a:latin typeface="Courier New" panose="02070309020205020404" pitchFamily="49" charset="0"/>
              </a:rPr>
              <a:t>elements.length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8966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8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8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98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98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8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98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8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98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98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98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98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980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980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3421"/>
            <a:ext cx="7886700" cy="1325563"/>
          </a:xfrm>
        </p:spPr>
        <p:txBody>
          <a:bodyPr/>
          <a:lstStyle/>
          <a:p>
            <a:r>
              <a:rPr lang="en-US" altLang="en-US" dirty="0"/>
              <a:t>The add operation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763000" cy="4800600"/>
          </a:xfrm>
        </p:spPr>
        <p:txBody>
          <a:bodyPr/>
          <a:lstStyle/>
          <a:p>
            <a:pPr lvl="1"/>
            <a:r>
              <a:rPr lang="en-US" altLang="en-US" dirty="0"/>
              <a:t>Use the hash function to find the proper bucket index.</a:t>
            </a:r>
          </a:p>
          <a:p>
            <a:pPr lvl="1"/>
            <a:r>
              <a:rPr lang="en-US" altLang="en-US" dirty="0"/>
              <a:t>If we see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en-US" dirty="0"/>
              <a:t> (empty bucket) </a:t>
            </a: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put it there.</a:t>
            </a:r>
          </a:p>
          <a:p>
            <a:pPr lvl="1"/>
            <a:r>
              <a:rPr lang="en-US" altLang="en-US" dirty="0"/>
              <a:t>If not, move forward until we find an empty (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en-US" dirty="0"/>
              <a:t>) index to store it.</a:t>
            </a:r>
          </a:p>
          <a:p>
            <a:pPr lvl="1"/>
            <a:r>
              <a:rPr lang="en-US" altLang="en-US" dirty="0"/>
              <a:t>If the value is already in the table </a:t>
            </a:r>
          </a:p>
          <a:p>
            <a:pPr marL="282575" lvl="1" indent="0">
              <a:buNone/>
            </a:pPr>
            <a:r>
              <a:rPr lang="en-US" altLang="en-US" dirty="0">
                <a:sym typeface="Wingdings" panose="05000000000000000000" pitchFamily="2" charset="2"/>
              </a:rPr>
              <a:t></a:t>
            </a:r>
            <a:r>
              <a:rPr lang="en-US" altLang="en-US" dirty="0"/>
              <a:t> do NOT re-add it (WHY?)</a:t>
            </a:r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(54);   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code</a:t>
            </a:r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(14);</a:t>
            </a:r>
          </a:p>
        </p:txBody>
      </p:sp>
      <p:graphicFrame>
        <p:nvGraphicFramePr>
          <p:cNvPr id="599044" name="Group 4"/>
          <p:cNvGraphicFramePr>
            <a:graphicFrameLocks noGrp="1"/>
          </p:cNvGraphicFramePr>
          <p:nvPr>
            <p:extLst/>
          </p:nvPr>
        </p:nvGraphicFramePr>
        <p:xfrm>
          <a:off x="1444557" y="4453600"/>
          <a:ext cx="7239000" cy="1261400"/>
        </p:xfrm>
        <a:graphic>
          <a:graphicData uri="http://schemas.openxmlformats.org/drawingml/2006/table">
            <a:tbl>
              <a:tblPr/>
              <a:tblGrid>
                <a:gridCol w="1010498">
                  <a:extLst>
                    <a:ext uri="{9D8B030D-6E8A-4147-A177-3AD203B41FA5}">
                      <a16:colId xmlns:a16="http://schemas.microsoft.com/office/drawing/2014/main" val="1094061445"/>
                    </a:ext>
                  </a:extLst>
                </a:gridCol>
                <a:gridCol w="620673">
                  <a:extLst>
                    <a:ext uri="{9D8B030D-6E8A-4147-A177-3AD203B41FA5}">
                      <a16:colId xmlns:a16="http://schemas.microsoft.com/office/drawing/2014/main" val="3425181862"/>
                    </a:ext>
                  </a:extLst>
                </a:gridCol>
                <a:gridCol w="620672">
                  <a:extLst>
                    <a:ext uri="{9D8B030D-6E8A-4147-A177-3AD203B41FA5}">
                      <a16:colId xmlns:a16="http://schemas.microsoft.com/office/drawing/2014/main" val="3717797950"/>
                    </a:ext>
                  </a:extLst>
                </a:gridCol>
                <a:gridCol w="625029">
                  <a:extLst>
                    <a:ext uri="{9D8B030D-6E8A-4147-A177-3AD203B41FA5}">
                      <a16:colId xmlns:a16="http://schemas.microsoft.com/office/drawing/2014/main" val="1623689744"/>
                    </a:ext>
                  </a:extLst>
                </a:gridCol>
                <a:gridCol w="618495">
                  <a:extLst>
                    <a:ext uri="{9D8B030D-6E8A-4147-A177-3AD203B41FA5}">
                      <a16:colId xmlns:a16="http://schemas.microsoft.com/office/drawing/2014/main" val="1291751935"/>
                    </a:ext>
                  </a:extLst>
                </a:gridCol>
                <a:gridCol w="627206">
                  <a:extLst>
                    <a:ext uri="{9D8B030D-6E8A-4147-A177-3AD203B41FA5}">
                      <a16:colId xmlns:a16="http://schemas.microsoft.com/office/drawing/2014/main" val="568285134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918697444"/>
                    </a:ext>
                  </a:extLst>
                </a:gridCol>
                <a:gridCol w="625027">
                  <a:extLst>
                    <a:ext uri="{9D8B030D-6E8A-4147-A177-3AD203B41FA5}">
                      <a16:colId xmlns:a16="http://schemas.microsoft.com/office/drawing/2014/main" val="3265858159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2517697655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1459539384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3890129491"/>
                    </a:ext>
                  </a:extLst>
                </a:gridCol>
              </a:tblGrid>
              <a:tr h="4325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745018"/>
                  </a:ext>
                </a:extLst>
              </a:tr>
              <a:tr h="4325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605357"/>
                  </a:ext>
                </a:extLst>
              </a:tr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82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34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9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9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9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86628"/>
            <a:ext cx="7886700" cy="1325563"/>
          </a:xfrm>
        </p:spPr>
        <p:txBody>
          <a:bodyPr/>
          <a:lstStyle/>
          <a:p>
            <a:r>
              <a:rPr lang="en-US" altLang="en-US" dirty="0"/>
              <a:t>The contains operation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876800"/>
          </a:xfrm>
        </p:spPr>
        <p:txBody>
          <a:bodyPr/>
          <a:lstStyle/>
          <a:p>
            <a:r>
              <a:rPr lang="en-US" altLang="en-US" sz="2400" dirty="0"/>
              <a:t>Use the hash function to find the proper bucket index.</a:t>
            </a:r>
          </a:p>
          <a:p>
            <a:r>
              <a:rPr lang="en-US" altLang="en-US" sz="2400" dirty="0"/>
              <a:t>Loop forward until the value is found, or an empty index (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en-US" sz="2400" dirty="0"/>
              <a:t>).</a:t>
            </a:r>
          </a:p>
          <a:p>
            <a:r>
              <a:rPr lang="en-US" altLang="en-US" sz="2400" dirty="0"/>
              <a:t>If the value is found  </a:t>
            </a:r>
            <a:r>
              <a:rPr lang="en-US" altLang="en-US" sz="2400" dirty="0">
                <a:sym typeface="Wingdings" panose="05000000000000000000" pitchFamily="2" charset="2"/>
              </a:rPr>
              <a:t> return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altLang="en-US" sz="2400" dirty="0"/>
          </a:p>
          <a:p>
            <a:r>
              <a:rPr lang="en-US" altLang="en-US" sz="2400" dirty="0"/>
              <a:t>If 0 is found </a:t>
            </a:r>
            <a:r>
              <a:rPr lang="en-US" altLang="en-US" sz="2400" dirty="0">
                <a:sym typeface="Wingdings" panose="05000000000000000000" pitchFamily="2" charset="2"/>
              </a:rPr>
              <a:t> return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altLang="en-US" sz="2400" dirty="0"/>
              <a:t>.</a:t>
            </a:r>
            <a:endParaRPr lang="en-US" altLang="en-US" dirty="0"/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(24)   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(14)   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true</a:t>
            </a:r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set.contains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(35)   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01092" name="Group 4"/>
          <p:cNvGraphicFramePr>
            <a:graphicFrameLocks noGrp="1"/>
          </p:cNvGraphicFramePr>
          <p:nvPr>
            <p:extLst/>
          </p:nvPr>
        </p:nvGraphicFramePr>
        <p:xfrm>
          <a:off x="914400" y="4572000"/>
          <a:ext cx="7239000" cy="1261400"/>
        </p:xfrm>
        <a:graphic>
          <a:graphicData uri="http://schemas.openxmlformats.org/drawingml/2006/table">
            <a:tbl>
              <a:tblPr/>
              <a:tblGrid>
                <a:gridCol w="1010498">
                  <a:extLst>
                    <a:ext uri="{9D8B030D-6E8A-4147-A177-3AD203B41FA5}">
                      <a16:colId xmlns:a16="http://schemas.microsoft.com/office/drawing/2014/main" val="3409250213"/>
                    </a:ext>
                  </a:extLst>
                </a:gridCol>
                <a:gridCol w="620673">
                  <a:extLst>
                    <a:ext uri="{9D8B030D-6E8A-4147-A177-3AD203B41FA5}">
                      <a16:colId xmlns:a16="http://schemas.microsoft.com/office/drawing/2014/main" val="3890331816"/>
                    </a:ext>
                  </a:extLst>
                </a:gridCol>
                <a:gridCol w="620672">
                  <a:extLst>
                    <a:ext uri="{9D8B030D-6E8A-4147-A177-3AD203B41FA5}">
                      <a16:colId xmlns:a16="http://schemas.microsoft.com/office/drawing/2014/main" val="1691623394"/>
                    </a:ext>
                  </a:extLst>
                </a:gridCol>
                <a:gridCol w="625029">
                  <a:extLst>
                    <a:ext uri="{9D8B030D-6E8A-4147-A177-3AD203B41FA5}">
                      <a16:colId xmlns:a16="http://schemas.microsoft.com/office/drawing/2014/main" val="2814611731"/>
                    </a:ext>
                  </a:extLst>
                </a:gridCol>
                <a:gridCol w="618495">
                  <a:extLst>
                    <a:ext uri="{9D8B030D-6E8A-4147-A177-3AD203B41FA5}">
                      <a16:colId xmlns:a16="http://schemas.microsoft.com/office/drawing/2014/main" val="3156699912"/>
                    </a:ext>
                  </a:extLst>
                </a:gridCol>
                <a:gridCol w="627206">
                  <a:extLst>
                    <a:ext uri="{9D8B030D-6E8A-4147-A177-3AD203B41FA5}">
                      <a16:colId xmlns:a16="http://schemas.microsoft.com/office/drawing/2014/main" val="666444553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3385743368"/>
                    </a:ext>
                  </a:extLst>
                </a:gridCol>
                <a:gridCol w="625027">
                  <a:extLst>
                    <a:ext uri="{9D8B030D-6E8A-4147-A177-3AD203B41FA5}">
                      <a16:colId xmlns:a16="http://schemas.microsoft.com/office/drawing/2014/main" val="3777341436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490552864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3625566827"/>
                    </a:ext>
                  </a:extLst>
                </a:gridCol>
                <a:gridCol w="622850">
                  <a:extLst>
                    <a:ext uri="{9D8B030D-6E8A-4147-A177-3AD203B41FA5}">
                      <a16:colId xmlns:a16="http://schemas.microsoft.com/office/drawing/2014/main" val="3684672483"/>
                    </a:ext>
                  </a:extLst>
                </a:gridCol>
              </a:tblGrid>
              <a:tr h="4325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B2B2B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994952"/>
                  </a:ext>
                </a:extLst>
              </a:tr>
              <a:tr h="43258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559226"/>
                  </a:ext>
                </a:extLst>
              </a:tr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825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Implementing </a:t>
            </a:r>
            <a:r>
              <a:rPr lang="en-US" altLang="en-US" dirty="0" err="1"/>
              <a:t>HashIntegerSet</a:t>
            </a:r>
            <a:r>
              <a:rPr lang="en-US" altLang="en-US" dirty="0"/>
              <a:t> using separate chaining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28922"/>
            <a:ext cx="8768415" cy="48768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65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public class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HashIntegerSet</a:t>
            </a:r>
            <a:r>
              <a:rPr lang="en-US" altLang="en-US" sz="2000" dirty="0">
                <a:latin typeface="Courier New" panose="02070309020205020404" pitchFamily="49" charset="0"/>
              </a:rPr>
              <a:t> implements </a:t>
            </a:r>
            <a:r>
              <a:rPr lang="en-US" altLang="en-US" sz="2000" dirty="0" err="1">
                <a:latin typeface="Courier New" panose="02070309020205020404" pitchFamily="49" charset="0"/>
              </a:rPr>
              <a:t>IntegerSet</a:t>
            </a:r>
            <a:r>
              <a:rPr lang="en-US" altLang="en-US" sz="2000" dirty="0"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</a:rPr>
              <a:t>    // array of linked lists;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</a:rPr>
              <a:t>    // elements[</a:t>
            </a:r>
            <a:r>
              <a:rPr lang="en-US" altLang="en-US" sz="2000" dirty="0" err="1">
                <a:solidFill>
                  <a:srgbClr val="0066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</a:rPr>
              <a:t>] = front of list #</a:t>
            </a:r>
            <a:r>
              <a:rPr lang="en-US" altLang="en-US" sz="2000" dirty="0" err="1">
                <a:solidFill>
                  <a:srgbClr val="0066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6600"/>
                </a:solidFill>
                <a:latin typeface="Courier New" panose="02070309020205020404" pitchFamily="49" charset="0"/>
              </a:rPr>
              <a:t> (null if empty)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b="1" dirty="0">
                <a:latin typeface="Courier New" panose="02070309020205020404" pitchFamily="49" charset="0"/>
              </a:rPr>
              <a:t>Cell[]</a:t>
            </a:r>
            <a:r>
              <a:rPr lang="en-US" altLang="en-US" sz="2000" dirty="0">
                <a:latin typeface="Courier New" panose="02070309020205020404" pitchFamily="49" charset="0"/>
              </a:rPr>
              <a:t> elements;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size;</a:t>
            </a:r>
          </a:p>
          <a:p>
            <a:pPr lvl="1">
              <a:lnSpc>
                <a:spcPct val="65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  // constructs new empty set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dirty="0" err="1">
                <a:latin typeface="Courier New" panose="02070309020205020404" pitchFamily="49" charset="0"/>
              </a:rPr>
              <a:t>HashIntegerSet</a:t>
            </a:r>
            <a:r>
              <a:rPr lang="en-US" altLang="en-US" sz="2000" dirty="0">
                <a:latin typeface="Courier New" panose="02070309020205020404" pitchFamily="49" charset="0"/>
              </a:rPr>
              <a:t>()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elements = new Cell[10];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size = 0;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    // hash function maps values to indexes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		// We do NOT use here the Integer </a:t>
            </a:r>
            <a:r>
              <a:rPr lang="en-US" altLang="en-US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hashCode</a:t>
            </a:r>
            <a:r>
              <a:rPr lang="en-US" altLang="en-US" sz="2000" dirty="0">
                <a:solidFill>
                  <a:srgbClr val="008000"/>
                </a:solidFill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hash</a:t>
            </a:r>
            <a:r>
              <a:rPr lang="en-US" altLang="en-US" sz="2000" dirty="0">
                <a:latin typeface="Courier New" panose="02070309020205020404" pitchFamily="49" charset="0"/>
              </a:rPr>
              <a:t>(Integer value) {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Math.abs</a:t>
            </a:r>
            <a:r>
              <a:rPr lang="en-US" altLang="en-US" sz="2000" dirty="0">
                <a:latin typeface="Courier New" panose="02070309020205020404" pitchFamily="49" charset="0"/>
              </a:rPr>
              <a:t>(value) % </a:t>
            </a:r>
            <a:r>
              <a:rPr lang="en-US" altLang="en-US" sz="2000" dirty="0" err="1">
                <a:latin typeface="Courier New" panose="02070309020205020404" pitchFamily="49" charset="0"/>
              </a:rPr>
              <a:t>elements.length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6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2328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4008" y="-99777"/>
            <a:ext cx="7886700" cy="1325563"/>
          </a:xfrm>
        </p:spPr>
        <p:txBody>
          <a:bodyPr/>
          <a:lstStyle/>
          <a:p>
            <a:r>
              <a:rPr lang="en-US" altLang="en-US" dirty="0"/>
              <a:t>The add operation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967234"/>
            <a:ext cx="8229600" cy="4876800"/>
          </a:xfrm>
        </p:spPr>
        <p:txBody>
          <a:bodyPr/>
          <a:lstStyle/>
          <a:p>
            <a:r>
              <a:rPr lang="en-US" altLang="en-US" sz="2400" dirty="0"/>
              <a:t>How do we add an element to the hash table?</a:t>
            </a:r>
          </a:p>
          <a:p>
            <a:pPr lvl="1"/>
            <a:r>
              <a:rPr lang="en-US" altLang="en-US" dirty="0"/>
              <a:t>Modification of a linked list change can be done by </a:t>
            </a:r>
          </a:p>
          <a:p>
            <a:pPr lvl="2"/>
            <a:r>
              <a:rPr lang="en-US" altLang="en-US" sz="2400" dirty="0"/>
              <a:t>the list's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altLang="en-US" sz="2400" dirty="0"/>
              <a:t> reference</a:t>
            </a:r>
          </a:p>
          <a:p>
            <a:pPr lvl="2"/>
            <a:r>
              <a:rPr lang="en-US" altLang="en-US" sz="2400" dirty="0"/>
              <a:t>or the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altLang="en-US" sz="2400" dirty="0"/>
              <a:t> field of a node in the list.</a:t>
            </a:r>
          </a:p>
          <a:p>
            <a:pPr lvl="1"/>
            <a:r>
              <a:rPr lang="en-US" altLang="en-US" dirty="0"/>
              <a:t>Where/when should we add the new element?</a:t>
            </a:r>
          </a:p>
          <a:p>
            <a:pPr lvl="1"/>
            <a:r>
              <a:rPr lang="en-US" altLang="en-US" dirty="0"/>
              <a:t>Must make sure to avoid duplicates.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set.add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(24);</a:t>
            </a:r>
          </a:p>
        </p:txBody>
      </p:sp>
      <p:graphicFrame>
        <p:nvGraphicFramePr>
          <p:cNvPr id="613380" name="Group 4"/>
          <p:cNvGraphicFramePr>
            <a:graphicFrameLocks noGrp="1"/>
          </p:cNvGraphicFramePr>
          <p:nvPr/>
        </p:nvGraphicFramePr>
        <p:xfrm>
          <a:off x="2590800" y="3567113"/>
          <a:ext cx="5662613" cy="79248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2459087478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411254443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256094694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442404590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17529252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8011927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84169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617586578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1470275193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908987662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125480158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367242"/>
                  </a:ext>
                </a:extLst>
              </a:tr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882877"/>
                  </a:ext>
                </a:extLst>
              </a:tr>
            </a:tbl>
          </a:graphicData>
        </a:graphic>
      </p:graphicFrame>
      <p:graphicFrame>
        <p:nvGraphicFramePr>
          <p:cNvPr id="613418" name="Group 42"/>
          <p:cNvGraphicFramePr>
            <a:graphicFrameLocks noGrp="1"/>
          </p:cNvGraphicFramePr>
          <p:nvPr/>
        </p:nvGraphicFramePr>
        <p:xfrm>
          <a:off x="5232400" y="4633913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95438056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709825"/>
                  </a:ext>
                </a:extLst>
              </a:tr>
            </a:tbl>
          </a:graphicData>
        </a:graphic>
      </p:graphicFrame>
      <p:graphicFrame>
        <p:nvGraphicFramePr>
          <p:cNvPr id="613424" name="Group 48"/>
          <p:cNvGraphicFramePr>
            <a:graphicFrameLocks noGrp="1"/>
          </p:cNvGraphicFramePr>
          <p:nvPr/>
        </p:nvGraphicFramePr>
        <p:xfrm>
          <a:off x="5232400" y="5472113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882187517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28217"/>
                  </a:ext>
                </a:extLst>
              </a:tr>
            </a:tbl>
          </a:graphicData>
        </a:graphic>
      </p:graphicFrame>
      <p:sp>
        <p:nvSpPr>
          <p:cNvPr id="613430" name="Line 54"/>
          <p:cNvSpPr>
            <a:spLocks noChangeShapeType="1"/>
          </p:cNvSpPr>
          <p:nvPr/>
        </p:nvSpPr>
        <p:spPr bwMode="auto">
          <a:xfrm>
            <a:off x="5486400" y="5029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3431" name="Group 55"/>
          <p:cNvGraphicFramePr>
            <a:graphicFrameLocks noGrp="1"/>
          </p:cNvGraphicFramePr>
          <p:nvPr/>
        </p:nvGraphicFramePr>
        <p:xfrm>
          <a:off x="3962400" y="5548313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398106872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170660"/>
                  </a:ext>
                </a:extLst>
              </a:tr>
            </a:tbl>
          </a:graphicData>
        </a:graphic>
      </p:graphicFrame>
      <p:sp>
        <p:nvSpPr>
          <p:cNvPr id="613437" name="Line 61"/>
          <p:cNvSpPr>
            <a:spLocks noChangeShapeType="1"/>
          </p:cNvSpPr>
          <p:nvPr/>
        </p:nvSpPr>
        <p:spPr bwMode="auto">
          <a:xfrm>
            <a:off x="5486400" y="4176713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3438" name="Group 62"/>
          <p:cNvGraphicFramePr>
            <a:graphicFrameLocks noGrp="1"/>
          </p:cNvGraphicFramePr>
          <p:nvPr/>
        </p:nvGraphicFramePr>
        <p:xfrm>
          <a:off x="3810000" y="4619625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73081266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45788"/>
                  </a:ext>
                </a:extLst>
              </a:tr>
            </a:tbl>
          </a:graphicData>
        </a:graphic>
      </p:graphicFrame>
      <p:sp>
        <p:nvSpPr>
          <p:cNvPr id="613444" name="Line 68"/>
          <p:cNvSpPr>
            <a:spLocks noChangeShapeType="1"/>
          </p:cNvSpPr>
          <p:nvPr/>
        </p:nvSpPr>
        <p:spPr bwMode="auto">
          <a:xfrm>
            <a:off x="4038600" y="4176713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3445" name="Group 69"/>
          <p:cNvGraphicFramePr>
            <a:graphicFrameLocks noGrp="1"/>
          </p:cNvGraphicFramePr>
          <p:nvPr/>
        </p:nvGraphicFramePr>
        <p:xfrm>
          <a:off x="6781800" y="4619625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616213939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715418"/>
                  </a:ext>
                </a:extLst>
              </a:tr>
            </a:tbl>
          </a:graphicData>
        </a:graphic>
      </p:graphicFrame>
      <p:sp>
        <p:nvSpPr>
          <p:cNvPr id="613451" name="Line 75"/>
          <p:cNvSpPr>
            <a:spLocks noChangeShapeType="1"/>
          </p:cNvSpPr>
          <p:nvPr/>
        </p:nvSpPr>
        <p:spPr bwMode="auto">
          <a:xfrm>
            <a:off x="7035800" y="4176713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3452" name="Group 76"/>
          <p:cNvGraphicFramePr>
            <a:graphicFrameLocks noGrp="1"/>
          </p:cNvGraphicFramePr>
          <p:nvPr/>
        </p:nvGraphicFramePr>
        <p:xfrm>
          <a:off x="7772400" y="4619625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4116215536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471900"/>
                  </a:ext>
                </a:extLst>
              </a:tr>
            </a:tbl>
          </a:graphicData>
        </a:graphic>
      </p:graphicFrame>
      <p:sp>
        <p:nvSpPr>
          <p:cNvPr id="613458" name="Line 82"/>
          <p:cNvSpPr>
            <a:spLocks noChangeShapeType="1"/>
          </p:cNvSpPr>
          <p:nvPr/>
        </p:nvSpPr>
        <p:spPr bwMode="auto">
          <a:xfrm>
            <a:off x="8026400" y="4176713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59" name="Line 83"/>
          <p:cNvSpPr>
            <a:spLocks noChangeShapeType="1"/>
          </p:cNvSpPr>
          <p:nvPr/>
        </p:nvSpPr>
        <p:spPr bwMode="auto">
          <a:xfrm flipH="1">
            <a:off x="34290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0" name="Line 84"/>
          <p:cNvSpPr>
            <a:spLocks noChangeShapeType="1"/>
          </p:cNvSpPr>
          <p:nvPr/>
        </p:nvSpPr>
        <p:spPr bwMode="auto">
          <a:xfrm flipH="1">
            <a:off x="43434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1" name="Line 85"/>
          <p:cNvSpPr>
            <a:spLocks noChangeShapeType="1"/>
          </p:cNvSpPr>
          <p:nvPr/>
        </p:nvSpPr>
        <p:spPr bwMode="auto">
          <a:xfrm flipH="1">
            <a:off x="48006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2" name="Line 86"/>
          <p:cNvSpPr>
            <a:spLocks noChangeShapeType="1"/>
          </p:cNvSpPr>
          <p:nvPr/>
        </p:nvSpPr>
        <p:spPr bwMode="auto">
          <a:xfrm flipH="1">
            <a:off x="57912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3" name="Line 87"/>
          <p:cNvSpPr>
            <a:spLocks noChangeShapeType="1"/>
          </p:cNvSpPr>
          <p:nvPr/>
        </p:nvSpPr>
        <p:spPr bwMode="auto">
          <a:xfrm flipH="1">
            <a:off x="63246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4" name="Line 88"/>
          <p:cNvSpPr>
            <a:spLocks noChangeShapeType="1"/>
          </p:cNvSpPr>
          <p:nvPr/>
        </p:nvSpPr>
        <p:spPr bwMode="auto">
          <a:xfrm flipH="1">
            <a:off x="7315200" y="4024313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5" name="Text Box 89"/>
          <p:cNvSpPr txBox="1">
            <a:spLocks noChangeArrowheads="1"/>
          </p:cNvSpPr>
          <p:nvPr/>
        </p:nvSpPr>
        <p:spPr bwMode="auto">
          <a:xfrm>
            <a:off x="2601316" y="5565621"/>
            <a:ext cx="1281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Calibri" panose="020F0502020204030204" pitchFamily="34" charset="0"/>
              </a:rPr>
              <a:t>new cell </a:t>
            </a:r>
          </a:p>
        </p:txBody>
      </p:sp>
      <p:sp>
        <p:nvSpPr>
          <p:cNvPr id="613466" name="Line 90"/>
          <p:cNvSpPr>
            <a:spLocks noChangeShapeType="1"/>
          </p:cNvSpPr>
          <p:nvPr/>
        </p:nvSpPr>
        <p:spPr bwMode="auto">
          <a:xfrm flipV="1">
            <a:off x="4470400" y="4786313"/>
            <a:ext cx="7620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467" name="Line 91"/>
          <p:cNvSpPr>
            <a:spLocks noChangeShapeType="1"/>
          </p:cNvSpPr>
          <p:nvPr/>
        </p:nvSpPr>
        <p:spPr bwMode="auto">
          <a:xfrm flipH="1">
            <a:off x="4241800" y="4176713"/>
            <a:ext cx="12192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6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3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3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13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13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13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1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uiExpand="1" build="p"/>
      <p:bldP spid="613465" grpId="0"/>
      <p:bldP spid="6134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112961"/>
            <a:ext cx="7886700" cy="1325563"/>
          </a:xfrm>
        </p:spPr>
        <p:txBody>
          <a:bodyPr/>
          <a:lstStyle/>
          <a:p>
            <a:r>
              <a:rPr lang="en-US" altLang="en-US" dirty="0"/>
              <a:t>The remove operation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229600" cy="4876800"/>
          </a:xfrm>
        </p:spPr>
        <p:txBody>
          <a:bodyPr>
            <a:normAutofit lnSpcReduction="10000"/>
          </a:bodyPr>
          <a:lstStyle/>
          <a:p>
            <a:pPr marL="460375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sz="2400" dirty="0"/>
              <a:t>How do we remove an element from the hash table?</a:t>
            </a:r>
          </a:p>
          <a:p>
            <a:pPr marL="566737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sz="2400" dirty="0"/>
              <a:t>Cases to consider: </a:t>
            </a:r>
          </a:p>
          <a:p>
            <a:pPr marL="854075" lvl="1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</a:t>
            </a:r>
            <a:r>
              <a:rPr lang="en-US" altLang="en-US" dirty="0"/>
              <a:t> (24), </a:t>
            </a:r>
          </a:p>
          <a:p>
            <a:pPr marL="854075" lvl="1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dirty="0"/>
              <a:t>non-head (14),</a:t>
            </a:r>
          </a:p>
          <a:p>
            <a:pPr marL="854075" lvl="1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dirty="0"/>
              <a:t>not found (94</a:t>
            </a:r>
            <a:r>
              <a:rPr lang="en-US" altLang="en-US" sz="2000" dirty="0"/>
              <a:t>),</a:t>
            </a:r>
          </a:p>
          <a:p>
            <a:pPr marL="854075" lvl="1"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lang="en-US" altLang="en-US" dirty="0"/>
              <a:t> (32)</a:t>
            </a: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endParaRPr lang="en-US" alt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indent="0">
              <a:lnSpc>
                <a:spcPct val="90000"/>
              </a:lnSpc>
              <a:buNone/>
              <a:tabLst>
                <a:tab pos="860425" algn="l"/>
                <a:tab pos="1143000" algn="l"/>
                <a:tab pos="1431925" algn="l"/>
                <a:tab pos="1774825" algn="l"/>
                <a:tab pos="6172200" algn="l"/>
              </a:tabLst>
            </a:pPr>
            <a:r>
              <a:rPr lang="en-US" alt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set.remove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(54);</a:t>
            </a:r>
          </a:p>
        </p:txBody>
      </p:sp>
      <p:graphicFrame>
        <p:nvGraphicFramePr>
          <p:cNvPr id="617476" name="Group 4"/>
          <p:cNvGraphicFramePr>
            <a:graphicFrameLocks noGrp="1"/>
          </p:cNvGraphicFramePr>
          <p:nvPr>
            <p:extLst/>
          </p:nvPr>
        </p:nvGraphicFramePr>
        <p:xfrm>
          <a:off x="3048000" y="3352800"/>
          <a:ext cx="5662613" cy="792480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893675445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21182237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1762267504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3799306355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332935118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7850697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9842148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211424711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954054200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26622512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771024574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30400"/>
                  </a:ext>
                </a:extLst>
              </a:tr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anose="020B0604030504040204" pitchFamily="34" charset="0"/>
                        </a:rPr>
                        <a:t>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911124"/>
                  </a:ext>
                </a:extLst>
              </a:tr>
            </a:tbl>
          </a:graphicData>
        </a:graphic>
      </p:graphicFrame>
      <p:graphicFrame>
        <p:nvGraphicFramePr>
          <p:cNvPr id="617514" name="Group 42"/>
          <p:cNvGraphicFramePr>
            <a:graphicFrameLocks noGrp="1"/>
          </p:cNvGraphicFramePr>
          <p:nvPr>
            <p:extLst/>
          </p:nvPr>
        </p:nvGraphicFramePr>
        <p:xfrm>
          <a:off x="5715000" y="5105400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898814571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322452"/>
                  </a:ext>
                </a:extLst>
              </a:tr>
            </a:tbl>
          </a:graphicData>
        </a:graphic>
      </p:graphicFrame>
      <p:sp>
        <p:nvSpPr>
          <p:cNvPr id="617520" name="Line 48"/>
          <p:cNvSpPr>
            <a:spLocks noChangeShapeType="1"/>
          </p:cNvSpPr>
          <p:nvPr/>
        </p:nvSpPr>
        <p:spPr bwMode="auto">
          <a:xfrm>
            <a:off x="5943600" y="480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521" name="Group 49"/>
          <p:cNvGraphicFramePr>
            <a:graphicFrameLocks noGrp="1"/>
          </p:cNvGraphicFramePr>
          <p:nvPr>
            <p:extLst/>
          </p:nvPr>
        </p:nvGraphicFramePr>
        <p:xfrm>
          <a:off x="5715000" y="5791200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936329842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12430"/>
                  </a:ext>
                </a:extLst>
              </a:tr>
            </a:tbl>
          </a:graphicData>
        </a:graphic>
      </p:graphicFrame>
      <p:sp>
        <p:nvSpPr>
          <p:cNvPr id="617527" name="Line 55"/>
          <p:cNvSpPr>
            <a:spLocks noChangeShapeType="1"/>
          </p:cNvSpPr>
          <p:nvPr/>
        </p:nvSpPr>
        <p:spPr bwMode="auto">
          <a:xfrm>
            <a:off x="5943600" y="5486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528" name="Group 56"/>
          <p:cNvGraphicFramePr>
            <a:graphicFrameLocks noGrp="1"/>
          </p:cNvGraphicFramePr>
          <p:nvPr>
            <p:extLst/>
          </p:nvPr>
        </p:nvGraphicFramePr>
        <p:xfrm>
          <a:off x="5715000" y="4405312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549796358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491005"/>
                  </a:ext>
                </a:extLst>
              </a:tr>
            </a:tbl>
          </a:graphicData>
        </a:graphic>
      </p:graphicFrame>
      <p:sp>
        <p:nvSpPr>
          <p:cNvPr id="617534" name="Line 62"/>
          <p:cNvSpPr>
            <a:spLocks noChangeShapeType="1"/>
          </p:cNvSpPr>
          <p:nvPr/>
        </p:nvSpPr>
        <p:spPr bwMode="auto">
          <a:xfrm>
            <a:off x="5943600" y="3962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535" name="Group 63"/>
          <p:cNvGraphicFramePr>
            <a:graphicFrameLocks noGrp="1"/>
          </p:cNvGraphicFramePr>
          <p:nvPr>
            <p:extLst/>
          </p:nvPr>
        </p:nvGraphicFramePr>
        <p:xfrm>
          <a:off x="4267200" y="4405312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659753073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628400"/>
                  </a:ext>
                </a:extLst>
              </a:tr>
            </a:tbl>
          </a:graphicData>
        </a:graphic>
      </p:graphicFrame>
      <p:sp>
        <p:nvSpPr>
          <p:cNvPr id="617541" name="Line 69"/>
          <p:cNvSpPr>
            <a:spLocks noChangeShapeType="1"/>
          </p:cNvSpPr>
          <p:nvPr/>
        </p:nvSpPr>
        <p:spPr bwMode="auto">
          <a:xfrm>
            <a:off x="4495800" y="3962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542" name="Group 70"/>
          <p:cNvGraphicFramePr>
            <a:graphicFrameLocks noGrp="1"/>
          </p:cNvGraphicFramePr>
          <p:nvPr>
            <p:extLst/>
          </p:nvPr>
        </p:nvGraphicFramePr>
        <p:xfrm>
          <a:off x="7239000" y="4405312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1281632856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908728"/>
                  </a:ext>
                </a:extLst>
              </a:tr>
            </a:tbl>
          </a:graphicData>
        </a:graphic>
      </p:graphicFrame>
      <p:sp>
        <p:nvSpPr>
          <p:cNvPr id="617548" name="Line 76"/>
          <p:cNvSpPr>
            <a:spLocks noChangeShapeType="1"/>
          </p:cNvSpPr>
          <p:nvPr/>
        </p:nvSpPr>
        <p:spPr bwMode="auto">
          <a:xfrm>
            <a:off x="7493000" y="3962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7549" name="Group 77"/>
          <p:cNvGraphicFramePr>
            <a:graphicFrameLocks noGrp="1"/>
          </p:cNvGraphicFramePr>
          <p:nvPr>
            <p:extLst/>
          </p:nvPr>
        </p:nvGraphicFramePr>
        <p:xfrm>
          <a:off x="8229600" y="4405312"/>
          <a:ext cx="508000" cy="39624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689901125"/>
                    </a:ext>
                  </a:extLst>
                </a:gridCol>
              </a:tblGrid>
              <a:tr h="396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346075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7397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030288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1376363" algn="l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18335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2907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27479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2051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69526"/>
                  </a:ext>
                </a:extLst>
              </a:tr>
            </a:tbl>
          </a:graphicData>
        </a:graphic>
      </p:graphicFrame>
      <p:sp>
        <p:nvSpPr>
          <p:cNvPr id="617555" name="Line 83"/>
          <p:cNvSpPr>
            <a:spLocks noChangeShapeType="1"/>
          </p:cNvSpPr>
          <p:nvPr/>
        </p:nvSpPr>
        <p:spPr bwMode="auto">
          <a:xfrm>
            <a:off x="8483600" y="3962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56" name="Line 84"/>
          <p:cNvSpPr>
            <a:spLocks noChangeShapeType="1"/>
          </p:cNvSpPr>
          <p:nvPr/>
        </p:nvSpPr>
        <p:spPr bwMode="auto">
          <a:xfrm flipH="1">
            <a:off x="38862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57" name="Line 85"/>
          <p:cNvSpPr>
            <a:spLocks noChangeShapeType="1"/>
          </p:cNvSpPr>
          <p:nvPr/>
        </p:nvSpPr>
        <p:spPr bwMode="auto">
          <a:xfrm flipH="1">
            <a:off x="48006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58" name="Line 86"/>
          <p:cNvSpPr>
            <a:spLocks noChangeShapeType="1"/>
          </p:cNvSpPr>
          <p:nvPr/>
        </p:nvSpPr>
        <p:spPr bwMode="auto">
          <a:xfrm flipH="1">
            <a:off x="52578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59" name="Line 87"/>
          <p:cNvSpPr>
            <a:spLocks noChangeShapeType="1"/>
          </p:cNvSpPr>
          <p:nvPr/>
        </p:nvSpPr>
        <p:spPr bwMode="auto">
          <a:xfrm flipH="1">
            <a:off x="62484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60" name="Line 88"/>
          <p:cNvSpPr>
            <a:spLocks noChangeShapeType="1"/>
          </p:cNvSpPr>
          <p:nvPr/>
        </p:nvSpPr>
        <p:spPr bwMode="auto">
          <a:xfrm flipH="1">
            <a:off x="67818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61" name="Line 89"/>
          <p:cNvSpPr>
            <a:spLocks noChangeShapeType="1"/>
          </p:cNvSpPr>
          <p:nvPr/>
        </p:nvSpPr>
        <p:spPr bwMode="auto">
          <a:xfrm flipH="1">
            <a:off x="7772400" y="3810000"/>
            <a:ext cx="38100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62" name="Text Box 90"/>
          <p:cNvSpPr txBox="1">
            <a:spLocks noChangeArrowheads="1"/>
          </p:cNvSpPr>
          <p:nvPr/>
        </p:nvSpPr>
        <p:spPr bwMode="auto">
          <a:xfrm>
            <a:off x="4340545" y="5105400"/>
            <a:ext cx="1102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Calibri" panose="020F0502020204030204" pitchFamily="34" charset="0"/>
              </a:rPr>
              <a:t>current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17563" name="Line 91"/>
          <p:cNvSpPr>
            <a:spLocks noChangeShapeType="1"/>
          </p:cNvSpPr>
          <p:nvPr/>
        </p:nvSpPr>
        <p:spPr bwMode="auto">
          <a:xfrm flipV="1">
            <a:off x="5257800" y="47244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64" name="Freeform 92"/>
          <p:cNvSpPr>
            <a:spLocks/>
          </p:cNvSpPr>
          <p:nvPr/>
        </p:nvSpPr>
        <p:spPr bwMode="auto">
          <a:xfrm>
            <a:off x="6248400" y="4800600"/>
            <a:ext cx="228600" cy="990600"/>
          </a:xfrm>
          <a:custGeom>
            <a:avLst/>
            <a:gdLst>
              <a:gd name="T0" fmla="*/ 0 w 144"/>
              <a:gd name="T1" fmla="*/ 0 h 624"/>
              <a:gd name="T2" fmla="*/ 144 w 144"/>
              <a:gd name="T3" fmla="*/ 336 h 624"/>
              <a:gd name="T4" fmla="*/ 0 w 144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624">
                <a:moveTo>
                  <a:pt x="0" y="0"/>
                </a:moveTo>
                <a:cubicBezTo>
                  <a:pt x="72" y="116"/>
                  <a:pt x="144" y="232"/>
                  <a:pt x="144" y="336"/>
                </a:cubicBezTo>
                <a:cubicBezTo>
                  <a:pt x="144" y="440"/>
                  <a:pt x="16" y="576"/>
                  <a:pt x="0" y="62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4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17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502</Words>
  <Application>Microsoft Office PowerPoint</Application>
  <PresentationFormat>On-screen Show (4:3)</PresentationFormat>
  <Paragraphs>171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Tahoma</vt:lpstr>
      <vt:lpstr>Wingdings</vt:lpstr>
      <vt:lpstr>Office Theme</vt:lpstr>
      <vt:lpstr>Hashing Preliminary Slides</vt:lpstr>
      <vt:lpstr>IntegerSet ADT interface</vt:lpstr>
      <vt:lpstr>Implementing HashIntegerSet              using hash table and linear probing</vt:lpstr>
      <vt:lpstr>The add operation</vt:lpstr>
      <vt:lpstr>The contains operation</vt:lpstr>
      <vt:lpstr>Implementing HashIntegerSet using separate chaining</vt:lpstr>
      <vt:lpstr>The add operation</vt:lpstr>
      <vt:lpstr>The remove operation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Zontak, Maria</dc:creator>
  <cp:lastModifiedBy>Zontak, Maria</cp:lastModifiedBy>
  <cp:revision>6</cp:revision>
  <dcterms:created xsi:type="dcterms:W3CDTF">2017-02-22T19:09:55Z</dcterms:created>
  <dcterms:modified xsi:type="dcterms:W3CDTF">2017-02-22T19:16:26Z</dcterms:modified>
</cp:coreProperties>
</file>