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4"/>
  </p:notesMasterIdLst>
  <p:handoutMasterIdLst>
    <p:handoutMasterId r:id="rId35"/>
  </p:handoutMasterIdLst>
  <p:sldIdLst>
    <p:sldId id="257" r:id="rId2"/>
    <p:sldId id="372" r:id="rId3"/>
    <p:sldId id="405" r:id="rId4"/>
    <p:sldId id="373" r:id="rId5"/>
    <p:sldId id="374" r:id="rId6"/>
    <p:sldId id="379" r:id="rId7"/>
    <p:sldId id="353" r:id="rId8"/>
    <p:sldId id="324" r:id="rId9"/>
    <p:sldId id="388" r:id="rId10"/>
    <p:sldId id="380" r:id="rId11"/>
    <p:sldId id="375" r:id="rId12"/>
    <p:sldId id="381" r:id="rId13"/>
    <p:sldId id="382" r:id="rId14"/>
    <p:sldId id="383" r:id="rId15"/>
    <p:sldId id="384" r:id="rId16"/>
    <p:sldId id="404" r:id="rId17"/>
    <p:sldId id="403" r:id="rId18"/>
    <p:sldId id="406" r:id="rId19"/>
    <p:sldId id="407" r:id="rId20"/>
    <p:sldId id="408" r:id="rId21"/>
    <p:sldId id="409" r:id="rId22"/>
    <p:sldId id="410" r:id="rId23"/>
    <p:sldId id="411" r:id="rId24"/>
    <p:sldId id="412" r:id="rId25"/>
    <p:sldId id="418" r:id="rId26"/>
    <p:sldId id="398" r:id="rId27"/>
    <p:sldId id="400" r:id="rId28"/>
    <p:sldId id="387" r:id="rId29"/>
    <p:sldId id="390" r:id="rId30"/>
    <p:sldId id="389" r:id="rId31"/>
    <p:sldId id="391" r:id="rId32"/>
    <p:sldId id="392" r:id="rId33"/>
  </p:sldIdLst>
  <p:sldSz cx="9144000" cy="6858000" type="screen4x3"/>
  <p:notesSz cx="6934200" cy="90805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w Cen MT" panose="020B0602020104020603" pitchFamily="34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w Cen MT" panose="020B0602020104020603" pitchFamily="34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w Cen MT" panose="020B0602020104020603" pitchFamily="34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w Cen MT" panose="020B0602020104020603" pitchFamily="34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w Cen MT" panose="020B0602020104020603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w Cen MT" panose="020B0602020104020603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w Cen MT" panose="020B0602020104020603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w Cen MT" panose="020B0602020104020603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w Cen MT" panose="020B0602020104020603" pitchFamily="34" charset="0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06227F72-F080-4AA7-8E10-75AB77485137}">
          <p14:sldIdLst>
            <p14:sldId id="257"/>
            <p14:sldId id="372"/>
            <p14:sldId id="405"/>
            <p14:sldId id="373"/>
            <p14:sldId id="374"/>
            <p14:sldId id="379"/>
            <p14:sldId id="353"/>
            <p14:sldId id="324"/>
            <p14:sldId id="388"/>
            <p14:sldId id="380"/>
            <p14:sldId id="375"/>
            <p14:sldId id="381"/>
            <p14:sldId id="382"/>
            <p14:sldId id="383"/>
            <p14:sldId id="384"/>
            <p14:sldId id="404"/>
            <p14:sldId id="403"/>
            <p14:sldId id="406"/>
            <p14:sldId id="407"/>
            <p14:sldId id="408"/>
            <p14:sldId id="409"/>
            <p14:sldId id="410"/>
            <p14:sldId id="411"/>
            <p14:sldId id="412"/>
            <p14:sldId id="418"/>
            <p14:sldId id="398"/>
            <p14:sldId id="400"/>
            <p14:sldId id="387"/>
            <p14:sldId id="390"/>
            <p14:sldId id="389"/>
            <p14:sldId id="391"/>
            <p14:sldId id="392"/>
          </p14:sldIdLst>
        </p14:section>
        <p14:section name="Untitled Section" id="{966FB696-6F3D-4523-B4C4-F171E4B3834F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60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FF0000"/>
    <a:srgbClr val="990099"/>
    <a:srgbClr val="00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198" autoAdjust="0"/>
    <p:restoredTop sz="67702" autoAdjust="0"/>
  </p:normalViewPr>
  <p:slideViewPr>
    <p:cSldViewPr>
      <p:cViewPr>
        <p:scale>
          <a:sx n="70" d="100"/>
          <a:sy n="70" d="100"/>
        </p:scale>
        <p:origin x="1194" y="3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5946"/>
    </p:cViewPr>
  </p:sorterViewPr>
  <p:notesViewPr>
    <p:cSldViewPr>
      <p:cViewPr varScale="1">
        <p:scale>
          <a:sx n="58" d="100"/>
          <a:sy n="58" d="100"/>
        </p:scale>
        <p:origin x="-1794" y="-84"/>
      </p:cViewPr>
      <p:guideLst>
        <p:guide orient="horz" pos="2860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5138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033" tIns="45516" rIns="91033" bIns="45516" numCol="1" anchor="t" anchorCtr="0" compatLnSpc="1">
            <a:prstTxWarp prst="textNoShape">
              <a:avLst/>
            </a:prstTxWarp>
          </a:bodyPr>
          <a:lstStyle>
            <a:lvl1pPr algn="l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29063" y="0"/>
            <a:ext cx="3005137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033" tIns="45516" rIns="91033" bIns="45516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26475"/>
            <a:ext cx="3005138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033" tIns="45516" rIns="91033" bIns="45516" numCol="1" anchor="b" anchorCtr="0" compatLnSpc="1">
            <a:prstTxWarp prst="textNoShape">
              <a:avLst/>
            </a:prstTxWarp>
          </a:bodyPr>
          <a:lstStyle>
            <a:lvl1pPr algn="l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29063" y="8626475"/>
            <a:ext cx="3005137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033" tIns="45516" rIns="91033" bIns="45516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anose="02020603050405020304" pitchFamily="18" charset="0"/>
              </a:defRPr>
            </a:lvl1pPr>
          </a:lstStyle>
          <a:p>
            <a:r>
              <a:rPr lang="en-US" altLang="en-US"/>
              <a:t>16-</a:t>
            </a:r>
            <a:fld id="{CF2412F9-A2A0-4B02-85E4-F7ED24291D3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3556855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5138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033" tIns="45516" rIns="91033" bIns="45516" numCol="1" anchor="t" anchorCtr="0" compatLnSpc="1">
            <a:prstTxWarp prst="textNoShape">
              <a:avLst/>
            </a:prstTxWarp>
          </a:bodyPr>
          <a:lstStyle>
            <a:lvl1pPr algn="l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29063" y="0"/>
            <a:ext cx="3005137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033" tIns="45516" rIns="91033" bIns="45516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5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96975" y="681038"/>
            <a:ext cx="4540250" cy="34051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313238"/>
            <a:ext cx="5086350" cy="408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033" tIns="45516" rIns="91033" bIns="4551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26475"/>
            <a:ext cx="3005138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033" tIns="45516" rIns="91033" bIns="45516" numCol="1" anchor="b" anchorCtr="0" compatLnSpc="1">
            <a:prstTxWarp prst="textNoShape">
              <a:avLst/>
            </a:prstTxWarp>
          </a:bodyPr>
          <a:lstStyle>
            <a:lvl1pPr algn="l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29063" y="8626475"/>
            <a:ext cx="3005137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033" tIns="45516" rIns="91033" bIns="45516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anose="02020603050405020304" pitchFamily="18" charset="0"/>
              </a:defRPr>
            </a:lvl1pPr>
          </a:lstStyle>
          <a:p>
            <a:fld id="{DAED902E-0453-4F36-AB7A-0CB47FDF389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9268087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9pPr>
          </a:lstStyle>
          <a:p>
            <a:pPr eaLnBrk="1" hangingPunct="1"/>
            <a:fld id="{9986CE77-236F-4BA1-A3C0-5C6CEC916F22}" type="slidenum">
              <a:rPr lang="en-US" altLang="en-US">
                <a:latin typeface="Times New Roman" panose="02020603050405020304" pitchFamily="18" charset="0"/>
              </a:rPr>
              <a:pPr eaLnBrk="1" hangingPunct="1"/>
              <a:t>1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23555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8757912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9pPr>
          </a:lstStyle>
          <a:p>
            <a:pPr eaLnBrk="1" hangingPunct="1"/>
            <a:fld id="{6B02B2F4-3F30-4CED-9AAC-B2C7F8769E3B}" type="slidenum">
              <a:rPr lang="en-US" altLang="en-US">
                <a:latin typeface="Times New Roman" panose="02020603050405020304" pitchFamily="18" charset="0"/>
              </a:rPr>
              <a:pPr eaLnBrk="1" hangingPunct="1"/>
              <a:t>10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25603" name="Rectangle 2050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2051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/>
              <a:t>Au01: Go through preceding slide and analyze sum after talking about this</a:t>
            </a:r>
          </a:p>
        </p:txBody>
      </p:sp>
    </p:spTree>
    <p:extLst>
      <p:ext uri="{BB962C8B-B14F-4D97-AF65-F5344CB8AC3E}">
        <p14:creationId xmlns:p14="http://schemas.microsoft.com/office/powerpoint/2010/main" val="11233191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9pPr>
          </a:lstStyle>
          <a:p>
            <a:pPr eaLnBrk="1" hangingPunct="1"/>
            <a:fld id="{6B02B2F4-3F30-4CED-9AAC-B2C7F8769E3B}" type="slidenum">
              <a:rPr lang="en-US" altLang="en-US">
                <a:latin typeface="Times New Roman" panose="02020603050405020304" pitchFamily="18" charset="0"/>
              </a:rPr>
              <a:pPr eaLnBrk="1" hangingPunct="1"/>
              <a:t>11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25603" name="Rectangle 2050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2051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/>
              <a:t>Au01: Go through preceding slide and analyze sum after talking about this</a:t>
            </a:r>
          </a:p>
        </p:txBody>
      </p:sp>
    </p:spTree>
    <p:extLst>
      <p:ext uri="{BB962C8B-B14F-4D97-AF65-F5344CB8AC3E}">
        <p14:creationId xmlns:p14="http://schemas.microsoft.com/office/powerpoint/2010/main" val="144740883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9pPr>
          </a:lstStyle>
          <a:p>
            <a:pPr eaLnBrk="1" hangingPunct="1"/>
            <a:fld id="{6B02B2F4-3F30-4CED-9AAC-B2C7F8769E3B}" type="slidenum">
              <a:rPr lang="en-US" altLang="en-US">
                <a:latin typeface="Times New Roman" panose="02020603050405020304" pitchFamily="18" charset="0"/>
              </a:rPr>
              <a:pPr eaLnBrk="1" hangingPunct="1"/>
              <a:t>13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25603" name="Rectangle 2050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2051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/>
              <a:t>Au01: Go through preceding slide and analyze sum after talking about this</a:t>
            </a:r>
          </a:p>
        </p:txBody>
      </p:sp>
    </p:spTree>
    <p:extLst>
      <p:ext uri="{BB962C8B-B14F-4D97-AF65-F5344CB8AC3E}">
        <p14:creationId xmlns:p14="http://schemas.microsoft.com/office/powerpoint/2010/main" val="176286863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http://stackoverflow.com/questions/487258/what-is-a-plain-english-explanation-of-big-o-notation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ED902E-0453-4F36-AB7A-0CB47FDF389F}" type="slidenum">
              <a:rPr lang="en-US" altLang="en-US" smtClean="0"/>
              <a:pPr/>
              <a:t>16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6763819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9pPr>
          </a:lstStyle>
          <a:p>
            <a:pPr eaLnBrk="1" hangingPunct="1"/>
            <a:fld id="{AE54658F-0221-4C25-B560-25CBE1AE56DA}" type="slidenum">
              <a:rPr lang="en-US" altLang="en-US">
                <a:latin typeface="Times New Roman" panose="02020603050405020304" pitchFamily="18" charset="0"/>
              </a:rPr>
              <a:pPr eaLnBrk="1" hangingPunct="1"/>
              <a:t>17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4555358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https://interactivepython.org/runestone/static/pythonds/AlgorithmAnalysis/AnAnagramDetectionExample.html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ED902E-0453-4F36-AB7A-0CB47FDF389F}" type="slidenum">
              <a:rPr lang="en-US" altLang="en-US" smtClean="0"/>
              <a:pPr/>
              <a:t>18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6607769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ED902E-0453-4F36-AB7A-0CB47FDF389F}" type="slidenum">
              <a:rPr lang="en-US" altLang="en-US" smtClean="0"/>
              <a:pPr/>
              <a:t>26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2573571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ED902E-0453-4F36-AB7A-0CB47FDF389F}" type="slidenum">
              <a:rPr lang="en-US" altLang="en-US" smtClean="0"/>
              <a:pPr/>
              <a:t>27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3288501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ED902E-0453-4F36-AB7A-0CB47FDF389F}" type="slidenum">
              <a:rPr lang="en-US" altLang="en-US" smtClean="0"/>
              <a:pPr/>
              <a:t>28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240079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CheckElementIndex</a:t>
            </a:r>
            <a:r>
              <a:rPr lang="en-US" baseline="0" dirty="0"/>
              <a:t> </a:t>
            </a:r>
            <a:r>
              <a:rPr lang="en-US" baseline="0" dirty="0">
                <a:sym typeface="Wingdings" panose="05000000000000000000" pitchFamily="2" charset="2"/>
              </a:rPr>
              <a:t> </a:t>
            </a:r>
            <a:r>
              <a:rPr lang="en-US" dirty="0" err="1"/>
              <a:t>IndexOutOfBoundsException</a:t>
            </a:r>
            <a:r>
              <a:rPr lang="en-US" dirty="0"/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DBD399-C312-4CFA-8F7D-423CF3D5C42D}" type="slidenum">
              <a:rPr lang="en-US" altLang="en-US" smtClean="0"/>
              <a:pPr/>
              <a:t>30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5060111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https://interactivepython.org/runestone/static/pythonds/AlgorithmAnalysis/AnAnagramDetectionExample.html</a:t>
            </a:r>
          </a:p>
          <a:p>
            <a:r>
              <a:rPr lang="en-US" sz="1200" dirty="0"/>
              <a:t>An algorithm is step by step instructions to solve given problem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ED902E-0453-4F36-AB7A-0CB47FDF389F}" type="slidenum">
              <a:rPr lang="en-US" altLang="en-US" smtClean="0"/>
              <a:pPr/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5168694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DBD399-C312-4CFA-8F7D-423CF3D5C42D}" type="slidenum">
              <a:rPr lang="en-US" altLang="en-US" smtClean="0"/>
              <a:pPr/>
              <a:t>31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9004119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9pPr>
          </a:lstStyle>
          <a:p>
            <a:pPr eaLnBrk="1" hangingPunct="1"/>
            <a:fld id="{6B02B2F4-3F30-4CED-9AAC-B2C7F8769E3B}" type="slidenum">
              <a:rPr lang="en-US" altLang="en-US">
                <a:latin typeface="Times New Roman" panose="02020603050405020304" pitchFamily="18" charset="0"/>
              </a:rPr>
              <a:pPr eaLnBrk="1" hangingPunct="1"/>
              <a:t>3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25603" name="Rectangle 2050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2051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/>
              <a:t>Au01: Go through preceding slide and analyze sum after talking about this</a:t>
            </a:r>
          </a:p>
        </p:txBody>
      </p:sp>
    </p:spTree>
    <p:extLst>
      <p:ext uri="{BB962C8B-B14F-4D97-AF65-F5344CB8AC3E}">
        <p14:creationId xmlns:p14="http://schemas.microsoft.com/office/powerpoint/2010/main" val="332224741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Give</a:t>
            </a:r>
            <a:r>
              <a:rPr lang="en-US" sz="1200" kern="1200" baseline="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 and </a:t>
            </a:r>
            <a:endParaRPr lang="en-US" sz="1200" kern="1200" dirty="0">
              <a:solidFill>
                <a:schemeClr val="tx1"/>
              </a:solidFill>
              <a:effectLst/>
              <a:latin typeface="Times New Roman" pitchFamily="18" charset="0"/>
              <a:ea typeface="+mn-ea"/>
              <a:cs typeface="+mn-cs"/>
            </a:endParaRPr>
          </a:p>
          <a:p>
            <a:b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</a:br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You want to go from city A to City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B.Then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 there are various choices available i.e. by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flight,bus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 or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train.So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 you need to choose among different options depending on your budget and urgency.</a:t>
            </a:r>
            <a:b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ED902E-0453-4F36-AB7A-0CB47FDF389F}" type="slidenum">
              <a:rPr lang="en-US" altLang="en-US" smtClean="0"/>
              <a:pPr/>
              <a:t>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5858010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9pPr>
          </a:lstStyle>
          <a:p>
            <a:pPr eaLnBrk="1" hangingPunct="1"/>
            <a:fld id="{6B02B2F4-3F30-4CED-9AAC-B2C7F8769E3B}" type="slidenum">
              <a:rPr lang="en-US" altLang="en-US">
                <a:latin typeface="Times New Roman" panose="02020603050405020304" pitchFamily="18" charset="0"/>
              </a:rPr>
              <a:pPr eaLnBrk="1" hangingPunct="1"/>
              <a:t>5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25603" name="Rectangle 2050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2051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09824745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3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 xmlns:m="http://schemas.openxmlformats.org/officeDocument/2006/math"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𝑃𝑟𝑜𝑜𝑓</m:t>
                    </m:r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: 3</m:t>
                    </m:r>
                    <m:sSup>
                      <m:sSupPr>
                        <m:ctrlPr>
                          <a:rPr lang="en-US" sz="12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2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p>
                        <m:r>
                          <a:rPr lang="en-US" sz="12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+37</m:t>
                    </m:r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+120≤</m:t>
                    </m:r>
                  </m:oMath>
                </a14:m>
                <a:r>
                  <a:rPr lang="en-US" sz="1200" b="0" dirty="0"/>
                  <a:t> </a:t>
                </a:r>
                <a14:m>
                  <m:oMath xmlns:m="http://schemas.openxmlformats.org/officeDocument/2006/math"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3</m:t>
                    </m:r>
                    <m:sSup>
                      <m:sSupPr>
                        <m:ctrlPr>
                          <a:rPr lang="en-US" sz="12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2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p>
                        <m:r>
                          <a:rPr lang="en-US" sz="12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+37</m:t>
                    </m:r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+120</m:t>
                    </m:r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sz="1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3</m:t>
                    </m:r>
                    <m:sSup>
                      <m:sSupPr>
                        <m:ctrlPr>
                          <a:rPr lang="en-US" sz="12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2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p>
                        <m:r>
                          <a:rPr lang="en-US" sz="12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+157</m:t>
                    </m:r>
                    <m:sSup>
                      <m:sSupPr>
                        <m:ctrlPr>
                          <a:rPr lang="en-US" sz="12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2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p>
                        <m:r>
                          <a:rPr lang="en-US" sz="12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sz="1200" b="0" dirty="0"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1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160</m:t>
                    </m:r>
                    <m:sSup>
                      <m:sSupPr>
                        <m:ctrlPr>
                          <a:rPr lang="en-US" sz="12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2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p>
                        <m:r>
                          <a:rPr lang="en-US" sz="12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en-US" sz="1200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3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sz="1200" b="0" i="0" smtClean="0">
                    <a:latin typeface="Cambria Math" panose="02040503050406030204" pitchFamily="18" charset="0"/>
                  </a:rPr>
                  <a:t>𝑃𝑟𝑜𝑜𝑓: 3</a:t>
                </a:r>
                <a:r>
                  <a:rPr lang="en-US" sz="1200" b="0" i="0" smtClean="0">
                    <a:latin typeface="Cambria Math" panose="02040503050406030204" pitchFamily="18" charset="0"/>
                  </a:rPr>
                  <a:t>𝑛^2+37𝑛+120≤</a:t>
                </a:r>
                <a:r>
                  <a:rPr lang="en-US" sz="1200" b="0" dirty="0"/>
                  <a:t> </a:t>
                </a:r>
                <a:r>
                  <a:rPr lang="en-US" sz="1200" b="0" i="0" smtClean="0">
                    <a:latin typeface="Cambria Math" panose="02040503050406030204" pitchFamily="18" charset="0"/>
                  </a:rPr>
                  <a:t>3𝑛^2+37𝑛+120𝑛</a:t>
                </a:r>
                <a:r>
                  <a:rPr lang="en-US" sz="1200" b="0" i="0" smtClean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≤</a:t>
                </a:r>
                <a:r>
                  <a:rPr lang="en-US" sz="1200" b="0" i="0" smtClean="0">
                    <a:latin typeface="Cambria Math" panose="02040503050406030204" pitchFamily="18" charset="0"/>
                  </a:rPr>
                  <a:t>3𝑛^2+157𝑛^2</a:t>
                </a:r>
                <a:r>
                  <a:rPr lang="en-US" sz="1200" b="0" dirty="0">
                    <a:ea typeface="Cambria Math" panose="02040503050406030204" pitchFamily="18" charset="0"/>
                  </a:rPr>
                  <a:t> </a:t>
                </a:r>
                <a:r>
                  <a:rPr lang="en-US" sz="1200" b="0" i="0" smtClean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≤</a:t>
                </a:r>
                <a:r>
                  <a:rPr lang="en-US" sz="1200" b="0" i="0" smtClean="0">
                    <a:latin typeface="Cambria Math" panose="02040503050406030204" pitchFamily="18" charset="0"/>
                  </a:rPr>
                  <a:t>160𝑛^2</a:t>
                </a:r>
                <a:endParaRPr lang="en-US" sz="1200" dirty="0"/>
              </a:p>
              <a:p>
                <a:endParaRPr lang="en-US" dirty="0"/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ED902E-0453-4F36-AB7A-0CB47FDF389F}" type="slidenum">
              <a:rPr lang="en-US" altLang="en-US" smtClean="0"/>
              <a:pPr/>
              <a:t>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3849265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9pPr>
          </a:lstStyle>
          <a:p>
            <a:pPr eaLnBrk="1" hangingPunct="1"/>
            <a:fld id="{F2B2C670-357C-479E-96C0-B002A874B786}" type="slidenum">
              <a:rPr lang="en-US" altLang="en-US">
                <a:latin typeface="Times New Roman" panose="02020603050405020304" pitchFamily="18" charset="0"/>
              </a:rPr>
              <a:pPr eaLnBrk="1" hangingPunct="1"/>
              <a:t>7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2544439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9pPr>
          </a:lstStyle>
          <a:p>
            <a:pPr eaLnBrk="1" hangingPunct="1"/>
            <a:fld id="{0B61D6B6-F00E-49D4-BC4E-156B208117BF}" type="slidenum">
              <a:rPr lang="en-US" altLang="en-US">
                <a:latin typeface="Times New Roman" panose="02020603050405020304" pitchFamily="18" charset="0"/>
              </a:rPr>
              <a:pPr eaLnBrk="1" hangingPunct="1"/>
              <a:t>8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6266143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9pPr>
          </a:lstStyle>
          <a:p>
            <a:pPr eaLnBrk="1" hangingPunct="1"/>
            <a:fld id="{487A6AB9-D564-4130-8DF7-263B52A0B5B7}" type="slidenum">
              <a:rPr lang="en-US" altLang="en-US">
                <a:latin typeface="Times New Roman" panose="02020603050405020304" pitchFamily="18" charset="0"/>
              </a:rPr>
              <a:pPr eaLnBrk="1" hangingPunct="1"/>
              <a:t>9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366682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012B5E-9D02-449D-B692-DF0E2648C303}" type="datetime1">
              <a:rPr lang="en-US"/>
              <a:pPr>
                <a:defRPr/>
              </a:pPr>
              <a:t>2/21/2017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(c) 2001, University of Washington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20-</a:t>
            </a:r>
            <a:fld id="{992CBBFC-5B68-4D91-8E28-6491F8B1048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676282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B4B789-C218-4744-93C9-75F9C59C62A1}" type="datetime1">
              <a:rPr lang="en-US"/>
              <a:pPr>
                <a:defRPr/>
              </a:pPr>
              <a:t>2/21/2017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(c) 2001, University of Washington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20-</a:t>
            </a:r>
            <a:fld id="{BB713192-BF99-48C8-9340-919D6E99BFD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871490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5638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5638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87E972-66E5-4E18-898E-E5580ADC6F17}" type="datetime1">
              <a:rPr lang="en-US"/>
              <a:pPr>
                <a:defRPr/>
              </a:pPr>
              <a:t>2/21/2017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(c) 2001, University of Washington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20-</a:t>
            </a:r>
            <a:fld id="{22C685E6-A5B7-4970-8538-9F98515CD0D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481276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6096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219200"/>
            <a:ext cx="4038600" cy="4876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19200"/>
            <a:ext cx="4038600" cy="4876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88E7D2-C65A-4F50-9D2B-6288557E9503}" type="datetime1">
              <a:rPr lang="en-US"/>
              <a:pPr>
                <a:defRPr/>
              </a:pPr>
              <a:t>2/21/2017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(c) 2001, University of Washington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20-</a:t>
            </a:r>
            <a:fld id="{A60F9773-CC78-4F3B-9B45-50E924D7FD1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622443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65788C-364D-4ABF-9396-70015AE540C4}" type="datetime1">
              <a:rPr lang="en-US"/>
              <a:pPr>
                <a:defRPr/>
              </a:pPr>
              <a:t>2/21/2017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(c) 2001, University of Washington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20-</a:t>
            </a:r>
            <a:fld id="{115BD049-AF85-4789-913B-3F21A3C31C8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477788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BA0089-BC85-455C-B4C3-D7DE9E160303}" type="datetime1">
              <a:rPr lang="en-US"/>
              <a:pPr>
                <a:defRPr/>
              </a:pPr>
              <a:t>2/21/2017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(c) 2001, University of Washington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20-</a:t>
            </a:r>
            <a:fld id="{1A7EADC3-E7B0-4D4B-B737-FA5829D66D9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462821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19200"/>
            <a:ext cx="4038600" cy="4876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19200"/>
            <a:ext cx="4038600" cy="4876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DD29D6-7C97-44C1-9E0B-5CB00D80FBD3}" type="datetime1">
              <a:rPr lang="en-US"/>
              <a:pPr>
                <a:defRPr/>
              </a:pPr>
              <a:t>2/21/2017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(c) 2001, University of Washington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20-</a:t>
            </a:r>
            <a:fld id="{066B23E7-174C-4A58-BDCD-5E01EEF4B73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908503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375D7B-3B3B-4FF4-AAC5-F8CF4A76D88C}" type="datetime1">
              <a:rPr lang="en-US"/>
              <a:pPr>
                <a:defRPr/>
              </a:pPr>
              <a:t>2/21/2017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(c) 2001, University of Washington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20-</a:t>
            </a:r>
            <a:fld id="{BE9902E2-DEAA-41B6-A22C-634AC652B0F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225657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C4EA05-F0AC-4744-AC94-73607B2C0641}" type="datetime1">
              <a:rPr lang="en-US"/>
              <a:pPr>
                <a:defRPr/>
              </a:pPr>
              <a:t>2/21/2017</a:t>
            </a:fld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(c) 2001, University of Washington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20-</a:t>
            </a:r>
            <a:fld id="{5695A52C-A104-410D-AEB0-95900E80F94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660476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9A2785-51A1-4D45-B925-59C584605362}" type="datetime1">
              <a:rPr lang="en-US"/>
              <a:pPr>
                <a:defRPr/>
              </a:pPr>
              <a:t>2/21/2017</a:t>
            </a:fld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(c) 2001, University of Washington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20-</a:t>
            </a:r>
            <a:fld id="{F9E6F375-DDA8-461B-90E9-A2A1CCEB729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7843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46962F-C922-4F73-B414-8A61A3ADDB06}" type="datetime1">
              <a:rPr lang="en-US"/>
              <a:pPr>
                <a:defRPr/>
              </a:pPr>
              <a:t>2/21/2017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(c) 2001, University of Washington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20-</a:t>
            </a:r>
            <a:fld id="{737CA9A0-A0E8-4768-AD7F-F83B4ED2A50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616989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759162-D88D-4162-BFCC-7366A4B46C3A}" type="datetime1">
              <a:rPr lang="en-US"/>
              <a:pPr>
                <a:defRPr/>
              </a:pPr>
              <a:t>2/21/2017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(c) 2001, University of Washington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20-</a:t>
            </a:r>
            <a:fld id="{297D75BC-65D3-4C9A-9D8F-7AF7C69A600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965907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296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19200"/>
            <a:ext cx="8229600" cy="487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 smtClean="0">
                <a:latin typeface="Tw Cen MT Condensed" pitchFamily="34" charset="0"/>
              </a:defRPr>
            </a:lvl1pPr>
          </a:lstStyle>
          <a:p>
            <a:pPr>
              <a:defRPr/>
            </a:pPr>
            <a:fld id="{B8E24658-F002-49C1-B9ED-6D77B4FBD833}" type="datetime1">
              <a:rPr lang="en-US"/>
              <a:pPr>
                <a:defRPr/>
              </a:pPr>
              <a:t>2/21/2017</a:t>
            </a:fld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Tw Cen MT Condensed" pitchFamily="34" charset="0"/>
              </a:defRPr>
            </a:lvl1pPr>
          </a:lstStyle>
          <a:p>
            <a:pPr>
              <a:defRPr/>
            </a:pPr>
            <a:r>
              <a:rPr lang="en-US"/>
              <a:t>(c) 2001, University of Washington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w Cen MT Condensed" panose="020B0606020104020203" pitchFamily="34" charset="0"/>
              </a:defRPr>
            </a:lvl1pPr>
          </a:lstStyle>
          <a:p>
            <a:r>
              <a:rPr lang="en-US" altLang="en-US"/>
              <a:t>20-</a:t>
            </a:r>
            <a:fld id="{9184BC42-F62D-49AE-B588-EE9A9C496B3C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031" name="Line 7"/>
          <p:cNvSpPr>
            <a:spLocks noChangeShapeType="1"/>
          </p:cNvSpPr>
          <p:nvPr userDrawn="1"/>
        </p:nvSpPr>
        <p:spPr bwMode="auto">
          <a:xfrm>
            <a:off x="457200" y="1066800"/>
            <a:ext cx="8229600" cy="0"/>
          </a:xfrm>
          <a:prstGeom prst="line">
            <a:avLst/>
          </a:prstGeom>
          <a:noFill/>
          <a:ln w="25400">
            <a:solidFill>
              <a:srgbClr val="993366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32" name="Line 8"/>
          <p:cNvSpPr>
            <a:spLocks noChangeShapeType="1"/>
          </p:cNvSpPr>
          <p:nvPr userDrawn="1"/>
        </p:nvSpPr>
        <p:spPr bwMode="auto">
          <a:xfrm>
            <a:off x="457200" y="6172200"/>
            <a:ext cx="8229600" cy="0"/>
          </a:xfrm>
          <a:prstGeom prst="line">
            <a:avLst/>
          </a:prstGeom>
          <a:noFill/>
          <a:ln w="25400">
            <a:solidFill>
              <a:srgbClr val="993366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 Narrow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 Narrow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 Narrow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 Narrow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 Narrow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 Narrow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 Narrow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 Narrow" pitchFamily="34" charset="0"/>
        </a:defRPr>
      </a:lvl9pPr>
    </p:titleStyle>
    <p:bodyStyle>
      <a:lvl1pPr marL="168275" indent="-168275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455613" indent="-173038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2pPr>
      <a:lvl3pPr marL="569913" indent="344488" algn="l" rtl="0" eaLnBrk="0" fontAlgn="base" hangingPunct="0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</a:defRPr>
      </a:lvl3pPr>
      <a:lvl4pPr marL="684213" indent="687388" algn="l" rtl="0" eaLnBrk="0" fontAlgn="base" hangingPunct="0">
        <a:spcBef>
          <a:spcPct val="20000"/>
        </a:spcBef>
        <a:spcAft>
          <a:spcPct val="0"/>
        </a:spcAft>
        <a:defRPr>
          <a:solidFill>
            <a:schemeClr val="tx1"/>
          </a:solidFill>
          <a:latin typeface="+mn-lt"/>
        </a:defRPr>
      </a:lvl4pPr>
      <a:lvl5pPr marL="798513" indent="1588" algn="l" rtl="0" eaLnBrk="0" fontAlgn="base" hangingPunct="0">
        <a:spcBef>
          <a:spcPct val="20000"/>
        </a:spcBef>
        <a:spcAft>
          <a:spcPct val="0"/>
        </a:spcAft>
        <a:defRPr>
          <a:solidFill>
            <a:schemeClr val="tx1"/>
          </a:solidFill>
          <a:latin typeface="+mn-lt"/>
        </a:defRPr>
      </a:lvl5pPr>
      <a:lvl6pPr marL="1255713" indent="1588" algn="l" rtl="0" fontAlgn="base">
        <a:spcBef>
          <a:spcPct val="20000"/>
        </a:spcBef>
        <a:spcAft>
          <a:spcPct val="0"/>
        </a:spcAft>
        <a:defRPr>
          <a:solidFill>
            <a:schemeClr val="tx1"/>
          </a:solidFill>
          <a:latin typeface="+mn-lt"/>
        </a:defRPr>
      </a:lvl6pPr>
      <a:lvl7pPr marL="1712913" indent="1588" algn="l" rtl="0" fontAlgn="base">
        <a:spcBef>
          <a:spcPct val="20000"/>
        </a:spcBef>
        <a:spcAft>
          <a:spcPct val="0"/>
        </a:spcAft>
        <a:defRPr>
          <a:solidFill>
            <a:schemeClr val="tx1"/>
          </a:solidFill>
          <a:latin typeface="+mn-lt"/>
        </a:defRPr>
      </a:lvl7pPr>
      <a:lvl8pPr marL="2170113" indent="1588" algn="l" rtl="0" fontAlgn="base">
        <a:spcBef>
          <a:spcPct val="20000"/>
        </a:spcBef>
        <a:spcAft>
          <a:spcPct val="0"/>
        </a:spcAft>
        <a:defRPr>
          <a:solidFill>
            <a:schemeClr val="tx1"/>
          </a:solidFill>
          <a:latin typeface="+mn-lt"/>
        </a:defRPr>
      </a:lvl8pPr>
      <a:lvl9pPr marL="2627313" indent="1588" algn="l" rtl="0" fontAlgn="base">
        <a:spcBef>
          <a:spcPct val="20000"/>
        </a:spcBef>
        <a:spcAft>
          <a:spcPct val="0"/>
        </a:spcAft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0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slide" Target="slide31.xml"/><Relationship Id="rId2" Type="http://schemas.openxmlformats.org/officeDocument/2006/relationships/slide" Target="slide30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18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9pPr>
          </a:lstStyle>
          <a:p>
            <a:pPr eaLnBrk="1" hangingPunct="1"/>
            <a:fld id="{D32F3BA4-D7A0-4CB9-AE34-522E80C22A33}" type="datetime1">
              <a:rPr lang="en-US" altLang="en-US">
                <a:latin typeface="Tw Cen MT Condensed" panose="020B0606020104020203" pitchFamily="34" charset="0"/>
              </a:rPr>
              <a:pPr eaLnBrk="1" hangingPunct="1"/>
              <a:t>2/21/2017</a:t>
            </a:fld>
            <a:endParaRPr lang="en-US" altLang="en-US">
              <a:latin typeface="Tw Cen MT Condensed" panose="020B0606020104020203" pitchFamily="34" charset="0"/>
            </a:endParaRPr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9pPr>
          </a:lstStyle>
          <a:p>
            <a:pPr eaLnBrk="1" hangingPunct="1"/>
            <a:r>
              <a:rPr lang="en-US" altLang="en-US">
                <a:latin typeface="Tw Cen MT Condensed" panose="020B0606020104020203" pitchFamily="34" charset="0"/>
              </a:rPr>
              <a:t>20-</a:t>
            </a:r>
            <a:fld id="{4085A804-3C3D-4D42-B315-171FE1928A6F}" type="slidenum">
              <a:rPr lang="en-US" altLang="en-US">
                <a:latin typeface="Tw Cen MT Condensed" panose="020B0606020104020203" pitchFamily="34" charset="0"/>
              </a:rPr>
              <a:pPr eaLnBrk="1" hangingPunct="1"/>
              <a:t>1</a:t>
            </a:fld>
            <a:endParaRPr lang="en-US" altLang="en-US">
              <a:latin typeface="Tw Cen MT Condensed" panose="020B0606020104020203" pitchFamily="34" charset="0"/>
            </a:endParaRPr>
          </a:p>
        </p:txBody>
      </p:sp>
      <p:sp>
        <p:nvSpPr>
          <p:cNvPr id="2053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3400" y="15240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dirty="0"/>
              <a:t>CSC 143 Java</a:t>
            </a:r>
          </a:p>
        </p:txBody>
      </p:sp>
      <p:sp>
        <p:nvSpPr>
          <p:cNvPr id="2054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1175657"/>
            <a:ext cx="6400800" cy="1752600"/>
          </a:xfrm>
        </p:spPr>
        <p:txBody>
          <a:bodyPr/>
          <a:lstStyle/>
          <a:p>
            <a:pPr eaLnBrk="1" hangingPunct="1"/>
            <a:r>
              <a:rPr lang="en-US" altLang="en-US" dirty="0"/>
              <a:t>Program Efficiency &amp;</a:t>
            </a:r>
          </a:p>
          <a:p>
            <a:pPr eaLnBrk="1" hangingPunct="1"/>
            <a:r>
              <a:rPr lang="en-US" altLang="en-US" dirty="0"/>
              <a:t>Introduction to Complexity Theory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9084" y="2380646"/>
            <a:ext cx="7459116" cy="4324954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9pPr>
          </a:lstStyle>
          <a:p>
            <a:pPr eaLnBrk="1" hangingPunct="1"/>
            <a:fld id="{7C66DA69-6279-498E-81FC-66323F0610A0}" type="datetime1">
              <a:rPr lang="en-US" altLang="en-US">
                <a:latin typeface="Tw Cen MT Condensed" panose="020B0606020104020203" pitchFamily="34" charset="0"/>
              </a:rPr>
              <a:pPr eaLnBrk="1" hangingPunct="1"/>
              <a:t>2/21/2017</a:t>
            </a:fld>
            <a:endParaRPr lang="en-US" altLang="en-US">
              <a:latin typeface="Tw Cen MT Condensed" panose="020B0606020104020203" pitchFamily="34" charset="0"/>
            </a:endParaRPr>
          </a:p>
        </p:txBody>
      </p:sp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9pPr>
          </a:lstStyle>
          <a:p>
            <a:pPr eaLnBrk="1" hangingPunct="1"/>
            <a:r>
              <a:rPr lang="en-US" altLang="en-US">
                <a:latin typeface="Tw Cen MT Condensed" panose="020B0606020104020203" pitchFamily="34" charset="0"/>
              </a:rPr>
              <a:t>20-</a:t>
            </a:r>
            <a:fld id="{4C6E3970-CEE0-4836-AF65-C92E760A6360}" type="slidenum">
              <a:rPr lang="en-US" altLang="en-US">
                <a:latin typeface="Tw Cen MT Condensed" panose="020B0606020104020203" pitchFamily="34" charset="0"/>
              </a:rPr>
              <a:pPr eaLnBrk="1" hangingPunct="1"/>
              <a:t>10</a:t>
            </a:fld>
            <a:endParaRPr lang="en-US" altLang="en-US">
              <a:latin typeface="Tw Cen MT Condensed" panose="020B0606020104020203" pitchFamily="34" charset="0"/>
            </a:endParaRPr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>
                <a:solidFill>
                  <a:srgbClr val="C00000"/>
                </a:solidFill>
              </a:rPr>
              <a:t>Analysis of Execution Time</a:t>
            </a:r>
          </a:p>
        </p:txBody>
      </p:sp>
      <p:sp>
        <p:nvSpPr>
          <p:cNvPr id="410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762000"/>
            <a:ext cx="8915400" cy="4876800"/>
          </a:xfrm>
        </p:spPr>
        <p:txBody>
          <a:bodyPr/>
          <a:lstStyle/>
          <a:p>
            <a:pPr marL="0" indent="0" eaLnBrk="1" hangingPunct="1">
              <a:lnSpc>
                <a:spcPts val="2100"/>
              </a:lnSpc>
              <a:buNone/>
            </a:pPr>
            <a:endParaRPr lang="en-US" sz="2400" b="1" dirty="0">
              <a:solidFill>
                <a:schemeClr val="accent2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 eaLnBrk="1" hangingPunct="1">
              <a:lnSpc>
                <a:spcPts val="2100"/>
              </a:lnSpc>
              <a:buNone/>
            </a:pPr>
            <a:r>
              <a:rPr lang="en-US" sz="2400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public static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indexOf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[]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arr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val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) 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{ </a:t>
            </a:r>
          </a:p>
          <a:p>
            <a:pPr marL="0" indent="0" eaLnBrk="1" hangingPunct="1">
              <a:lnSpc>
                <a:spcPts val="2100"/>
              </a:lnSpc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arrLen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arr.length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 eaLnBrk="1" hangingPunct="1">
              <a:lnSpc>
                <a:spcPts val="2100"/>
              </a:lnSpc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  for (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= 0;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&lt;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arrLen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;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++) 		</a:t>
            </a:r>
          </a:p>
          <a:p>
            <a:pPr marL="0" indent="0" eaLnBrk="1" hangingPunct="1">
              <a:lnSpc>
                <a:spcPts val="2100"/>
              </a:lnSpc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	if (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arr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] ==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val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) 							return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; </a:t>
            </a:r>
          </a:p>
          <a:p>
            <a:pPr marL="0" indent="0" eaLnBrk="1" hangingPunct="1">
              <a:lnSpc>
                <a:spcPts val="2100"/>
              </a:lnSpc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  return -1;</a:t>
            </a:r>
          </a:p>
          <a:p>
            <a:pPr marL="0" indent="0" eaLnBrk="1" hangingPunct="1">
              <a:lnSpc>
                <a:spcPts val="2100"/>
              </a:lnSpc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}</a:t>
            </a:r>
          </a:p>
          <a:p>
            <a:pPr marL="0" indent="0" eaLnBrk="1" hangingPunct="1">
              <a:lnSpc>
                <a:spcPts val="2100"/>
              </a:lnSpc>
              <a:buNone/>
            </a:pPr>
            <a:endParaRPr lang="en-US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5257800" y="1084997"/>
            <a:ext cx="609600" cy="304800"/>
          </a:xfrm>
          <a:prstGeom prst="rect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w Cen MT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11142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9pPr>
          </a:lstStyle>
          <a:p>
            <a:pPr eaLnBrk="1" hangingPunct="1"/>
            <a:fld id="{7C66DA69-6279-498E-81FC-66323F0610A0}" type="datetime1">
              <a:rPr lang="en-US" altLang="en-US">
                <a:latin typeface="Tw Cen MT Condensed" panose="020B0606020104020203" pitchFamily="34" charset="0"/>
              </a:rPr>
              <a:pPr eaLnBrk="1" hangingPunct="1"/>
              <a:t>2/21/2017</a:t>
            </a:fld>
            <a:endParaRPr lang="en-US" altLang="en-US">
              <a:latin typeface="Tw Cen MT Condensed" panose="020B0606020104020203" pitchFamily="34" charset="0"/>
            </a:endParaRPr>
          </a:p>
        </p:txBody>
      </p:sp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9pPr>
          </a:lstStyle>
          <a:p>
            <a:pPr eaLnBrk="1" hangingPunct="1"/>
            <a:r>
              <a:rPr lang="en-US" altLang="en-US">
                <a:latin typeface="Tw Cen MT Condensed" panose="020B0606020104020203" pitchFamily="34" charset="0"/>
              </a:rPr>
              <a:t>20-</a:t>
            </a:r>
            <a:fld id="{4C6E3970-CEE0-4836-AF65-C92E760A6360}" type="slidenum">
              <a:rPr lang="en-US" altLang="en-US">
                <a:latin typeface="Tw Cen MT Condensed" panose="020B0606020104020203" pitchFamily="34" charset="0"/>
              </a:rPr>
              <a:pPr eaLnBrk="1" hangingPunct="1"/>
              <a:t>11</a:t>
            </a:fld>
            <a:endParaRPr lang="en-US" altLang="en-US">
              <a:latin typeface="Tw Cen MT Condensed" panose="020B0606020104020203" pitchFamily="34" charset="0"/>
            </a:endParaRPr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>
                <a:solidFill>
                  <a:srgbClr val="C00000"/>
                </a:solidFill>
              </a:rPr>
              <a:t>Analysis of Execution Time</a:t>
            </a:r>
          </a:p>
        </p:txBody>
      </p:sp>
      <p:sp>
        <p:nvSpPr>
          <p:cNvPr id="410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762000"/>
            <a:ext cx="8915400" cy="4876800"/>
          </a:xfrm>
        </p:spPr>
        <p:txBody>
          <a:bodyPr/>
          <a:lstStyle/>
          <a:p>
            <a:pPr marL="0" indent="0" eaLnBrk="1" hangingPunct="1">
              <a:lnSpc>
                <a:spcPts val="2100"/>
              </a:lnSpc>
              <a:buNone/>
            </a:pPr>
            <a:endParaRPr lang="en-US" sz="2400" b="1" dirty="0">
              <a:solidFill>
                <a:schemeClr val="accent2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 eaLnBrk="1" hangingPunct="1">
              <a:lnSpc>
                <a:spcPts val="2100"/>
              </a:lnSpc>
              <a:buNone/>
            </a:pPr>
            <a:r>
              <a:rPr lang="en-US" sz="2400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public static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indexOf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[]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arr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val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) 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{ </a:t>
            </a:r>
          </a:p>
          <a:p>
            <a:pPr marL="0" indent="0" eaLnBrk="1" hangingPunct="1">
              <a:lnSpc>
                <a:spcPts val="2100"/>
              </a:lnSpc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arrLen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arr.length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 eaLnBrk="1" hangingPunct="1">
              <a:lnSpc>
                <a:spcPts val="2100"/>
              </a:lnSpc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  for (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= 0;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&lt;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arrLen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;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++) 		      	if (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arr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] ==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val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) 							return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; </a:t>
            </a:r>
          </a:p>
          <a:p>
            <a:pPr marL="0" indent="0" eaLnBrk="1" hangingPunct="1">
              <a:lnSpc>
                <a:spcPts val="2100"/>
              </a:lnSpc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  return -1;</a:t>
            </a:r>
          </a:p>
          <a:p>
            <a:pPr marL="0" indent="0" eaLnBrk="1" hangingPunct="1">
              <a:lnSpc>
                <a:spcPts val="2100"/>
              </a:lnSpc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}</a:t>
            </a:r>
          </a:p>
          <a:p>
            <a:pPr marL="0" indent="0">
              <a:buNone/>
            </a:pPr>
            <a:r>
              <a:rPr lang="en-US" sz="2400" dirty="0"/>
              <a:t>The fundamental instructions:</a:t>
            </a:r>
          </a:p>
          <a:p>
            <a:pPr>
              <a:lnSpc>
                <a:spcPts val="2200"/>
              </a:lnSpc>
            </a:pPr>
            <a:r>
              <a:rPr lang="en-US" sz="2400" dirty="0"/>
              <a:t>Assigning a value to a variable:  1 ‘step’</a:t>
            </a:r>
            <a:r>
              <a:rPr lang="en-US" dirty="0"/>
              <a:t> (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arrLen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arr.length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) </a:t>
            </a:r>
          </a:p>
          <a:p>
            <a:pPr marL="282575" lvl="1" indent="0">
              <a:lnSpc>
                <a:spcPts val="2200"/>
              </a:lnSpc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</a:t>
            </a:r>
            <a:r>
              <a:rPr lang="en-US" dirty="0">
                <a:ea typeface="+mn-ea"/>
                <a:cs typeface="+mn-cs"/>
              </a:rPr>
              <a:t>+</a:t>
            </a:r>
            <a:r>
              <a:rPr lang="en-US" dirty="0"/>
              <a:t>1 ‘step’ (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= 0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endParaRPr lang="en-US" dirty="0"/>
          </a:p>
          <a:p>
            <a:pPr>
              <a:lnSpc>
                <a:spcPts val="2200"/>
              </a:lnSpc>
            </a:pPr>
            <a:r>
              <a:rPr lang="en-US" sz="2400" dirty="0"/>
              <a:t>Return statement :                     +1 ‘step’ (either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400" dirty="0"/>
              <a:t> or -1)</a:t>
            </a:r>
          </a:p>
          <a:p>
            <a:pPr>
              <a:lnSpc>
                <a:spcPts val="2200"/>
              </a:lnSpc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for</a:t>
            </a:r>
            <a:r>
              <a:rPr lang="en-US" sz="2400" dirty="0"/>
              <a:t> loop :                                      ?</a:t>
            </a:r>
          </a:p>
          <a:p>
            <a:pPr marL="282575" lvl="1" indent="0">
              <a:lnSpc>
                <a:spcPts val="2200"/>
              </a:lnSpc>
              <a:buNone/>
            </a:pPr>
            <a:r>
              <a:rPr lang="en-US" dirty="0"/>
              <a:t>Accessing array:		      1 ‘step’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arr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]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282575" lvl="1" indent="0">
              <a:lnSpc>
                <a:spcPts val="2200"/>
              </a:lnSpc>
              <a:buNone/>
            </a:pPr>
            <a:r>
              <a:rPr lang="en-US" dirty="0"/>
              <a:t>Comparing two values:           + 1 ‘step’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arr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] ==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val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282575" lvl="1" indent="0">
              <a:lnSpc>
                <a:spcPts val="2200"/>
              </a:lnSpc>
              <a:buNone/>
            </a:pPr>
            <a:r>
              <a:rPr lang="en-US" dirty="0"/>
              <a:t>Inside () of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for</a:t>
            </a:r>
            <a:r>
              <a:rPr lang="en-US" dirty="0"/>
              <a:t>:                       + 2 ‘steps’ (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&lt;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arrLen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;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++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endParaRPr lang="en-US" dirty="0"/>
          </a:p>
          <a:p>
            <a:pPr marL="282575" lvl="1" indent="0">
              <a:lnSpc>
                <a:spcPts val="2200"/>
              </a:lnSpc>
              <a:buNone/>
            </a:pPr>
            <a:endParaRPr lang="en-US" dirty="0"/>
          </a:p>
          <a:p>
            <a:pPr lvl="2">
              <a:lnSpc>
                <a:spcPts val="2200"/>
              </a:lnSpc>
            </a:pPr>
            <a:endParaRPr lang="en-US" sz="2400" dirty="0"/>
          </a:p>
        </p:txBody>
      </p:sp>
      <p:cxnSp>
        <p:nvCxnSpPr>
          <p:cNvPr id="5" name="Straight Connector 4"/>
          <p:cNvCxnSpPr/>
          <p:nvPr/>
        </p:nvCxnSpPr>
        <p:spPr bwMode="auto">
          <a:xfrm>
            <a:off x="-228600" y="3295454"/>
            <a:ext cx="9483365" cy="314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38418042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10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10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410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410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410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410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410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410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C00000"/>
                </a:solidFill>
              </a:rPr>
              <a:t>Different types of complexities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The </a:t>
            </a:r>
            <a:r>
              <a:rPr lang="en-US" sz="2400" b="1" i="1" dirty="0">
                <a:solidFill>
                  <a:srgbClr val="FF0000"/>
                </a:solidFill>
              </a:rPr>
              <a:t>worst-case runtime complexity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dirty="0"/>
              <a:t>is </a:t>
            </a:r>
          </a:p>
          <a:p>
            <a:pPr marL="0" indent="0">
              <a:buNone/>
            </a:pPr>
            <a:r>
              <a:rPr lang="en-US" sz="2400" dirty="0"/>
              <a:t>  the </a:t>
            </a:r>
            <a:r>
              <a:rPr lang="en-US" sz="2400" b="1" dirty="0">
                <a:solidFill>
                  <a:srgbClr val="FF0000"/>
                </a:solidFill>
              </a:rPr>
              <a:t>maximum number of steps</a:t>
            </a:r>
            <a:r>
              <a:rPr lang="en-US" sz="2400" dirty="0"/>
              <a:t> taken on any instance of size </a:t>
            </a:r>
            <a:r>
              <a:rPr lang="en-US" sz="2400" b="1" i="1" dirty="0"/>
              <a:t>n</a:t>
            </a:r>
            <a:r>
              <a:rPr lang="en-US" sz="2400" dirty="0"/>
              <a:t>.</a:t>
            </a:r>
          </a:p>
          <a:p>
            <a:pPr marL="0" indent="0">
              <a:buNone/>
            </a:pPr>
            <a:r>
              <a:rPr lang="en-US" sz="2400" dirty="0"/>
              <a:t> </a:t>
            </a:r>
          </a:p>
          <a:p>
            <a:r>
              <a:rPr lang="en-US" sz="2400" dirty="0"/>
              <a:t>The </a:t>
            </a:r>
            <a:r>
              <a:rPr lang="en-US" sz="2400" b="1" i="1" dirty="0">
                <a:solidFill>
                  <a:schemeClr val="accent2"/>
                </a:solidFill>
              </a:rPr>
              <a:t>best-case runtime complexity</a:t>
            </a:r>
            <a:r>
              <a:rPr lang="en-US" sz="2400" dirty="0"/>
              <a:t> is </a:t>
            </a:r>
          </a:p>
          <a:p>
            <a:pPr marL="0" indent="0">
              <a:buNone/>
            </a:pPr>
            <a:r>
              <a:rPr lang="en-US" sz="2400" dirty="0"/>
              <a:t>  the </a:t>
            </a:r>
            <a:r>
              <a:rPr lang="en-US" sz="2400" b="1" dirty="0">
                <a:solidFill>
                  <a:schemeClr val="accent2"/>
                </a:solidFill>
              </a:rPr>
              <a:t>minimum number of steps</a:t>
            </a:r>
            <a:r>
              <a:rPr lang="en-US" sz="2400" dirty="0"/>
              <a:t> taken on any instance of size </a:t>
            </a:r>
            <a:r>
              <a:rPr lang="en-US" sz="2400" b="1" i="1" dirty="0"/>
              <a:t>n</a:t>
            </a:r>
            <a:r>
              <a:rPr lang="en-US" sz="2400" dirty="0"/>
              <a:t>.</a:t>
            </a:r>
          </a:p>
          <a:p>
            <a:pPr marL="0" indent="0">
              <a:buNone/>
            </a:pPr>
            <a:r>
              <a:rPr lang="en-US" sz="2400" dirty="0"/>
              <a:t> </a:t>
            </a:r>
          </a:p>
          <a:p>
            <a:r>
              <a:rPr lang="en-US" sz="2400" dirty="0"/>
              <a:t>The </a:t>
            </a:r>
            <a:r>
              <a:rPr lang="en-US" sz="2400" b="1" i="1" dirty="0"/>
              <a:t>average case runtime complexity</a:t>
            </a:r>
            <a:r>
              <a:rPr lang="en-US" sz="2400" dirty="0"/>
              <a:t> is </a:t>
            </a:r>
          </a:p>
          <a:p>
            <a:pPr marL="0" indent="0">
              <a:buNone/>
            </a:pPr>
            <a:r>
              <a:rPr lang="en-US" sz="2400" dirty="0"/>
              <a:t>  an </a:t>
            </a:r>
            <a:r>
              <a:rPr lang="en-US" sz="2400" b="1" dirty="0"/>
              <a:t>average number of steps </a:t>
            </a:r>
            <a:r>
              <a:rPr lang="en-US" sz="2400" dirty="0"/>
              <a:t>taken on any instance of size </a:t>
            </a:r>
            <a:r>
              <a:rPr lang="en-US" sz="2400" b="1" i="1" dirty="0"/>
              <a:t>n</a:t>
            </a:r>
            <a:r>
              <a:rPr lang="en-US" sz="2400" dirty="0"/>
              <a:t>. </a:t>
            </a:r>
          </a:p>
          <a:p>
            <a:pPr marL="0" indent="0">
              <a:buNone/>
            </a:pPr>
            <a:endParaRPr lang="en-US" sz="2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B65788C-364D-4ABF-9396-70015AE540C4}" type="datetime1">
              <a:rPr lang="en-US" smtClean="0"/>
              <a:pPr>
                <a:defRPr/>
              </a:pPr>
              <a:t>2/21/2017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20-</a:t>
            </a:r>
            <a:fld id="{115BD049-AF85-4789-913B-3F21A3C31C81}" type="slidenum">
              <a:rPr lang="en-US" altLang="en-US" smtClean="0"/>
              <a:pPr/>
              <a:t>12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61988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"/>
                            </p:stCondLst>
                            <p:childTnLst>
                              <p:par>
                                <p:cTn id="3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9pPr>
          </a:lstStyle>
          <a:p>
            <a:pPr eaLnBrk="1" hangingPunct="1"/>
            <a:fld id="{7C66DA69-6279-498E-81FC-66323F0610A0}" type="datetime1">
              <a:rPr lang="en-US" altLang="en-US">
                <a:latin typeface="Tw Cen MT Condensed" panose="020B0606020104020203" pitchFamily="34" charset="0"/>
              </a:rPr>
              <a:pPr eaLnBrk="1" hangingPunct="1"/>
              <a:t>2/21/2017</a:t>
            </a:fld>
            <a:endParaRPr lang="en-US" altLang="en-US">
              <a:latin typeface="Tw Cen MT Condensed" panose="020B0606020104020203" pitchFamily="34" charset="0"/>
            </a:endParaRPr>
          </a:p>
        </p:txBody>
      </p:sp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9pPr>
          </a:lstStyle>
          <a:p>
            <a:pPr eaLnBrk="1" hangingPunct="1"/>
            <a:r>
              <a:rPr lang="en-US" altLang="en-US">
                <a:latin typeface="Tw Cen MT Condensed" panose="020B0606020104020203" pitchFamily="34" charset="0"/>
              </a:rPr>
              <a:t>20-</a:t>
            </a:r>
            <a:fld id="{4C6E3970-CEE0-4836-AF65-C92E760A6360}" type="slidenum">
              <a:rPr lang="en-US" altLang="en-US">
                <a:latin typeface="Tw Cen MT Condensed" panose="020B0606020104020203" pitchFamily="34" charset="0"/>
              </a:rPr>
              <a:pPr eaLnBrk="1" hangingPunct="1"/>
              <a:t>13</a:t>
            </a:fld>
            <a:endParaRPr lang="en-US" altLang="en-US">
              <a:latin typeface="Tw Cen MT Condensed" panose="020B0606020104020203" pitchFamily="34" charset="0"/>
            </a:endParaRPr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>
                <a:solidFill>
                  <a:srgbClr val="C00000"/>
                </a:solidFill>
              </a:rPr>
              <a:t>Analysis of Execution Time</a:t>
            </a:r>
          </a:p>
        </p:txBody>
      </p:sp>
      <p:sp>
        <p:nvSpPr>
          <p:cNvPr id="410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838200"/>
            <a:ext cx="8915400" cy="4876800"/>
          </a:xfrm>
        </p:spPr>
        <p:txBody>
          <a:bodyPr/>
          <a:lstStyle/>
          <a:p>
            <a:pPr marL="0" indent="0" eaLnBrk="1" hangingPunct="1">
              <a:lnSpc>
                <a:spcPts val="2100"/>
              </a:lnSpc>
              <a:buNone/>
            </a:pPr>
            <a:endParaRPr lang="en-US" sz="2400" b="1" dirty="0">
              <a:solidFill>
                <a:schemeClr val="accent2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 eaLnBrk="1" hangingPunct="1">
              <a:lnSpc>
                <a:spcPts val="2100"/>
              </a:lnSpc>
              <a:buNone/>
            </a:pPr>
            <a:r>
              <a:rPr lang="en-US" sz="2400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public static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indexOf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[]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arr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val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) 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{ </a:t>
            </a:r>
          </a:p>
          <a:p>
            <a:pPr marL="0" indent="0" eaLnBrk="1" hangingPunct="1">
              <a:lnSpc>
                <a:spcPts val="2100"/>
              </a:lnSpc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n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arr.length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 eaLnBrk="1" hangingPunct="1">
              <a:lnSpc>
                <a:spcPts val="2100"/>
              </a:lnSpc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for (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0;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 n;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++) </a:t>
            </a:r>
          </a:p>
          <a:p>
            <a:pPr marL="0" indent="0" eaLnBrk="1" hangingPunct="1">
              <a:lnSpc>
                <a:spcPts val="2100"/>
              </a:lnSpc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		if (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arr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] ==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val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) 							return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; </a:t>
            </a:r>
          </a:p>
          <a:p>
            <a:pPr marL="0" indent="0" eaLnBrk="1" hangingPunct="1">
              <a:lnSpc>
                <a:spcPts val="2100"/>
              </a:lnSpc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  return -1;</a:t>
            </a:r>
          </a:p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}</a:t>
            </a:r>
            <a:endParaRPr lang="en-US" sz="2000" dirty="0">
              <a:latin typeface="Courier New" panose="02070309020205020404" pitchFamily="49" charset="0"/>
              <a:cs typeface="Courier New" panose="02070309020205020404" pitchFamily="49" charset="0"/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en-US" sz="2400" dirty="0">
                <a:sym typeface="Wingdings" panose="05000000000000000000" pitchFamily="2" charset="2"/>
              </a:rPr>
              <a:t> I</a:t>
            </a:r>
            <a:r>
              <a:rPr lang="en-US" sz="2400" dirty="0"/>
              <a:t>n a sequential search of an array:</a:t>
            </a:r>
          </a:p>
          <a:p>
            <a:pPr lvl="1"/>
            <a:r>
              <a:rPr lang="en-US" sz="2000" dirty="0"/>
              <a:t> </a:t>
            </a:r>
            <a:r>
              <a:rPr lang="en-US" i="1" dirty="0">
                <a:solidFill>
                  <a:srgbClr val="FF0000"/>
                </a:solidFill>
              </a:rPr>
              <a:t>worst-case</a:t>
            </a:r>
            <a:r>
              <a:rPr lang="en-US" i="1" dirty="0"/>
              <a:t>: 4n+3 </a:t>
            </a:r>
          </a:p>
          <a:p>
            <a:pPr marL="282575" lvl="1" indent="0">
              <a:buNone/>
            </a:pPr>
            <a:r>
              <a:rPr lang="en-US" i="1" dirty="0">
                <a:sym typeface="Wingdings" panose="05000000000000000000" pitchFamily="2" charset="2"/>
              </a:rPr>
              <a:t></a:t>
            </a:r>
            <a:r>
              <a:rPr lang="en-US" i="1" dirty="0"/>
              <a:t> complexity</a:t>
            </a:r>
            <a:r>
              <a:rPr lang="en-US" dirty="0"/>
              <a:t> is  linear </a:t>
            </a:r>
          </a:p>
          <a:p>
            <a:pPr lvl="1"/>
            <a:r>
              <a:rPr lang="en-US" dirty="0"/>
              <a:t> </a:t>
            </a:r>
            <a:r>
              <a:rPr lang="en-US" i="1" dirty="0">
                <a:solidFill>
                  <a:schemeClr val="accent6"/>
                </a:solidFill>
              </a:rPr>
              <a:t>best-case: </a:t>
            </a:r>
            <a:r>
              <a:rPr lang="en-US" i="1" dirty="0"/>
              <a:t> 6</a:t>
            </a:r>
          </a:p>
          <a:p>
            <a:pPr marL="282575" lvl="1" indent="0">
              <a:buNone/>
            </a:pPr>
            <a:r>
              <a:rPr lang="en-US" i="1" dirty="0"/>
              <a:t> </a:t>
            </a:r>
            <a:r>
              <a:rPr lang="en-US" i="1" dirty="0">
                <a:sym typeface="Wingdings" panose="05000000000000000000" pitchFamily="2" charset="2"/>
              </a:rPr>
              <a:t> </a:t>
            </a:r>
            <a:r>
              <a:rPr lang="en-US" i="1" dirty="0"/>
              <a:t>complexity</a:t>
            </a:r>
            <a:r>
              <a:rPr lang="en-US" dirty="0"/>
              <a:t> is constant (independent of input size) </a:t>
            </a:r>
          </a:p>
          <a:p>
            <a:pPr lvl="1"/>
            <a:r>
              <a:rPr lang="en-US" i="1" dirty="0"/>
              <a:t>average case: 4n/2 +3 = 2n+3 </a:t>
            </a:r>
            <a:r>
              <a:rPr lang="en-US" i="1" dirty="0">
                <a:sym typeface="Wingdings" panose="05000000000000000000" pitchFamily="2" charset="2"/>
              </a:rPr>
              <a:t></a:t>
            </a:r>
            <a:r>
              <a:rPr lang="en-US" i="1" dirty="0"/>
              <a:t> complexity</a:t>
            </a:r>
            <a:r>
              <a:rPr lang="en-US" dirty="0"/>
              <a:t> is linear</a:t>
            </a:r>
          </a:p>
          <a:p>
            <a:pPr marL="0" indent="0" eaLnBrk="1" hangingPunct="1">
              <a:lnSpc>
                <a:spcPts val="2100"/>
              </a:lnSpc>
              <a:buNone/>
            </a:pPr>
            <a:endParaRPr lang="en-US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" name="Rectangle 1"/>
          <p:cNvSpPr/>
          <p:nvPr/>
        </p:nvSpPr>
        <p:spPr bwMode="auto">
          <a:xfrm>
            <a:off x="5715000" y="2362200"/>
            <a:ext cx="3374322" cy="2308324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400" b="1" u="sng" dirty="0">
                <a:latin typeface="+mn-lt"/>
              </a:rPr>
              <a:t>T(n)=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400" dirty="0">
                <a:latin typeface="+mn-lt"/>
              </a:rPr>
              <a:t>  Outside for loop: 3 steps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+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  (Inside</a:t>
            </a:r>
            <a:r>
              <a:rPr kumimoji="0" lang="en-US" sz="2400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 for loop: 4 steps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400" baseline="0" dirty="0">
                <a:latin typeface="+mn-lt"/>
              </a:rPr>
              <a:t>   *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400" dirty="0">
                <a:latin typeface="+mn-lt"/>
              </a:rPr>
              <a:t>  </a:t>
            </a:r>
            <a:r>
              <a:rPr lang="en-US" sz="2400" baseline="0" dirty="0">
                <a:latin typeface="+mn-lt"/>
              </a:rPr>
              <a:t>Number of iterations:</a:t>
            </a:r>
            <a:r>
              <a:rPr lang="en-US" sz="2400" dirty="0">
                <a:latin typeface="+mn-lt"/>
              </a:rPr>
              <a:t> ?)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006669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10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10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10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410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410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37104"/>
            <a:ext cx="8229600" cy="609600"/>
          </a:xfrm>
        </p:spPr>
        <p:txBody>
          <a:bodyPr/>
          <a:lstStyle/>
          <a:p>
            <a:r>
              <a:rPr lang="en-US" dirty="0">
                <a:solidFill>
                  <a:srgbClr val="C00000"/>
                </a:solidFill>
              </a:rPr>
              <a:t>What about nested loop?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066800"/>
            <a:ext cx="8915400" cy="4876800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m=0; </a:t>
            </a:r>
            <a:r>
              <a:rPr lang="en-US" sz="20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//executed in constant time c1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Outer loop - executed n times</a:t>
            </a:r>
            <a:endParaRPr lang="en-US" sz="2000" dirty="0">
              <a:solidFill>
                <a:srgbClr val="008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for (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0;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 n;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++)</a:t>
            </a:r>
            <a:endParaRPr lang="en-US" sz="18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Inner loop - be executed n times</a:t>
            </a:r>
          </a:p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for(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j = 0; j &lt; n;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j++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	  </a:t>
            </a:r>
            <a:r>
              <a:rPr lang="en-US" alt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sum += </a:t>
            </a:r>
            <a:r>
              <a:rPr lang="en-US" alt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alt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* j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; </a:t>
            </a:r>
            <a:r>
              <a:rPr lang="en-US" sz="20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//executed in constant time c2</a:t>
            </a:r>
          </a:p>
          <a:p>
            <a:pPr marL="0" indent="0">
              <a:buNone/>
            </a:pP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buFont typeface="Wingdings" panose="05000000000000000000" pitchFamily="2" charset="2"/>
              <a:buChar char="à"/>
            </a:pPr>
            <a:r>
              <a:rPr lang="en-US" sz="2400" dirty="0">
                <a:cs typeface="Courier New" panose="02070309020205020404" pitchFamily="49" charset="0"/>
                <a:sym typeface="Wingdings" panose="05000000000000000000" pitchFamily="2" charset="2"/>
              </a:rPr>
              <a:t>Runtime complexity is </a:t>
            </a:r>
            <a:r>
              <a:rPr lang="en-US" sz="2400" b="1" u="sng" dirty="0">
                <a:cs typeface="Courier New" panose="02070309020205020404" pitchFamily="49" charset="0"/>
                <a:sym typeface="Wingdings" panose="05000000000000000000" pitchFamily="2" charset="2"/>
              </a:rPr>
              <a:t>quadratic</a:t>
            </a:r>
            <a:r>
              <a:rPr lang="en-US" sz="2400" dirty="0">
                <a:cs typeface="Courier New" panose="02070309020205020404" pitchFamily="49" charset="0"/>
                <a:sym typeface="Wingdings" panose="05000000000000000000" pitchFamily="2" charset="2"/>
              </a:rPr>
              <a:t> </a:t>
            </a:r>
          </a:p>
          <a:p>
            <a:pPr>
              <a:buFont typeface="Wingdings" panose="05000000000000000000" pitchFamily="2" charset="2"/>
              <a:buChar char="à"/>
            </a:pPr>
            <a:endParaRPr lang="en-US" sz="2400" dirty="0">
              <a:cs typeface="Courier New" panose="02070309020205020404" pitchFamily="49" charset="0"/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en-US" sz="2400" dirty="0">
              <a:cs typeface="Courier New" panose="02070309020205020404" pitchFamily="49" charset="0"/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en-US" sz="2400" dirty="0">
              <a:cs typeface="Courier New" panose="02070309020205020404" pitchFamily="49" charset="0"/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en-US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B65788C-364D-4ABF-9396-70015AE540C4}" type="datetime1">
              <a:rPr lang="en-US" smtClean="0"/>
              <a:pPr>
                <a:defRPr/>
              </a:pPr>
              <a:t>2/21/2017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20-</a:t>
            </a:r>
            <a:fld id="{115BD049-AF85-4789-913B-3F21A3C31C81}" type="slidenum">
              <a:rPr lang="en-US" altLang="en-US" smtClean="0"/>
              <a:pPr/>
              <a:t>14</a:t>
            </a:fld>
            <a:endParaRPr lang="en-US" altLang="en-US"/>
          </a:p>
        </p:txBody>
      </p:sp>
      <p:sp>
        <p:nvSpPr>
          <p:cNvPr id="7" name="Rectangle 6"/>
          <p:cNvSpPr/>
          <p:nvPr/>
        </p:nvSpPr>
        <p:spPr bwMode="auto">
          <a:xfrm>
            <a:off x="609600" y="4157008"/>
            <a:ext cx="7924800" cy="1938992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2400" b="1" dirty="0">
                <a:latin typeface="+mn-lt"/>
              </a:rPr>
              <a:t>Rule of thumb</a:t>
            </a:r>
            <a:r>
              <a:rPr lang="en-US" sz="2400" dirty="0">
                <a:latin typeface="+mn-lt"/>
              </a:rPr>
              <a:t>: Simple programs can be analyzed by counting the nested loops of the program:</a:t>
            </a:r>
          </a:p>
          <a:p>
            <a:pPr algn="l"/>
            <a:r>
              <a:rPr lang="en-US" sz="2400" dirty="0">
                <a:latin typeface="+mn-lt"/>
              </a:rPr>
              <a:t>A </a:t>
            </a:r>
            <a:r>
              <a:rPr lang="en-US" sz="2400" b="1" dirty="0">
                <a:latin typeface="+mn-lt"/>
              </a:rPr>
              <a:t>single loop </a:t>
            </a:r>
            <a:r>
              <a:rPr lang="en-US" sz="2400" dirty="0">
                <a:latin typeface="+mn-lt"/>
              </a:rPr>
              <a:t>over n items </a:t>
            </a:r>
            <a:r>
              <a:rPr lang="en-US" sz="2400" dirty="0">
                <a:latin typeface="+mn-lt"/>
                <a:sym typeface="Wingdings" panose="05000000000000000000" pitchFamily="2" charset="2"/>
              </a:rPr>
              <a:t> </a:t>
            </a:r>
            <a:r>
              <a:rPr lang="en-US" sz="2400" b="1" dirty="0">
                <a:latin typeface="+mn-lt"/>
                <a:sym typeface="Wingdings" panose="05000000000000000000" pitchFamily="2" charset="2"/>
              </a:rPr>
              <a:t>linear</a:t>
            </a:r>
            <a:r>
              <a:rPr lang="en-US" sz="2400" dirty="0">
                <a:latin typeface="+mn-lt"/>
                <a:sym typeface="Wingdings" panose="05000000000000000000" pitchFamily="2" charset="2"/>
              </a:rPr>
              <a:t> complexity</a:t>
            </a:r>
          </a:p>
          <a:p>
            <a:pPr algn="l"/>
            <a:r>
              <a:rPr lang="en-US" sz="2400" dirty="0">
                <a:latin typeface="+mn-lt"/>
              </a:rPr>
              <a:t>A </a:t>
            </a:r>
            <a:r>
              <a:rPr lang="en-US" sz="2400" b="1" dirty="0">
                <a:latin typeface="+mn-lt"/>
              </a:rPr>
              <a:t>loop within a loop </a:t>
            </a:r>
            <a:r>
              <a:rPr lang="en-US" sz="2400" dirty="0">
                <a:latin typeface="+mn-lt"/>
                <a:sym typeface="Wingdings" panose="05000000000000000000" pitchFamily="2" charset="2"/>
              </a:rPr>
              <a:t> </a:t>
            </a:r>
            <a:r>
              <a:rPr lang="en-US" sz="2400" b="1" dirty="0">
                <a:latin typeface="+mn-lt"/>
                <a:sym typeface="Wingdings" panose="05000000000000000000" pitchFamily="2" charset="2"/>
              </a:rPr>
              <a:t>quadratic </a:t>
            </a:r>
            <a:r>
              <a:rPr lang="en-US" sz="2400" dirty="0">
                <a:latin typeface="+mn-lt"/>
                <a:sym typeface="Wingdings" panose="05000000000000000000" pitchFamily="2" charset="2"/>
              </a:rPr>
              <a:t>complexity</a:t>
            </a:r>
            <a:endParaRPr lang="en-US" sz="2400" b="1" dirty="0">
              <a:latin typeface="+mn-lt"/>
              <a:sym typeface="Wingdings" panose="05000000000000000000" pitchFamily="2" charset="2"/>
            </a:endParaRPr>
          </a:p>
          <a:p>
            <a:pPr algn="l"/>
            <a:r>
              <a:rPr lang="en-US" sz="2400" dirty="0">
                <a:latin typeface="+mn-lt"/>
              </a:rPr>
              <a:t>A loop within a loop within a loop yields </a:t>
            </a:r>
            <a:r>
              <a:rPr lang="en-US" sz="2400" dirty="0">
                <a:latin typeface="+mn-lt"/>
                <a:sym typeface="Wingdings" panose="05000000000000000000" pitchFamily="2" charset="2"/>
              </a:rPr>
              <a:t> cubic complexity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6147472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200" dirty="0">
                <a:solidFill>
                  <a:srgbClr val="C00000"/>
                </a:solidFill>
              </a:rPr>
              <a:t>What if number of iterations of one loop depends on the counter of the other?</a:t>
            </a:r>
            <a:br>
              <a:rPr lang="en-US" altLang="en-US" sz="3200" dirty="0">
                <a:solidFill>
                  <a:srgbClr val="C00000"/>
                </a:solidFill>
              </a:rPr>
            </a:b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2" indent="0" eaLnBrk="1" hangingPunct="1">
              <a:lnSpc>
                <a:spcPct val="70000"/>
              </a:lnSpc>
            </a:pPr>
            <a:r>
              <a:rPr lang="en-US" alt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alt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i,k,sum</a:t>
            </a:r>
            <a:r>
              <a:rPr lang="en-US" alt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= 0;</a:t>
            </a:r>
          </a:p>
          <a:p>
            <a:pPr lvl="2" indent="0" eaLnBrk="1" hangingPunct="1">
              <a:lnSpc>
                <a:spcPct val="70000"/>
              </a:lnSpc>
            </a:pPr>
            <a:r>
              <a:rPr lang="en-US" alt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for ( </a:t>
            </a:r>
            <a:r>
              <a:rPr lang="en-US" alt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alt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0; </a:t>
            </a:r>
            <a:r>
              <a:rPr lang="en-US" alt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alt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 n; </a:t>
            </a:r>
            <a:r>
              <a:rPr lang="en-US" alt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alt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++ )</a:t>
            </a:r>
          </a:p>
          <a:p>
            <a:pPr lvl="2" indent="0" eaLnBrk="1" hangingPunct="1">
              <a:lnSpc>
                <a:spcPct val="70000"/>
              </a:lnSpc>
            </a:pPr>
            <a:r>
              <a:rPr lang="en-US" alt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alt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for ( j = 0; j &lt; </a:t>
            </a:r>
            <a:r>
              <a:rPr lang="en-US" alt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alt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; </a:t>
            </a:r>
            <a:r>
              <a:rPr lang="en-US" alt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j++</a:t>
            </a:r>
            <a:r>
              <a:rPr lang="en-US" alt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)</a:t>
            </a:r>
          </a:p>
          <a:p>
            <a:pPr lvl="2" indent="0" eaLnBrk="1" hangingPunct="1">
              <a:lnSpc>
                <a:spcPct val="70000"/>
              </a:lnSpc>
            </a:pPr>
            <a:r>
              <a:rPr lang="en-US" alt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 sum +=</a:t>
            </a:r>
            <a:r>
              <a:rPr lang="en-US" alt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alt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* j;</a:t>
            </a:r>
          </a:p>
          <a:p>
            <a:pPr lvl="2" indent="0" eaLnBrk="1" hangingPunct="1">
              <a:lnSpc>
                <a:spcPct val="70000"/>
              </a:lnSpc>
            </a:pPr>
            <a:r>
              <a:rPr lang="en-US" alt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altLang="en-US" sz="2400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   </a:t>
            </a:r>
            <a:endParaRPr lang="en-US" altLang="en-US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buFont typeface="Wingdings" panose="05000000000000000000" pitchFamily="2" charset="2"/>
              <a:buChar char="à"/>
            </a:pPr>
            <a:r>
              <a:rPr lang="en-US" altLang="en-US" sz="2400" dirty="0"/>
              <a:t>Analyze inner and outer loops together : </a:t>
            </a:r>
          </a:p>
          <a:p>
            <a:pPr marL="0" indent="0">
              <a:buNone/>
            </a:pPr>
            <a:r>
              <a:rPr lang="en-US" altLang="en-US" sz="2400" dirty="0"/>
              <a:t> </a:t>
            </a:r>
            <a:r>
              <a:rPr lang="en-US" altLang="en-US" sz="2400" dirty="0">
                <a:latin typeface="Courier New" panose="02070309020205020404" pitchFamily="49" charset="0"/>
              </a:rPr>
              <a:t>0 + 1 + 2 + … + (n-1) = n(n-1)/2 </a:t>
            </a:r>
          </a:p>
          <a:p>
            <a:pPr marL="0" indent="0">
              <a:buNone/>
            </a:pPr>
            <a:r>
              <a:rPr lang="en-US" altLang="en-US" sz="2400" dirty="0">
                <a:latin typeface="Courier New" panose="02070309020205020404" pitchFamily="49" charset="0"/>
                <a:sym typeface="Wingdings" panose="05000000000000000000" pitchFamily="2" charset="2"/>
              </a:rPr>
              <a:t> </a:t>
            </a:r>
            <a:r>
              <a:rPr lang="en-US" altLang="en-US" sz="2400" dirty="0">
                <a:sym typeface="Wingdings" panose="05000000000000000000" pitchFamily="2" charset="2"/>
              </a:rPr>
              <a:t>Quadratic complexity</a:t>
            </a:r>
            <a:endParaRPr lang="en-US" altLang="en-US" sz="2400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B65788C-364D-4ABF-9396-70015AE540C4}" type="datetime1">
              <a:rPr lang="en-US" smtClean="0"/>
              <a:pPr>
                <a:defRPr/>
              </a:pPr>
              <a:t>2/21/2017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20-</a:t>
            </a:r>
            <a:fld id="{115BD049-AF85-4789-913B-3F21A3C31C81}" type="slidenum">
              <a:rPr lang="en-US" altLang="en-US" smtClean="0"/>
              <a:pPr/>
              <a:t>15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63095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solidFill>
                  <a:srgbClr val="C00000"/>
                </a:solidFill>
              </a:rPr>
              <a:t>“big-O”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B65788C-364D-4ABF-9396-70015AE540C4}" type="datetime1">
              <a:rPr lang="en-US" smtClean="0"/>
              <a:pPr>
                <a:defRPr/>
              </a:pPr>
              <a:t>2/21/2017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20-</a:t>
            </a:r>
            <a:fld id="{115BD049-AF85-4789-913B-3F21A3C31C81}" type="slidenum">
              <a:rPr lang="en-US" altLang="en-US" smtClean="0"/>
              <a:pPr/>
              <a:t>16</a:t>
            </a:fld>
            <a:endParaRPr lang="en-US" alt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2442" y="1371600"/>
            <a:ext cx="7459116" cy="4324954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7133542" y="4800600"/>
            <a:ext cx="13246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C00000"/>
                </a:solidFill>
                <a:latin typeface="+mn-lt"/>
              </a:rPr>
              <a:t>constant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147310" y="4338935"/>
            <a:ext cx="91723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008000"/>
                </a:solidFill>
                <a:latin typeface="+mn-lt"/>
              </a:rPr>
              <a:t>linear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359866" y="2514600"/>
            <a:ext cx="90120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err="1">
                <a:solidFill>
                  <a:srgbClr val="7030A0"/>
                </a:solidFill>
                <a:latin typeface="+mn-lt"/>
              </a:rPr>
              <a:t>nlogn</a:t>
            </a:r>
            <a:endParaRPr lang="en-US" sz="2400" b="1" dirty="0">
              <a:solidFill>
                <a:srgbClr val="7030A0"/>
              </a:solidFill>
              <a:latin typeface="+mn-lt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276600" y="1828800"/>
            <a:ext cx="13949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0070C0"/>
                </a:solidFill>
                <a:latin typeface="+mn-lt"/>
              </a:rPr>
              <a:t>quadratic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523959" y="1447800"/>
            <a:ext cx="169982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  <a:latin typeface="+mn-lt"/>
              </a:rPr>
              <a:t>exponential</a:t>
            </a:r>
          </a:p>
        </p:txBody>
      </p:sp>
    </p:spTree>
    <p:extLst>
      <p:ext uri="{BB962C8B-B14F-4D97-AF65-F5344CB8AC3E}">
        <p14:creationId xmlns:p14="http://schemas.microsoft.com/office/powerpoint/2010/main" val="30763573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/>
      <p:bldP spid="12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9pPr>
          </a:lstStyle>
          <a:p>
            <a:pPr eaLnBrk="1" hangingPunct="1"/>
            <a:fld id="{47D064AF-126E-4D51-AB9B-C62D6496A5D1}" type="datetime1">
              <a:rPr lang="en-US" altLang="en-US">
                <a:latin typeface="Tw Cen MT Condensed" panose="020B0606020104020203" pitchFamily="34" charset="0"/>
              </a:rPr>
              <a:pPr eaLnBrk="1" hangingPunct="1"/>
              <a:t>2/21/2017</a:t>
            </a:fld>
            <a:endParaRPr lang="en-US" altLang="en-US">
              <a:latin typeface="Tw Cen MT Condensed" panose="020B0606020104020203" pitchFamily="34" charset="0"/>
            </a:endParaRPr>
          </a:p>
        </p:txBody>
      </p:sp>
      <p:sp>
        <p:nvSpPr>
          <p:cNvPr id="1638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Complexity Classes</a:t>
            </a:r>
          </a:p>
        </p:txBody>
      </p:sp>
      <p:sp>
        <p:nvSpPr>
          <p:cNvPr id="1639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z="2400" dirty="0"/>
              <a:t>Several common complexity classes (problem size n)</a:t>
            </a:r>
            <a:endParaRPr lang="en-US" altLang="en-US" sz="2400" dirty="0">
              <a:solidFill>
                <a:schemeClr val="accent2"/>
              </a:solidFill>
            </a:endParaRPr>
          </a:p>
          <a:p>
            <a:pPr lvl="1" eaLnBrk="1" hangingPunct="1"/>
            <a:r>
              <a:rPr lang="en-US" altLang="en-US" dirty="0"/>
              <a:t>Constant time: 	O(k)   or  O(1)</a:t>
            </a:r>
          </a:p>
          <a:p>
            <a:pPr lvl="1" eaLnBrk="1" hangingPunct="1"/>
            <a:r>
              <a:rPr lang="en-US" altLang="en-US" dirty="0"/>
              <a:t>Logarithmic time: 	O(log n)    [Base doesn’t matter.  Why?]</a:t>
            </a:r>
          </a:p>
          <a:p>
            <a:pPr lvl="1" eaLnBrk="1" hangingPunct="1"/>
            <a:r>
              <a:rPr lang="en-US" altLang="en-US" dirty="0"/>
              <a:t>Linear time: 	O(n)</a:t>
            </a:r>
          </a:p>
          <a:p>
            <a:pPr lvl="1" eaLnBrk="1" hangingPunct="1"/>
            <a:r>
              <a:rPr lang="en-US" altLang="en-US" dirty="0"/>
              <a:t>“n log n” time:	O(n log n)</a:t>
            </a:r>
          </a:p>
          <a:p>
            <a:pPr lvl="1" eaLnBrk="1" hangingPunct="1"/>
            <a:r>
              <a:rPr lang="en-US" altLang="en-US" dirty="0"/>
              <a:t>Quadratic time:	O(n</a:t>
            </a:r>
            <a:r>
              <a:rPr lang="en-US" altLang="en-US" baseline="30000" dirty="0"/>
              <a:t>2</a:t>
            </a:r>
            <a:r>
              <a:rPr lang="en-US" altLang="en-US" dirty="0"/>
              <a:t>)</a:t>
            </a:r>
          </a:p>
          <a:p>
            <a:pPr lvl="1" eaLnBrk="1" hangingPunct="1"/>
            <a:r>
              <a:rPr lang="en-US" altLang="en-US" dirty="0"/>
              <a:t>Cubic time:	O(n</a:t>
            </a:r>
            <a:r>
              <a:rPr lang="en-US" altLang="en-US" baseline="30000" dirty="0"/>
              <a:t>3</a:t>
            </a:r>
            <a:r>
              <a:rPr lang="en-US" altLang="en-US" dirty="0"/>
              <a:t>)</a:t>
            </a:r>
            <a:endParaRPr lang="en-US" altLang="en-US" sz="2400" dirty="0"/>
          </a:p>
          <a:p>
            <a:pPr lvl="1" eaLnBrk="1" hangingPunct="1"/>
            <a:r>
              <a:rPr lang="en-US" altLang="en-US" dirty="0"/>
              <a:t>Exponential time:	O(</a:t>
            </a:r>
            <a:r>
              <a:rPr lang="en-US" altLang="en-US" dirty="0" err="1"/>
              <a:t>k</a:t>
            </a:r>
            <a:r>
              <a:rPr lang="en-US" altLang="en-US" baseline="30000" dirty="0" err="1"/>
              <a:t>n</a:t>
            </a:r>
            <a:r>
              <a:rPr lang="en-US" altLang="en-US" dirty="0"/>
              <a:t>)</a:t>
            </a:r>
          </a:p>
          <a:p>
            <a:pPr marL="282575" lvl="1" indent="0" eaLnBrk="1" hangingPunct="1">
              <a:buNone/>
            </a:pPr>
            <a:endParaRPr lang="en-US" altLang="en-US" dirty="0"/>
          </a:p>
          <a:p>
            <a:pPr eaLnBrk="1" hangingPunct="1"/>
            <a:r>
              <a:rPr lang="en-US" altLang="en-US" sz="2400" dirty="0"/>
              <a:t>O(</a:t>
            </a:r>
            <a:r>
              <a:rPr lang="en-US" altLang="en-US" sz="2400" dirty="0" err="1"/>
              <a:t>n</a:t>
            </a:r>
            <a:r>
              <a:rPr lang="en-US" altLang="en-US" sz="2400" baseline="30000" dirty="0" err="1"/>
              <a:t>k</a:t>
            </a:r>
            <a:r>
              <a:rPr lang="en-US" altLang="en-US" sz="2400" dirty="0"/>
              <a:t>) is often called </a:t>
            </a:r>
            <a:r>
              <a:rPr lang="en-US" altLang="en-US" sz="2400" i="1" dirty="0"/>
              <a:t>polynomial time</a:t>
            </a:r>
            <a:endParaRPr lang="en-US" altLang="en-US" sz="2400" dirty="0"/>
          </a:p>
        </p:txBody>
      </p:sp>
    </p:spTree>
    <p:extLst>
      <p:ext uri="{BB962C8B-B14F-4D97-AF65-F5344CB8AC3E}">
        <p14:creationId xmlns:p14="http://schemas.microsoft.com/office/powerpoint/2010/main" val="84245374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C00000"/>
                </a:solidFill>
              </a:rPr>
              <a:t>When Complexity is Important…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73020"/>
            <a:ext cx="8534400" cy="4876800"/>
          </a:xfrm>
        </p:spPr>
        <p:txBody>
          <a:bodyPr/>
          <a:lstStyle/>
          <a:p>
            <a:pPr marL="0" indent="0">
              <a:buNone/>
            </a:pPr>
            <a:endParaRPr lang="en-US" sz="2400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/>
          </p:nvPr>
        </p:nvGraphicFramePr>
        <p:xfrm>
          <a:off x="431800" y="1123997"/>
          <a:ext cx="8458201" cy="459100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76701">
                  <a:extLst>
                    <a:ext uri="{9D8B030D-6E8A-4147-A177-3AD203B41FA5}">
                      <a16:colId xmlns:a16="http://schemas.microsoft.com/office/drawing/2014/main" val="1664634444"/>
                    </a:ext>
                  </a:extLst>
                </a:gridCol>
                <a:gridCol w="4381500">
                  <a:extLst>
                    <a:ext uri="{9D8B030D-6E8A-4147-A177-3AD203B41FA5}">
                      <a16:colId xmlns:a16="http://schemas.microsoft.com/office/drawing/2014/main" val="3390214193"/>
                    </a:ext>
                  </a:extLst>
                </a:gridCol>
              </a:tblGrid>
              <a:tr h="483711">
                <a:tc>
                  <a:txBody>
                    <a:bodyPr/>
                    <a:lstStyle/>
                    <a:p>
                      <a:r>
                        <a:rPr lang="en-US" sz="2400" dirty="0"/>
                        <a:t>Problem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Algorithms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5625681"/>
                  </a:ext>
                </a:extLst>
              </a:tr>
              <a:tr h="1311538"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/>
                      </a:pPr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9993895"/>
                  </a:ext>
                </a:extLst>
              </a:tr>
              <a:tr h="1251053">
                <a:tc>
                  <a:txBody>
                    <a:bodyPr/>
                    <a:lstStyle/>
                    <a:p>
                      <a:endParaRPr lang="en-US" sz="2400" b="1" u="sn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/>
                      </a:pP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17768591"/>
                  </a:ext>
                </a:extLst>
              </a:tr>
              <a:tr h="1544700"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/>
                      </a:pPr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54958747"/>
                  </a:ext>
                </a:extLst>
              </a:tr>
            </a:tbl>
          </a:graphicData>
        </a:graphic>
      </p:graphicFrame>
      <p:sp>
        <p:nvSpPr>
          <p:cNvPr id="9" name="Rectangle 8"/>
          <p:cNvSpPr/>
          <p:nvPr/>
        </p:nvSpPr>
        <p:spPr>
          <a:xfrm>
            <a:off x="457200" y="4016834"/>
            <a:ext cx="4572000" cy="1569660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l" fontAlgn="auto">
              <a:spcBef>
                <a:spcPts val="0"/>
              </a:spcBef>
              <a:spcAft>
                <a:spcPts val="0"/>
              </a:spcAft>
            </a:pPr>
            <a:r>
              <a:rPr lang="en-US" sz="2400" b="1" u="sng" dirty="0">
                <a:solidFill>
                  <a:srgbClr val="000000"/>
                </a:solidFill>
                <a:latin typeface="Calibri" panose="020F0502020204030204"/>
              </a:rPr>
              <a:t>Anagrams</a:t>
            </a:r>
            <a:r>
              <a:rPr lang="en-US" sz="2400" dirty="0">
                <a:solidFill>
                  <a:srgbClr val="000000"/>
                </a:solidFill>
                <a:latin typeface="Calibri" panose="020F0502020204030204"/>
              </a:rPr>
              <a:t> </a:t>
            </a:r>
          </a:p>
          <a:p>
            <a:pPr lvl="0" algn="l" fontAlgn="auto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solidFill>
                  <a:srgbClr val="000000"/>
                </a:solidFill>
                <a:latin typeface="Calibri" panose="020F0502020204030204"/>
              </a:rPr>
              <a:t>One string is an anagram of another if the second is a rearrangement of the first</a:t>
            </a:r>
          </a:p>
        </p:txBody>
      </p:sp>
      <p:sp>
        <p:nvSpPr>
          <p:cNvPr id="11" name="Rectangle 10"/>
          <p:cNvSpPr/>
          <p:nvPr/>
        </p:nvSpPr>
        <p:spPr>
          <a:xfrm>
            <a:off x="4549589" y="4139944"/>
            <a:ext cx="4572000" cy="1323439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lvl="0" indent="-342900" algn="l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2000" dirty="0">
                <a:solidFill>
                  <a:srgbClr val="000000"/>
                </a:solidFill>
                <a:latin typeface="Calibri" panose="020F0502020204030204"/>
              </a:rPr>
              <a:t>Checking Off</a:t>
            </a:r>
          </a:p>
          <a:p>
            <a:pPr marL="342900" lvl="0" indent="-342900" algn="l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2000" dirty="0">
                <a:solidFill>
                  <a:srgbClr val="000000"/>
                </a:solidFill>
                <a:latin typeface="Calibri" panose="020F0502020204030204"/>
              </a:rPr>
              <a:t>Sort and compare</a:t>
            </a:r>
          </a:p>
          <a:p>
            <a:pPr marL="342900" lvl="0" indent="-342900" algn="l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2000" dirty="0">
                <a:solidFill>
                  <a:srgbClr val="000000"/>
                </a:solidFill>
                <a:latin typeface="Calibri" panose="020F0502020204030204"/>
              </a:rPr>
              <a:t>Brute Force</a:t>
            </a:r>
          </a:p>
          <a:p>
            <a:pPr marL="342900" lvl="0" indent="-342900" algn="l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2000" dirty="0">
                <a:solidFill>
                  <a:srgbClr val="000000"/>
                </a:solidFill>
                <a:latin typeface="Calibri" panose="020F0502020204030204"/>
              </a:rPr>
              <a:t>Count and compare</a:t>
            </a:r>
          </a:p>
        </p:txBody>
      </p:sp>
      <p:sp>
        <p:nvSpPr>
          <p:cNvPr id="13" name="Rectangle 12"/>
          <p:cNvSpPr/>
          <p:nvPr/>
        </p:nvSpPr>
        <p:spPr>
          <a:xfrm>
            <a:off x="439271" y="2888578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l" fontAlgn="auto">
              <a:spcBef>
                <a:spcPts val="0"/>
              </a:spcBef>
              <a:spcAft>
                <a:spcPts val="0"/>
              </a:spcAft>
            </a:pPr>
            <a:r>
              <a:rPr lang="en-US" sz="2400" b="1" u="sng" dirty="0">
                <a:solidFill>
                  <a:srgbClr val="000000"/>
                </a:solidFill>
                <a:latin typeface="Calibri" panose="020F0502020204030204"/>
              </a:rPr>
              <a:t>Search</a:t>
            </a:r>
          </a:p>
          <a:p>
            <a:pPr lvl="0" algn="l" fontAlgn="auto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solidFill>
                  <a:srgbClr val="000000"/>
                </a:solidFill>
                <a:latin typeface="Calibri" panose="020F0502020204030204"/>
              </a:rPr>
              <a:t>Retrieve information stored </a:t>
            </a:r>
          </a:p>
          <a:p>
            <a:pPr lvl="0" algn="l" fontAlgn="auto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solidFill>
                  <a:srgbClr val="000000"/>
                </a:solidFill>
                <a:latin typeface="Calibri" panose="020F0502020204030204"/>
              </a:rPr>
              <a:t>within some data structure</a:t>
            </a:r>
            <a:endParaRPr lang="en-US" sz="2400" b="1" u="sng" dirty="0">
              <a:solidFill>
                <a:srgbClr val="000000"/>
              </a:solidFill>
              <a:latin typeface="Calibri" panose="020F0502020204030204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4549589" y="3176368"/>
            <a:ext cx="4572000" cy="707886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lvl="0" indent="-342900" algn="l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2000" dirty="0">
                <a:solidFill>
                  <a:srgbClr val="000000"/>
                </a:solidFill>
                <a:latin typeface="Calibri" panose="020F0502020204030204"/>
              </a:rPr>
              <a:t>Sequential Search</a:t>
            </a:r>
          </a:p>
          <a:p>
            <a:pPr marL="342900" lvl="0" indent="-342900" algn="l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2000" dirty="0">
                <a:solidFill>
                  <a:srgbClr val="000000"/>
                </a:solidFill>
                <a:latin typeface="Calibri" panose="020F0502020204030204"/>
              </a:rPr>
              <a:t>Binary Search</a:t>
            </a:r>
          </a:p>
        </p:txBody>
      </p:sp>
      <p:sp>
        <p:nvSpPr>
          <p:cNvPr id="18" name="Rectangle 17"/>
          <p:cNvSpPr/>
          <p:nvPr/>
        </p:nvSpPr>
        <p:spPr>
          <a:xfrm>
            <a:off x="484094" y="1663360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l" fontAlgn="auto">
              <a:spcBef>
                <a:spcPts val="0"/>
              </a:spcBef>
              <a:spcAft>
                <a:spcPts val="0"/>
              </a:spcAft>
            </a:pPr>
            <a:r>
              <a:rPr lang="en-US" sz="2400" b="1" u="sng" dirty="0">
                <a:solidFill>
                  <a:srgbClr val="000000"/>
                </a:solidFill>
                <a:latin typeface="Calibri" panose="020F0502020204030204"/>
              </a:rPr>
              <a:t>Sort</a:t>
            </a:r>
            <a:r>
              <a:rPr lang="en-US" sz="2400" dirty="0">
                <a:solidFill>
                  <a:srgbClr val="000000"/>
                </a:solidFill>
                <a:latin typeface="Calibri" panose="020F0502020204030204"/>
              </a:rPr>
              <a:t> </a:t>
            </a:r>
          </a:p>
          <a:p>
            <a:pPr lvl="0" algn="l" fontAlgn="auto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solidFill>
                  <a:srgbClr val="000000"/>
                </a:solidFill>
                <a:latin typeface="Calibri" panose="020F0502020204030204"/>
              </a:rPr>
              <a:t>Put elements </a:t>
            </a:r>
          </a:p>
          <a:p>
            <a:pPr lvl="0" algn="l" fontAlgn="auto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solidFill>
                  <a:srgbClr val="000000"/>
                </a:solidFill>
                <a:latin typeface="Calibri" panose="020F0502020204030204"/>
              </a:rPr>
              <a:t>in a certain order</a:t>
            </a:r>
          </a:p>
        </p:txBody>
      </p:sp>
      <p:sp>
        <p:nvSpPr>
          <p:cNvPr id="20" name="Rectangle 19"/>
          <p:cNvSpPr/>
          <p:nvPr/>
        </p:nvSpPr>
        <p:spPr>
          <a:xfrm>
            <a:off x="4545106" y="1581912"/>
            <a:ext cx="4572000" cy="1323439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lvl="0" indent="-342900" algn="l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2000" dirty="0">
                <a:solidFill>
                  <a:srgbClr val="000000"/>
                </a:solidFill>
                <a:latin typeface="Calibri" panose="020F0502020204030204"/>
              </a:rPr>
              <a:t>Bucket sort </a:t>
            </a:r>
          </a:p>
          <a:p>
            <a:pPr marL="342900" lvl="0" indent="-342900" algn="l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2000" dirty="0">
                <a:solidFill>
                  <a:srgbClr val="000000"/>
                </a:solidFill>
                <a:latin typeface="Calibri" panose="020F0502020204030204"/>
              </a:rPr>
              <a:t>Bubble sort </a:t>
            </a:r>
          </a:p>
          <a:p>
            <a:pPr marL="342900" lvl="0" indent="-342900" algn="l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2000" dirty="0">
                <a:solidFill>
                  <a:srgbClr val="000000"/>
                </a:solidFill>
                <a:latin typeface="Calibri" panose="020F0502020204030204"/>
              </a:rPr>
              <a:t>Merge sort</a:t>
            </a:r>
          </a:p>
          <a:p>
            <a:pPr marL="342900" lvl="0" indent="-342900" algn="l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2000" dirty="0">
                <a:solidFill>
                  <a:srgbClr val="000000"/>
                </a:solidFill>
                <a:latin typeface="Calibri" panose="020F0502020204030204"/>
              </a:rPr>
              <a:t>Quick sort</a:t>
            </a:r>
          </a:p>
        </p:txBody>
      </p:sp>
      <p:sp>
        <p:nvSpPr>
          <p:cNvPr id="5" name="Rectangle 4"/>
          <p:cNvSpPr/>
          <p:nvPr/>
        </p:nvSpPr>
        <p:spPr bwMode="auto">
          <a:xfrm>
            <a:off x="457200" y="2986544"/>
            <a:ext cx="8476130" cy="1128256"/>
          </a:xfrm>
          <a:prstGeom prst="rect">
            <a:avLst/>
          </a:prstGeom>
          <a:noFill/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w Cen MT" panose="020B06020201040206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6834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altLang="en-US"/>
              <a:t>21-</a:t>
            </a:r>
            <a:fld id="{F9018210-777A-482A-BAF6-5F2D5CF56C52}" type="slidenum">
              <a:rPr lang="en-US" altLang="en-US"/>
              <a:pPr/>
              <a:t>19</a:t>
            </a:fld>
            <a:endParaRPr lang="en-US" altLang="en-US"/>
          </a:p>
        </p:txBody>
      </p:sp>
      <p:sp>
        <p:nvSpPr>
          <p:cNvPr id="10024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Sequential (Linear) Search</a:t>
            </a:r>
          </a:p>
        </p:txBody>
      </p:sp>
      <p:sp>
        <p:nvSpPr>
          <p:cNvPr id="10024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2000" dirty="0">
                <a:latin typeface="Courier New" panose="02070309020205020404" pitchFamily="49" charset="0"/>
              </a:rPr>
              <a:t> public </a:t>
            </a:r>
            <a:r>
              <a:rPr lang="en-US" altLang="en-US" sz="2000" dirty="0" err="1">
                <a:latin typeface="Courier New" panose="02070309020205020404" pitchFamily="49" charset="0"/>
              </a:rPr>
              <a:t>int</a:t>
            </a:r>
            <a:r>
              <a:rPr lang="en-US" altLang="en-US" sz="2000" dirty="0">
                <a:latin typeface="Courier New" panose="02070309020205020404" pitchFamily="49" charset="0"/>
              </a:rPr>
              <a:t> </a:t>
            </a:r>
            <a:r>
              <a:rPr lang="en-US" altLang="en-US" sz="2000" dirty="0" err="1">
                <a:latin typeface="Courier New" panose="02070309020205020404" pitchFamily="49" charset="0"/>
              </a:rPr>
              <a:t>indexOf</a:t>
            </a:r>
            <a:r>
              <a:rPr lang="en-US" altLang="en-US" sz="2000" dirty="0">
                <a:latin typeface="Courier New" panose="02070309020205020404" pitchFamily="49" charset="0"/>
              </a:rPr>
              <a:t>(</a:t>
            </a:r>
            <a:r>
              <a:rPr lang="en-US" altLang="en-US" sz="2000" b="1" dirty="0">
                <a:latin typeface="Courier New" panose="02070309020205020404" pitchFamily="49" charset="0"/>
              </a:rPr>
              <a:t>Object</a:t>
            </a:r>
            <a:r>
              <a:rPr lang="en-US" altLang="en-US" sz="2000" dirty="0">
                <a:latin typeface="Courier New" panose="02070309020205020404" pitchFamily="49" charset="0"/>
              </a:rPr>
              <a:t> o) {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2000" dirty="0">
                <a:latin typeface="Courier New" panose="02070309020205020404" pitchFamily="49" charset="0"/>
              </a:rPr>
              <a:t>      if (o==null){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2000" dirty="0">
                <a:latin typeface="Courier New" panose="02070309020205020404" pitchFamily="49" charset="0"/>
              </a:rPr>
              <a:t>          for (</a:t>
            </a:r>
            <a:r>
              <a:rPr lang="en-US" altLang="en-US" sz="2000" dirty="0" err="1">
                <a:latin typeface="Courier New" panose="02070309020205020404" pitchFamily="49" charset="0"/>
              </a:rPr>
              <a:t>int</a:t>
            </a:r>
            <a:r>
              <a:rPr lang="en-US" altLang="en-US" sz="2000" dirty="0">
                <a:latin typeface="Courier New" panose="02070309020205020404" pitchFamily="49" charset="0"/>
              </a:rPr>
              <a:t> </a:t>
            </a:r>
            <a:r>
              <a:rPr lang="en-US" altLang="en-US" sz="2000" dirty="0" err="1">
                <a:latin typeface="Courier New" panose="02070309020205020404" pitchFamily="49" charset="0"/>
              </a:rPr>
              <a:t>i</a:t>
            </a:r>
            <a:r>
              <a:rPr lang="en-US" altLang="en-US" sz="2000" dirty="0">
                <a:latin typeface="Courier New" panose="02070309020205020404" pitchFamily="49" charset="0"/>
              </a:rPr>
              <a:t> = 0; </a:t>
            </a:r>
            <a:r>
              <a:rPr lang="en-US" altLang="en-US" sz="2000" dirty="0" err="1">
                <a:latin typeface="Courier New" panose="02070309020205020404" pitchFamily="49" charset="0"/>
              </a:rPr>
              <a:t>i</a:t>
            </a:r>
            <a:r>
              <a:rPr lang="en-US" altLang="en-US" sz="2000" dirty="0">
                <a:latin typeface="Courier New" panose="02070309020205020404" pitchFamily="49" charset="0"/>
              </a:rPr>
              <a:t> &lt; size; </a:t>
            </a:r>
            <a:r>
              <a:rPr lang="en-US" altLang="en-US" sz="2000" dirty="0" err="1">
                <a:latin typeface="Courier New" panose="02070309020205020404" pitchFamily="49" charset="0"/>
              </a:rPr>
              <a:t>i</a:t>
            </a:r>
            <a:r>
              <a:rPr lang="en-US" altLang="en-US" sz="2000" dirty="0">
                <a:latin typeface="Courier New" panose="02070309020205020404" pitchFamily="49" charset="0"/>
              </a:rPr>
              <a:t>++) {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2000" dirty="0">
                <a:latin typeface="Courier New" panose="02070309020205020404" pitchFamily="49" charset="0"/>
              </a:rPr>
              <a:t>			if (</a:t>
            </a:r>
            <a:r>
              <a:rPr lang="en-US" altLang="en-US" sz="2000" b="1" dirty="0" err="1">
                <a:solidFill>
                  <a:srgbClr val="FF0000"/>
                </a:solidFill>
                <a:latin typeface="Courier New" panose="02070309020205020404" pitchFamily="49" charset="0"/>
              </a:rPr>
              <a:t>elementData</a:t>
            </a:r>
            <a:r>
              <a:rPr lang="en-US" altLang="en-US" sz="2000" b="1" dirty="0">
                <a:solidFill>
                  <a:srgbClr val="FF0000"/>
                </a:solidFill>
                <a:latin typeface="Courier New" panose="02070309020205020404" pitchFamily="49" charset="0"/>
              </a:rPr>
              <a:t>[</a:t>
            </a:r>
            <a:r>
              <a:rPr lang="en-US" altLang="en-US" sz="2000" b="1" dirty="0" err="1">
                <a:solidFill>
                  <a:srgbClr val="FF0000"/>
                </a:solidFill>
                <a:latin typeface="Courier New" panose="02070309020205020404" pitchFamily="49" charset="0"/>
              </a:rPr>
              <a:t>i</a:t>
            </a:r>
            <a:r>
              <a:rPr lang="en-US" altLang="en-US" sz="2000" b="1" dirty="0">
                <a:solidFill>
                  <a:srgbClr val="FF0000"/>
                </a:solidFill>
                <a:latin typeface="Courier New" panose="02070309020205020404" pitchFamily="49" charset="0"/>
              </a:rPr>
              <a:t>]==null</a:t>
            </a:r>
            <a:r>
              <a:rPr lang="en-US" altLang="en-US" sz="2000" dirty="0">
                <a:latin typeface="Courier New" panose="02070309020205020404" pitchFamily="49" charset="0"/>
              </a:rPr>
              <a:t>)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2000" dirty="0">
                <a:latin typeface="Courier New" panose="02070309020205020404" pitchFamily="49" charset="0"/>
              </a:rPr>
              <a:t>                 return </a:t>
            </a:r>
            <a:r>
              <a:rPr lang="en-US" altLang="en-US" sz="2000" dirty="0" err="1">
                <a:latin typeface="Courier New" panose="02070309020205020404" pitchFamily="49" charset="0"/>
              </a:rPr>
              <a:t>i</a:t>
            </a:r>
            <a:r>
              <a:rPr lang="en-US" altLang="en-US" sz="2000" dirty="0">
                <a:latin typeface="Courier New" panose="02070309020205020404" pitchFamily="49" charset="0"/>
              </a:rPr>
              <a:t>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2000" dirty="0">
                <a:latin typeface="Courier New" panose="02070309020205020404" pitchFamily="49" charset="0"/>
              </a:rPr>
              <a:t>           }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2000" dirty="0">
                <a:latin typeface="Courier New" panose="02070309020205020404" pitchFamily="49" charset="0"/>
              </a:rPr>
              <a:t>        }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2000" dirty="0">
                <a:latin typeface="Courier New" panose="02070309020205020404" pitchFamily="49" charset="0"/>
              </a:rPr>
              <a:t>      else{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2000" dirty="0">
                <a:latin typeface="Courier New" panose="02070309020205020404" pitchFamily="49" charset="0"/>
              </a:rPr>
              <a:t>     	    for (</a:t>
            </a:r>
            <a:r>
              <a:rPr lang="en-US" altLang="en-US" sz="2000" dirty="0" err="1">
                <a:latin typeface="Courier New" panose="02070309020205020404" pitchFamily="49" charset="0"/>
              </a:rPr>
              <a:t>int</a:t>
            </a:r>
            <a:r>
              <a:rPr lang="en-US" altLang="en-US" sz="2000" dirty="0">
                <a:latin typeface="Courier New" panose="02070309020205020404" pitchFamily="49" charset="0"/>
              </a:rPr>
              <a:t> </a:t>
            </a:r>
            <a:r>
              <a:rPr lang="en-US" altLang="en-US" sz="2000" dirty="0" err="1">
                <a:latin typeface="Courier New" panose="02070309020205020404" pitchFamily="49" charset="0"/>
              </a:rPr>
              <a:t>i</a:t>
            </a:r>
            <a:r>
              <a:rPr lang="en-US" altLang="en-US" sz="2000" dirty="0">
                <a:latin typeface="Courier New" panose="02070309020205020404" pitchFamily="49" charset="0"/>
              </a:rPr>
              <a:t> = 0; </a:t>
            </a:r>
            <a:r>
              <a:rPr lang="en-US" altLang="en-US" sz="2000" dirty="0" err="1">
                <a:latin typeface="Courier New" panose="02070309020205020404" pitchFamily="49" charset="0"/>
              </a:rPr>
              <a:t>i</a:t>
            </a:r>
            <a:r>
              <a:rPr lang="en-US" altLang="en-US" sz="2000" dirty="0">
                <a:latin typeface="Courier New" panose="02070309020205020404" pitchFamily="49" charset="0"/>
              </a:rPr>
              <a:t> &lt; size; </a:t>
            </a:r>
            <a:r>
              <a:rPr lang="en-US" altLang="en-US" sz="2000" dirty="0" err="1">
                <a:latin typeface="Courier New" panose="02070309020205020404" pitchFamily="49" charset="0"/>
              </a:rPr>
              <a:t>i</a:t>
            </a:r>
            <a:r>
              <a:rPr lang="en-US" altLang="en-US" sz="2000" dirty="0">
                <a:latin typeface="Courier New" panose="02070309020205020404" pitchFamily="49" charset="0"/>
              </a:rPr>
              <a:t>++) {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2000" dirty="0">
                <a:latin typeface="Courier New" panose="02070309020205020404" pitchFamily="49" charset="0"/>
              </a:rPr>
              <a:t>			if (</a:t>
            </a:r>
            <a:r>
              <a:rPr lang="en-US" altLang="en-US" sz="2000" b="1" dirty="0" err="1">
                <a:solidFill>
                  <a:schemeClr val="accent2"/>
                </a:solidFill>
                <a:latin typeface="Courier New" panose="02070309020205020404" pitchFamily="49" charset="0"/>
              </a:rPr>
              <a:t>elementData</a:t>
            </a:r>
            <a:r>
              <a:rPr lang="en-US" altLang="en-US" sz="20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[</a:t>
            </a:r>
            <a:r>
              <a:rPr lang="en-US" altLang="en-US" sz="2000" b="1" dirty="0" err="1">
                <a:solidFill>
                  <a:schemeClr val="accent2"/>
                </a:solidFill>
                <a:latin typeface="Courier New" panose="02070309020205020404" pitchFamily="49" charset="0"/>
              </a:rPr>
              <a:t>i</a:t>
            </a:r>
            <a:r>
              <a:rPr lang="en-US" altLang="en-US" sz="20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].equals(o)</a:t>
            </a:r>
            <a:r>
              <a:rPr lang="en-US" altLang="en-US" sz="2000" dirty="0">
                <a:latin typeface="Courier New" panose="02070309020205020404" pitchFamily="49" charset="0"/>
              </a:rPr>
              <a:t>)                  		   return </a:t>
            </a:r>
            <a:r>
              <a:rPr lang="en-US" altLang="en-US" sz="2000" dirty="0" err="1">
                <a:latin typeface="Courier New" panose="02070309020205020404" pitchFamily="49" charset="0"/>
              </a:rPr>
              <a:t>i</a:t>
            </a:r>
            <a:r>
              <a:rPr lang="en-US" altLang="en-US" sz="2000" dirty="0">
                <a:latin typeface="Courier New" panose="02070309020205020404" pitchFamily="49" charset="0"/>
              </a:rPr>
              <a:t>;         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2000" dirty="0">
                <a:latin typeface="Courier New" panose="02070309020205020404" pitchFamily="49" charset="0"/>
              </a:rPr>
              <a:t>          }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2000" dirty="0">
                <a:latin typeface="Courier New" panose="02070309020205020404" pitchFamily="49" charset="0"/>
              </a:rPr>
              <a:t>        }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2000" dirty="0">
                <a:latin typeface="Courier New" panose="02070309020205020404" pitchFamily="49" charset="0"/>
              </a:rPr>
              <a:t>      return -1;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2000" dirty="0">
                <a:latin typeface="Courier New" panose="02070309020205020404" pitchFamily="49" charset="0"/>
              </a:rPr>
              <a:t>      }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9121534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24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0024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24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10024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24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10024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24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10024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24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10024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24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10024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24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10024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24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10024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24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10024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249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" dur="500"/>
                                        <p:tgtEl>
                                          <p:spTgt spid="100249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249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100249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249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0" dur="500"/>
                                        <p:tgtEl>
                                          <p:spTgt spid="100249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249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3" dur="500"/>
                                        <p:tgtEl>
                                          <p:spTgt spid="100249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249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6" dur="500"/>
                                        <p:tgtEl>
                                          <p:spTgt spid="100249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2499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C00000"/>
                </a:solidFill>
              </a:rPr>
              <a:t>When does implementation matter?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73020"/>
            <a:ext cx="8534400" cy="4876800"/>
          </a:xfrm>
        </p:spPr>
        <p:txBody>
          <a:bodyPr/>
          <a:lstStyle/>
          <a:p>
            <a:r>
              <a:rPr lang="en-US" sz="2400" dirty="0"/>
              <a:t>There are SEVERAL algorithms that solve the SAME problem</a:t>
            </a:r>
          </a:p>
          <a:p>
            <a:pPr marL="0" indent="0">
              <a:buNone/>
            </a:pPr>
            <a:r>
              <a:rPr lang="en-US" sz="2400" dirty="0">
                <a:sym typeface="Wingdings" panose="05000000000000000000" pitchFamily="2" charset="2"/>
              </a:rPr>
              <a:t> Need to decide which one to choose</a:t>
            </a:r>
            <a:br>
              <a:rPr lang="en-US" dirty="0"/>
            </a:br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B65788C-364D-4ABF-9396-70015AE540C4}" type="datetime1">
              <a:rPr lang="en-US" smtClean="0"/>
              <a:pPr>
                <a:defRPr/>
              </a:pPr>
              <a:t>2/21/2017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20-</a:t>
            </a:r>
            <a:fld id="{115BD049-AF85-4789-913B-3F21A3C31C81}" type="slidenum">
              <a:rPr lang="en-US" altLang="en-US" smtClean="0"/>
              <a:pPr/>
              <a:t>2</a:t>
            </a:fld>
            <a:endParaRPr lang="en-US" alt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99029444"/>
              </p:ext>
            </p:extLst>
          </p:nvPr>
        </p:nvGraphicFramePr>
        <p:xfrm>
          <a:off x="457200" y="2136600"/>
          <a:ext cx="8458201" cy="43393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76701">
                  <a:extLst>
                    <a:ext uri="{9D8B030D-6E8A-4147-A177-3AD203B41FA5}">
                      <a16:colId xmlns:a16="http://schemas.microsoft.com/office/drawing/2014/main" val="1664634444"/>
                    </a:ext>
                  </a:extLst>
                </a:gridCol>
                <a:gridCol w="4381500">
                  <a:extLst>
                    <a:ext uri="{9D8B030D-6E8A-4147-A177-3AD203B41FA5}">
                      <a16:colId xmlns:a16="http://schemas.microsoft.com/office/drawing/2014/main" val="3390214193"/>
                    </a:ext>
                  </a:extLst>
                </a:gridCol>
              </a:tblGrid>
              <a:tr h="413391">
                <a:tc>
                  <a:txBody>
                    <a:bodyPr/>
                    <a:lstStyle/>
                    <a:p>
                      <a:r>
                        <a:rPr lang="en-US" sz="2400" dirty="0"/>
                        <a:t>Problem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Algorithms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5625681"/>
                  </a:ext>
                </a:extLst>
              </a:tr>
              <a:tr h="1239657"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/>
                      </a:pPr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9993895"/>
                  </a:ext>
                </a:extLst>
              </a:tr>
              <a:tr h="1182487">
                <a:tc>
                  <a:txBody>
                    <a:bodyPr/>
                    <a:lstStyle/>
                    <a:p>
                      <a:endParaRPr lang="en-US" sz="2400" b="1" u="sn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/>
                      </a:pP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17768591"/>
                  </a:ext>
                </a:extLst>
              </a:tr>
              <a:tr h="1460040"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/>
                      </a:pPr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54958747"/>
                  </a:ext>
                </a:extLst>
              </a:tr>
            </a:tbl>
          </a:graphicData>
        </a:graphic>
      </p:graphicFrame>
      <p:sp>
        <p:nvSpPr>
          <p:cNvPr id="9" name="Rectangle 8"/>
          <p:cNvSpPr/>
          <p:nvPr/>
        </p:nvSpPr>
        <p:spPr>
          <a:xfrm>
            <a:off x="457200" y="5010434"/>
            <a:ext cx="4572000" cy="1569660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l" fontAlgn="auto">
              <a:spcBef>
                <a:spcPts val="0"/>
              </a:spcBef>
              <a:spcAft>
                <a:spcPts val="0"/>
              </a:spcAft>
            </a:pPr>
            <a:r>
              <a:rPr lang="en-US" sz="2400" b="1" u="sng" dirty="0">
                <a:solidFill>
                  <a:srgbClr val="000000"/>
                </a:solidFill>
                <a:latin typeface="Calibri" panose="020F0502020204030204"/>
              </a:rPr>
              <a:t>Anagrams</a:t>
            </a:r>
            <a:r>
              <a:rPr lang="en-US" sz="2400" dirty="0">
                <a:solidFill>
                  <a:srgbClr val="000000"/>
                </a:solidFill>
                <a:latin typeface="Calibri" panose="020F0502020204030204"/>
              </a:rPr>
              <a:t> </a:t>
            </a:r>
          </a:p>
          <a:p>
            <a:pPr lvl="0" algn="l" fontAlgn="auto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solidFill>
                  <a:srgbClr val="000000"/>
                </a:solidFill>
                <a:latin typeface="Calibri" panose="020F0502020204030204"/>
              </a:rPr>
              <a:t>One string is an anagram of another if the second is a rearrangement of the first</a:t>
            </a:r>
          </a:p>
        </p:txBody>
      </p:sp>
      <p:sp>
        <p:nvSpPr>
          <p:cNvPr id="11" name="Rectangle 10"/>
          <p:cNvSpPr/>
          <p:nvPr/>
        </p:nvSpPr>
        <p:spPr>
          <a:xfrm>
            <a:off x="4549589" y="5133544"/>
            <a:ext cx="4572000" cy="1323439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lvl="0" indent="-342900" algn="l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2000" dirty="0">
                <a:solidFill>
                  <a:srgbClr val="000000"/>
                </a:solidFill>
                <a:latin typeface="Calibri" panose="020F0502020204030204"/>
              </a:rPr>
              <a:t>Checking Off</a:t>
            </a:r>
          </a:p>
          <a:p>
            <a:pPr marL="342900" lvl="0" indent="-342900" algn="l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2000" dirty="0">
                <a:solidFill>
                  <a:srgbClr val="000000"/>
                </a:solidFill>
                <a:latin typeface="Calibri" panose="020F0502020204030204"/>
              </a:rPr>
              <a:t>Sort and compare</a:t>
            </a:r>
          </a:p>
          <a:p>
            <a:pPr marL="342900" lvl="0" indent="-342900" algn="l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2000" dirty="0">
                <a:solidFill>
                  <a:srgbClr val="000000"/>
                </a:solidFill>
                <a:latin typeface="Calibri" panose="020F0502020204030204"/>
              </a:rPr>
              <a:t>Brute Force</a:t>
            </a:r>
          </a:p>
          <a:p>
            <a:pPr marL="342900" lvl="0" indent="-342900" algn="l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2000" dirty="0">
                <a:solidFill>
                  <a:srgbClr val="000000"/>
                </a:solidFill>
                <a:latin typeface="Calibri" panose="020F0502020204030204"/>
              </a:rPr>
              <a:t>Count and compare</a:t>
            </a:r>
          </a:p>
        </p:txBody>
      </p:sp>
      <p:sp>
        <p:nvSpPr>
          <p:cNvPr id="13" name="Rectangle 12"/>
          <p:cNvSpPr/>
          <p:nvPr/>
        </p:nvSpPr>
        <p:spPr>
          <a:xfrm>
            <a:off x="439271" y="3882178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l" fontAlgn="auto">
              <a:spcBef>
                <a:spcPts val="0"/>
              </a:spcBef>
              <a:spcAft>
                <a:spcPts val="0"/>
              </a:spcAft>
            </a:pPr>
            <a:r>
              <a:rPr lang="en-US" sz="2400" b="1" u="sng" dirty="0">
                <a:solidFill>
                  <a:srgbClr val="000000"/>
                </a:solidFill>
                <a:latin typeface="Calibri" panose="020F0502020204030204"/>
              </a:rPr>
              <a:t>Search</a:t>
            </a:r>
          </a:p>
          <a:p>
            <a:pPr lvl="0" algn="l" fontAlgn="auto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solidFill>
                  <a:srgbClr val="000000"/>
                </a:solidFill>
                <a:latin typeface="Calibri" panose="020F0502020204030204"/>
              </a:rPr>
              <a:t>Retrieve information stored </a:t>
            </a:r>
          </a:p>
          <a:p>
            <a:pPr lvl="0" algn="l" fontAlgn="auto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solidFill>
                  <a:srgbClr val="000000"/>
                </a:solidFill>
                <a:latin typeface="Calibri" panose="020F0502020204030204"/>
              </a:rPr>
              <a:t>within some data structure</a:t>
            </a:r>
            <a:endParaRPr lang="en-US" sz="2400" b="1" u="sng" dirty="0">
              <a:solidFill>
                <a:srgbClr val="000000"/>
              </a:solidFill>
              <a:latin typeface="Calibri" panose="020F0502020204030204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4549589" y="4169968"/>
            <a:ext cx="4572000" cy="707886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lvl="0" indent="-342900" algn="l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2000" dirty="0">
                <a:solidFill>
                  <a:srgbClr val="000000"/>
                </a:solidFill>
                <a:latin typeface="Calibri" panose="020F0502020204030204"/>
              </a:rPr>
              <a:t>Sequential Search</a:t>
            </a:r>
          </a:p>
          <a:p>
            <a:pPr marL="342900" lvl="0" indent="-342900" algn="l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2000" dirty="0">
                <a:solidFill>
                  <a:srgbClr val="000000"/>
                </a:solidFill>
                <a:latin typeface="Calibri" panose="020F0502020204030204"/>
              </a:rPr>
              <a:t>Binary Search</a:t>
            </a:r>
          </a:p>
        </p:txBody>
      </p:sp>
      <p:sp>
        <p:nvSpPr>
          <p:cNvPr id="18" name="Rectangle 17"/>
          <p:cNvSpPr/>
          <p:nvPr/>
        </p:nvSpPr>
        <p:spPr>
          <a:xfrm>
            <a:off x="484094" y="2656960"/>
            <a:ext cx="45720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l" fontAlgn="auto">
              <a:spcBef>
                <a:spcPts val="0"/>
              </a:spcBef>
              <a:spcAft>
                <a:spcPts val="0"/>
              </a:spcAft>
            </a:pPr>
            <a:r>
              <a:rPr lang="en-US" sz="2400" b="1" u="sng" dirty="0">
                <a:solidFill>
                  <a:srgbClr val="000000"/>
                </a:solidFill>
                <a:latin typeface="Calibri" panose="020F0502020204030204"/>
              </a:rPr>
              <a:t>Sort</a:t>
            </a:r>
            <a:r>
              <a:rPr lang="en-US" sz="2400" dirty="0">
                <a:solidFill>
                  <a:srgbClr val="000000"/>
                </a:solidFill>
                <a:latin typeface="Calibri" panose="020F0502020204030204"/>
              </a:rPr>
              <a:t> </a:t>
            </a:r>
          </a:p>
          <a:p>
            <a:pPr lvl="0" algn="l" fontAlgn="auto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solidFill>
                  <a:srgbClr val="000000"/>
                </a:solidFill>
                <a:latin typeface="Calibri" panose="020F0502020204030204"/>
              </a:rPr>
              <a:t>Put elements in a certain order</a:t>
            </a:r>
          </a:p>
        </p:txBody>
      </p:sp>
      <p:sp>
        <p:nvSpPr>
          <p:cNvPr id="20" name="Rectangle 19"/>
          <p:cNvSpPr/>
          <p:nvPr/>
        </p:nvSpPr>
        <p:spPr>
          <a:xfrm>
            <a:off x="4545106" y="2575512"/>
            <a:ext cx="4572000" cy="1323439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lvl="0" indent="-342900" algn="l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2000" dirty="0">
                <a:solidFill>
                  <a:srgbClr val="000000"/>
                </a:solidFill>
                <a:latin typeface="Calibri" panose="020F0502020204030204"/>
              </a:rPr>
              <a:t>Bucket sort </a:t>
            </a:r>
          </a:p>
          <a:p>
            <a:pPr marL="342900" lvl="0" indent="-342900" algn="l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2000" dirty="0">
                <a:solidFill>
                  <a:srgbClr val="000000"/>
                </a:solidFill>
                <a:latin typeface="Calibri" panose="020F0502020204030204"/>
              </a:rPr>
              <a:t>Bubble sort </a:t>
            </a:r>
          </a:p>
          <a:p>
            <a:pPr marL="342900" lvl="0" indent="-342900" algn="l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2000" dirty="0">
                <a:solidFill>
                  <a:srgbClr val="000000"/>
                </a:solidFill>
                <a:latin typeface="Calibri" panose="020F0502020204030204"/>
              </a:rPr>
              <a:t>Merge sort</a:t>
            </a:r>
          </a:p>
          <a:p>
            <a:pPr marL="342900" lvl="0" indent="-342900" algn="l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2000" dirty="0">
                <a:solidFill>
                  <a:srgbClr val="000000"/>
                </a:solidFill>
                <a:latin typeface="Calibri" panose="020F0502020204030204"/>
              </a:rPr>
              <a:t>Quick sort</a:t>
            </a:r>
          </a:p>
        </p:txBody>
      </p:sp>
      <p:sp>
        <p:nvSpPr>
          <p:cNvPr id="14" name="Rectangle 13"/>
          <p:cNvSpPr/>
          <p:nvPr/>
        </p:nvSpPr>
        <p:spPr bwMode="auto">
          <a:xfrm>
            <a:off x="457200" y="3900944"/>
            <a:ext cx="8476130" cy="1128256"/>
          </a:xfrm>
          <a:prstGeom prst="rect">
            <a:avLst/>
          </a:prstGeom>
          <a:noFill/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w Cen MT" panose="020B06020201040206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10795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9" grpId="0"/>
      <p:bldP spid="11" grpId="0"/>
      <p:bldP spid="13" grpId="0"/>
      <p:bldP spid="16" grpId="0"/>
      <p:bldP spid="18" grpId="0"/>
      <p:bldP spid="20" grpId="0"/>
      <p:bldP spid="14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Sequential search</a:t>
            </a:r>
            <a:endParaRPr lang="en-US" altLang="en-US" sz="2800" dirty="0"/>
          </a:p>
        </p:txBody>
      </p:sp>
      <p:sp>
        <p:nvSpPr>
          <p:cNvPr id="1863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5100" y="1054100"/>
            <a:ext cx="8686800" cy="4876800"/>
          </a:xfrm>
        </p:spPr>
        <p:txBody>
          <a:bodyPr/>
          <a:lstStyle/>
          <a:p>
            <a:r>
              <a:rPr lang="en-US" altLang="en-US" sz="2400" dirty="0"/>
              <a:t>Locates a target value in an array/list by examining each element from start to finish.</a:t>
            </a:r>
          </a:p>
          <a:p>
            <a:pPr lvl="1"/>
            <a:endParaRPr lang="en-US" altLang="en-US" sz="800" dirty="0"/>
          </a:p>
          <a:p>
            <a:pPr lvl="1"/>
            <a:r>
              <a:rPr lang="en-US" altLang="en-US" dirty="0"/>
              <a:t>“Worst-case” scenario:</a:t>
            </a:r>
          </a:p>
          <a:p>
            <a:pPr lvl="1">
              <a:buFont typeface="Wingdings" panose="05000000000000000000" pitchFamily="2" charset="2"/>
              <a:buChar char="à"/>
            </a:pPr>
            <a:r>
              <a:rPr lang="en-US" altLang="en-US" dirty="0"/>
              <a:t>O(n) </a:t>
            </a:r>
          </a:p>
          <a:p>
            <a:pPr lvl="1">
              <a:buFont typeface="Wingdings" panose="05000000000000000000" pitchFamily="2" charset="2"/>
              <a:buChar char="à"/>
            </a:pPr>
            <a:endParaRPr lang="en-US" altLang="en-US" dirty="0"/>
          </a:p>
          <a:p>
            <a:pPr lvl="1"/>
            <a:r>
              <a:rPr lang="en-US" altLang="en-US" dirty="0"/>
              <a:t>Example: Searching the array below for the value </a:t>
            </a:r>
            <a:r>
              <a:rPr lang="en-US" altLang="en-US" b="1" dirty="0"/>
              <a:t>42</a:t>
            </a:r>
            <a:r>
              <a:rPr lang="en-US" altLang="en-US" dirty="0"/>
              <a:t>:</a:t>
            </a:r>
          </a:p>
          <a:p>
            <a:pPr lvl="1"/>
            <a:endParaRPr lang="en-US" altLang="en-US" sz="2000" dirty="0"/>
          </a:p>
          <a:p>
            <a:pPr lvl="1"/>
            <a:endParaRPr lang="en-US" altLang="en-US" sz="2000" dirty="0"/>
          </a:p>
          <a:p>
            <a:pPr lvl="1"/>
            <a:endParaRPr lang="en-US" altLang="en-US" sz="2000" dirty="0"/>
          </a:p>
          <a:p>
            <a:pPr lvl="1"/>
            <a:endParaRPr lang="en-US" altLang="en-US" sz="2000" dirty="0"/>
          </a:p>
          <a:p>
            <a:pPr marL="282575" lvl="1" indent="0">
              <a:buNone/>
            </a:pPr>
            <a:endParaRPr lang="en-US" altLang="en-US" sz="2000" dirty="0"/>
          </a:p>
          <a:p>
            <a:pPr marL="282575" lvl="1" indent="0">
              <a:buNone/>
            </a:pPr>
            <a:r>
              <a:rPr lang="en-US" altLang="en-US" dirty="0"/>
              <a:t>Notice that the array is sorted.  Could we take advantage of this?</a:t>
            </a:r>
          </a:p>
        </p:txBody>
      </p:sp>
      <p:graphicFrame>
        <p:nvGraphicFramePr>
          <p:cNvPr id="186372" name="Group 4"/>
          <p:cNvGraphicFramePr>
            <a:graphicFrameLocks noGrp="1"/>
          </p:cNvGraphicFramePr>
          <p:nvPr/>
        </p:nvGraphicFramePr>
        <p:xfrm>
          <a:off x="228600" y="3781425"/>
          <a:ext cx="8701088" cy="792480"/>
        </p:xfrm>
        <a:graphic>
          <a:graphicData uri="http://schemas.openxmlformats.org/drawingml/2006/table">
            <a:tbl>
              <a:tblPr/>
              <a:tblGrid>
                <a:gridCol w="782638">
                  <a:extLst>
                    <a:ext uri="{9D8B030D-6E8A-4147-A177-3AD203B41FA5}">
                      <a16:colId xmlns:a16="http://schemas.microsoft.com/office/drawing/2014/main" val="330823618"/>
                    </a:ext>
                  </a:extLst>
                </a:gridCol>
                <a:gridCol w="460375">
                  <a:extLst>
                    <a:ext uri="{9D8B030D-6E8A-4147-A177-3AD203B41FA5}">
                      <a16:colId xmlns:a16="http://schemas.microsoft.com/office/drawing/2014/main" val="857983643"/>
                    </a:ext>
                  </a:extLst>
                </a:gridCol>
                <a:gridCol w="414337">
                  <a:extLst>
                    <a:ext uri="{9D8B030D-6E8A-4147-A177-3AD203B41FA5}">
                      <a16:colId xmlns:a16="http://schemas.microsoft.com/office/drawing/2014/main" val="2377115135"/>
                    </a:ext>
                  </a:extLst>
                </a:gridCol>
                <a:gridCol w="460375">
                  <a:extLst>
                    <a:ext uri="{9D8B030D-6E8A-4147-A177-3AD203B41FA5}">
                      <a16:colId xmlns:a16="http://schemas.microsoft.com/office/drawing/2014/main" val="747424087"/>
                    </a:ext>
                  </a:extLst>
                </a:gridCol>
                <a:gridCol w="460375">
                  <a:extLst>
                    <a:ext uri="{9D8B030D-6E8A-4147-A177-3AD203B41FA5}">
                      <a16:colId xmlns:a16="http://schemas.microsoft.com/office/drawing/2014/main" val="2713107866"/>
                    </a:ext>
                  </a:extLst>
                </a:gridCol>
                <a:gridCol w="460375">
                  <a:extLst>
                    <a:ext uri="{9D8B030D-6E8A-4147-A177-3AD203B41FA5}">
                      <a16:colId xmlns:a16="http://schemas.microsoft.com/office/drawing/2014/main" val="4285673931"/>
                    </a:ext>
                  </a:extLst>
                </a:gridCol>
                <a:gridCol w="460375">
                  <a:extLst>
                    <a:ext uri="{9D8B030D-6E8A-4147-A177-3AD203B41FA5}">
                      <a16:colId xmlns:a16="http://schemas.microsoft.com/office/drawing/2014/main" val="3098936451"/>
                    </a:ext>
                  </a:extLst>
                </a:gridCol>
                <a:gridCol w="460375">
                  <a:extLst>
                    <a:ext uri="{9D8B030D-6E8A-4147-A177-3AD203B41FA5}">
                      <a16:colId xmlns:a16="http://schemas.microsoft.com/office/drawing/2014/main" val="176952814"/>
                    </a:ext>
                  </a:extLst>
                </a:gridCol>
                <a:gridCol w="460375">
                  <a:extLst>
                    <a:ext uri="{9D8B030D-6E8A-4147-A177-3AD203B41FA5}">
                      <a16:colId xmlns:a16="http://schemas.microsoft.com/office/drawing/2014/main" val="630955360"/>
                    </a:ext>
                  </a:extLst>
                </a:gridCol>
                <a:gridCol w="460375">
                  <a:extLst>
                    <a:ext uri="{9D8B030D-6E8A-4147-A177-3AD203B41FA5}">
                      <a16:colId xmlns:a16="http://schemas.microsoft.com/office/drawing/2014/main" val="1540653487"/>
                    </a:ext>
                  </a:extLst>
                </a:gridCol>
                <a:gridCol w="460375">
                  <a:extLst>
                    <a:ext uri="{9D8B030D-6E8A-4147-A177-3AD203B41FA5}">
                      <a16:colId xmlns:a16="http://schemas.microsoft.com/office/drawing/2014/main" val="3465623224"/>
                    </a:ext>
                  </a:extLst>
                </a:gridCol>
                <a:gridCol w="460375">
                  <a:extLst>
                    <a:ext uri="{9D8B030D-6E8A-4147-A177-3AD203B41FA5}">
                      <a16:colId xmlns:a16="http://schemas.microsoft.com/office/drawing/2014/main" val="4222020645"/>
                    </a:ext>
                  </a:extLst>
                </a:gridCol>
                <a:gridCol w="460375">
                  <a:extLst>
                    <a:ext uri="{9D8B030D-6E8A-4147-A177-3AD203B41FA5}">
                      <a16:colId xmlns:a16="http://schemas.microsoft.com/office/drawing/2014/main" val="2425686202"/>
                    </a:ext>
                  </a:extLst>
                </a:gridCol>
                <a:gridCol w="460375">
                  <a:extLst>
                    <a:ext uri="{9D8B030D-6E8A-4147-A177-3AD203B41FA5}">
                      <a16:colId xmlns:a16="http://schemas.microsoft.com/office/drawing/2014/main" val="3179237652"/>
                    </a:ext>
                  </a:extLst>
                </a:gridCol>
                <a:gridCol w="460375">
                  <a:extLst>
                    <a:ext uri="{9D8B030D-6E8A-4147-A177-3AD203B41FA5}">
                      <a16:colId xmlns:a16="http://schemas.microsoft.com/office/drawing/2014/main" val="869450296"/>
                    </a:ext>
                  </a:extLst>
                </a:gridCol>
                <a:gridCol w="460375">
                  <a:extLst>
                    <a:ext uri="{9D8B030D-6E8A-4147-A177-3AD203B41FA5}">
                      <a16:colId xmlns:a16="http://schemas.microsoft.com/office/drawing/2014/main" val="4191451946"/>
                    </a:ext>
                  </a:extLst>
                </a:gridCol>
                <a:gridCol w="460375">
                  <a:extLst>
                    <a:ext uri="{9D8B030D-6E8A-4147-A177-3AD203B41FA5}">
                      <a16:colId xmlns:a16="http://schemas.microsoft.com/office/drawing/2014/main" val="1047088653"/>
                    </a:ext>
                  </a:extLst>
                </a:gridCol>
                <a:gridCol w="598488">
                  <a:extLst>
                    <a:ext uri="{9D8B030D-6E8A-4147-A177-3AD203B41FA5}">
                      <a16:colId xmlns:a16="http://schemas.microsoft.com/office/drawing/2014/main" val="1099263678"/>
                    </a:ext>
                  </a:extLst>
                </a:gridCol>
              </a:tblGrid>
              <a:tr h="330200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346075"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739775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030288"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1376363"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18335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2907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27479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2051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panose="020B0604030504040204" pitchFamily="34" charset="0"/>
                        </a:rPr>
                        <a:t>index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346075"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739775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030288"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1376363"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18335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2907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27479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2051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panose="020B0604030504040204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346075"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739775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030288"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1376363"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18335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2907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27479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2051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panose="020B0604030504040204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346075"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739775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030288"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1376363"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18335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2907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27479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2051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panose="020B0604030504040204" pitchFamily="34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346075"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739775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030288"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1376363"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18335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2907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27479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2051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panose="020B0604030504040204" pitchFamily="34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346075"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739775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030288"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1376363"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18335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2907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27479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2051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panose="020B0604030504040204" pitchFamily="34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346075"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739775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030288"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1376363"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18335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2907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27479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2051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panose="020B0604030504040204" pitchFamily="34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346075"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739775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030288"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1376363"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18335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2907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27479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2051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panose="020B0604030504040204" pitchFamily="34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346075"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739775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030288"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1376363"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18335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2907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27479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2051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panose="020B0604030504040204" pitchFamily="34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346075"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739775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030288"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1376363"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18335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2907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27479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2051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panose="020B0604030504040204" pitchFamily="34" charset="0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346075"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739775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030288"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1376363"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18335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2907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27479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2051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panose="020B0604030504040204" pitchFamily="34" charset="0"/>
                        </a:rPr>
                        <a:t>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346075"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739775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030288"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1376363"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18335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2907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27479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2051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panose="020B0604030504040204" pitchFamily="34" charset="0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0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346075"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739775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030288"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1376363"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18335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2907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27479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2051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panose="020B0604030504040204" pitchFamily="34" charset="0"/>
                        </a:rPr>
                        <a:t>11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346075"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739775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030288"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1376363"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18335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2907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27479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2051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panose="020B0604030504040204" pitchFamily="34" charset="0"/>
                        </a:rPr>
                        <a:t>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346075"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739775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030288"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1376363"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18335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2907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27479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2051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panose="020B0604030504040204" pitchFamily="34" charset="0"/>
                        </a:rPr>
                        <a:t>13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346075"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739775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030288"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1376363"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18335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2907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27479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2051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panose="020B0604030504040204" pitchFamily="34" charset="0"/>
                        </a:rPr>
                        <a:t>14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346075"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739775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030288"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1376363"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18335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2907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27479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2051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panose="020B0604030504040204" pitchFamily="34" charset="0"/>
                        </a:rPr>
                        <a:t>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346075"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739775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030288"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1376363"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18335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2907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27479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2051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panose="020B0604030504040204" pitchFamily="34" charset="0"/>
                        </a:rPr>
                        <a:t>16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3813243"/>
                  </a:ext>
                </a:extLst>
              </a:tr>
              <a:tr h="330200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346075"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739775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030288"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1376363"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18335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2907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27479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2051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panose="020B0604030504040204" pitchFamily="34" charset="0"/>
                        </a:rPr>
                        <a:t>value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346075"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739775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030288"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1376363"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18335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2907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27479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2051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-4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346075"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739775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030288"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1376363"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18335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2907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27479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2051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346075"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739775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030288"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1376363"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18335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2907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27479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2051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346075"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739775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030288"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1376363"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18335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2907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27479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2051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346075"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739775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030288"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1376363"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18335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2907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27479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2051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346075"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739775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030288"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1376363"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18335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2907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27479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2051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346075"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739775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030288"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1376363"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18335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2907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27479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2051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22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346075"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739775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030288"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1376363"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18335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2907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27479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2051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25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346075"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739775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030288"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1376363"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18335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2907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27479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2051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346075"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739775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030288"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1376363"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18335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2907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27479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2051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36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346075"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739775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030288"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1376363"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18335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2907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27479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2051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42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0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346075"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739775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030288"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1376363"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18335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2907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27479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2051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50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346075"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739775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030288"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1376363"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18335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2907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27479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2051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56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346075"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739775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030288"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1376363"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18335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2907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27479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2051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68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346075"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739775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030288"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1376363"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18335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2907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27479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2051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85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346075"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739775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030288"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1376363"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18335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2907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27479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2051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92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346075"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739775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030288"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1376363"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18335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2907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27479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2051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103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6975828"/>
                  </a:ext>
                </a:extLst>
              </a:tr>
            </a:tbl>
          </a:graphicData>
        </a:graphic>
      </p:graphicFrame>
      <p:grpSp>
        <p:nvGrpSpPr>
          <p:cNvPr id="186432" name="Group 64"/>
          <p:cNvGrpSpPr>
            <a:grpSpLocks/>
          </p:cNvGrpSpPr>
          <p:nvPr/>
        </p:nvGrpSpPr>
        <p:grpSpPr bwMode="auto">
          <a:xfrm>
            <a:off x="981075" y="4572000"/>
            <a:ext cx="619125" cy="833438"/>
            <a:chOff x="618" y="2880"/>
            <a:chExt cx="390" cy="525"/>
          </a:xfrm>
        </p:grpSpPr>
        <p:sp>
          <p:nvSpPr>
            <p:cNvPr id="186433" name="Text Box 65"/>
            <p:cNvSpPr txBox="1">
              <a:spLocks noChangeArrowheads="1"/>
            </p:cNvSpPr>
            <p:nvPr/>
          </p:nvSpPr>
          <p:spPr bwMode="auto">
            <a:xfrm>
              <a:off x="618" y="3168"/>
              <a:ext cx="390" cy="237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altLang="en-US">
                  <a:latin typeface="Tahoma" panose="020B0604030504040204" pitchFamily="34" charset="0"/>
                </a:rPr>
                <a:t>i</a:t>
              </a:r>
            </a:p>
          </p:txBody>
        </p:sp>
        <p:sp>
          <p:nvSpPr>
            <p:cNvPr id="186434" name="Line 66"/>
            <p:cNvSpPr>
              <a:spLocks noChangeShapeType="1"/>
            </p:cNvSpPr>
            <p:nvPr/>
          </p:nvSpPr>
          <p:spPr bwMode="auto">
            <a:xfrm flipV="1">
              <a:off x="816" y="2880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4620178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3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863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3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863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3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863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withGroup">
                            <p:stCondLst>
                              <p:cond delay="500"/>
                            </p:stCondLst>
                            <p:childTnLst>
                              <p:par>
                                <p:cTn id="1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1863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4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1864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500"/>
                            </p:stCondLst>
                            <p:childTnLst>
                              <p:par>
                                <p:cTn id="27" presetID="63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8.55887E-8 L 0.49166 -8.55887E-8 " pathEditMode="relative" rAng="0" ptsTypes="AA">
                                      <p:cBhvr>
                                        <p:cTn id="28" dur="2000" fill="hold"/>
                                        <p:tgtEl>
                                          <p:spTgt spid="1864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4583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37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18637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Binary search </a:t>
            </a:r>
            <a:endParaRPr lang="en-US" altLang="en-US" sz="2800" dirty="0"/>
          </a:p>
        </p:txBody>
      </p:sp>
      <p:sp>
        <p:nvSpPr>
          <p:cNvPr id="171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19200"/>
            <a:ext cx="9677400" cy="4876800"/>
          </a:xfrm>
        </p:spPr>
        <p:txBody>
          <a:bodyPr/>
          <a:lstStyle/>
          <a:p>
            <a:r>
              <a:rPr lang="en-US" altLang="en-US" sz="2400" dirty="0"/>
              <a:t>Locates a target value in a </a:t>
            </a:r>
            <a:r>
              <a:rPr lang="en-US" altLang="en-US" sz="2400" i="1" dirty="0"/>
              <a:t>sorted </a:t>
            </a:r>
            <a:r>
              <a:rPr lang="en-US" altLang="en-US" sz="2400" dirty="0"/>
              <a:t> array/list </a:t>
            </a:r>
          </a:p>
          <a:p>
            <a:r>
              <a:rPr lang="en-US" altLang="en-US" sz="2400" i="1" dirty="0"/>
              <a:t>Algorithm:</a:t>
            </a:r>
            <a:r>
              <a:rPr lang="en-US" altLang="en-US" sz="2400" dirty="0"/>
              <a:t>  Examine the middle element of the array.</a:t>
            </a:r>
          </a:p>
          <a:p>
            <a:pPr lvl="2">
              <a:lnSpc>
                <a:spcPct val="90000"/>
              </a:lnSpc>
            </a:pPr>
            <a:r>
              <a:rPr lang="en-US" altLang="en-US" sz="2400" dirty="0"/>
              <a:t>If it is too big, eliminate the right half of the array and repeat.</a:t>
            </a:r>
          </a:p>
          <a:p>
            <a:pPr lvl="2">
              <a:lnSpc>
                <a:spcPct val="90000"/>
              </a:lnSpc>
            </a:pPr>
            <a:r>
              <a:rPr lang="en-US" altLang="en-US" sz="2400" dirty="0"/>
              <a:t>If it is too small, eliminate the left half of the array and repeat.</a:t>
            </a:r>
          </a:p>
          <a:p>
            <a:pPr lvl="2">
              <a:lnSpc>
                <a:spcPct val="90000"/>
              </a:lnSpc>
            </a:pPr>
            <a:r>
              <a:rPr lang="en-US" altLang="en-US" sz="2400" dirty="0"/>
              <a:t>Else it is the value we are searching for, so stop</a:t>
            </a:r>
            <a:endParaRPr lang="en-US" altLang="en-US" sz="800" dirty="0"/>
          </a:p>
          <a:p>
            <a:r>
              <a:rPr lang="en-US" altLang="en-US" sz="2400" dirty="0"/>
              <a:t>Example: Searching the array below for the value </a:t>
            </a:r>
            <a:r>
              <a:rPr lang="en-US" altLang="en-US" sz="2400" b="1" dirty="0"/>
              <a:t>42</a:t>
            </a:r>
            <a:r>
              <a:rPr lang="en-US" altLang="en-US" sz="2400" dirty="0"/>
              <a:t>:</a:t>
            </a:r>
          </a:p>
          <a:p>
            <a:pPr lvl="1"/>
            <a:endParaRPr lang="en-US" altLang="en-US" sz="2000" dirty="0"/>
          </a:p>
          <a:p>
            <a:pPr lvl="1"/>
            <a:endParaRPr lang="en-US" altLang="en-US" sz="2000" dirty="0"/>
          </a:p>
          <a:p>
            <a:pPr lvl="1"/>
            <a:endParaRPr lang="en-US" altLang="en-US" sz="2000" dirty="0"/>
          </a:p>
          <a:p>
            <a:pPr marL="282575" lvl="1" indent="0">
              <a:buNone/>
            </a:pPr>
            <a:endParaRPr lang="en-US" altLang="en-US" sz="2000" dirty="0"/>
          </a:p>
          <a:p>
            <a:pPr lvl="1"/>
            <a:endParaRPr lang="en-US" altLang="en-US" sz="2000" dirty="0"/>
          </a:p>
          <a:p>
            <a:pPr lvl="1"/>
            <a:r>
              <a:rPr lang="en-US" altLang="en-US" dirty="0"/>
              <a:t>How many elements will it need to examine?</a:t>
            </a:r>
          </a:p>
          <a:p>
            <a:pPr lvl="1"/>
            <a:endParaRPr lang="en-US" altLang="en-US" sz="2000" dirty="0"/>
          </a:p>
        </p:txBody>
      </p:sp>
      <p:graphicFrame>
        <p:nvGraphicFramePr>
          <p:cNvPr id="171012" name="Group 4"/>
          <p:cNvGraphicFramePr>
            <a:graphicFrameLocks noGrp="1"/>
          </p:cNvGraphicFramePr>
          <p:nvPr/>
        </p:nvGraphicFramePr>
        <p:xfrm>
          <a:off x="228600" y="3781425"/>
          <a:ext cx="8701088" cy="792480"/>
        </p:xfrm>
        <a:graphic>
          <a:graphicData uri="http://schemas.openxmlformats.org/drawingml/2006/table">
            <a:tbl>
              <a:tblPr/>
              <a:tblGrid>
                <a:gridCol w="782638">
                  <a:extLst>
                    <a:ext uri="{9D8B030D-6E8A-4147-A177-3AD203B41FA5}">
                      <a16:colId xmlns:a16="http://schemas.microsoft.com/office/drawing/2014/main" val="355313390"/>
                    </a:ext>
                  </a:extLst>
                </a:gridCol>
                <a:gridCol w="460375">
                  <a:extLst>
                    <a:ext uri="{9D8B030D-6E8A-4147-A177-3AD203B41FA5}">
                      <a16:colId xmlns:a16="http://schemas.microsoft.com/office/drawing/2014/main" val="1879808578"/>
                    </a:ext>
                  </a:extLst>
                </a:gridCol>
                <a:gridCol w="414337">
                  <a:extLst>
                    <a:ext uri="{9D8B030D-6E8A-4147-A177-3AD203B41FA5}">
                      <a16:colId xmlns:a16="http://schemas.microsoft.com/office/drawing/2014/main" val="4233734629"/>
                    </a:ext>
                  </a:extLst>
                </a:gridCol>
                <a:gridCol w="460375">
                  <a:extLst>
                    <a:ext uri="{9D8B030D-6E8A-4147-A177-3AD203B41FA5}">
                      <a16:colId xmlns:a16="http://schemas.microsoft.com/office/drawing/2014/main" val="2311351763"/>
                    </a:ext>
                  </a:extLst>
                </a:gridCol>
                <a:gridCol w="460375">
                  <a:extLst>
                    <a:ext uri="{9D8B030D-6E8A-4147-A177-3AD203B41FA5}">
                      <a16:colId xmlns:a16="http://schemas.microsoft.com/office/drawing/2014/main" val="3259875311"/>
                    </a:ext>
                  </a:extLst>
                </a:gridCol>
                <a:gridCol w="460375">
                  <a:extLst>
                    <a:ext uri="{9D8B030D-6E8A-4147-A177-3AD203B41FA5}">
                      <a16:colId xmlns:a16="http://schemas.microsoft.com/office/drawing/2014/main" val="2979455396"/>
                    </a:ext>
                  </a:extLst>
                </a:gridCol>
                <a:gridCol w="460375">
                  <a:extLst>
                    <a:ext uri="{9D8B030D-6E8A-4147-A177-3AD203B41FA5}">
                      <a16:colId xmlns:a16="http://schemas.microsoft.com/office/drawing/2014/main" val="1135377451"/>
                    </a:ext>
                  </a:extLst>
                </a:gridCol>
                <a:gridCol w="460375">
                  <a:extLst>
                    <a:ext uri="{9D8B030D-6E8A-4147-A177-3AD203B41FA5}">
                      <a16:colId xmlns:a16="http://schemas.microsoft.com/office/drawing/2014/main" val="3460318829"/>
                    </a:ext>
                  </a:extLst>
                </a:gridCol>
                <a:gridCol w="460375">
                  <a:extLst>
                    <a:ext uri="{9D8B030D-6E8A-4147-A177-3AD203B41FA5}">
                      <a16:colId xmlns:a16="http://schemas.microsoft.com/office/drawing/2014/main" val="3185246849"/>
                    </a:ext>
                  </a:extLst>
                </a:gridCol>
                <a:gridCol w="460375">
                  <a:extLst>
                    <a:ext uri="{9D8B030D-6E8A-4147-A177-3AD203B41FA5}">
                      <a16:colId xmlns:a16="http://schemas.microsoft.com/office/drawing/2014/main" val="1588451211"/>
                    </a:ext>
                  </a:extLst>
                </a:gridCol>
                <a:gridCol w="460375">
                  <a:extLst>
                    <a:ext uri="{9D8B030D-6E8A-4147-A177-3AD203B41FA5}">
                      <a16:colId xmlns:a16="http://schemas.microsoft.com/office/drawing/2014/main" val="2729483491"/>
                    </a:ext>
                  </a:extLst>
                </a:gridCol>
                <a:gridCol w="460375">
                  <a:extLst>
                    <a:ext uri="{9D8B030D-6E8A-4147-A177-3AD203B41FA5}">
                      <a16:colId xmlns:a16="http://schemas.microsoft.com/office/drawing/2014/main" val="834319467"/>
                    </a:ext>
                  </a:extLst>
                </a:gridCol>
                <a:gridCol w="460375">
                  <a:extLst>
                    <a:ext uri="{9D8B030D-6E8A-4147-A177-3AD203B41FA5}">
                      <a16:colId xmlns:a16="http://schemas.microsoft.com/office/drawing/2014/main" val="1799363960"/>
                    </a:ext>
                  </a:extLst>
                </a:gridCol>
                <a:gridCol w="460375">
                  <a:extLst>
                    <a:ext uri="{9D8B030D-6E8A-4147-A177-3AD203B41FA5}">
                      <a16:colId xmlns:a16="http://schemas.microsoft.com/office/drawing/2014/main" val="2277866399"/>
                    </a:ext>
                  </a:extLst>
                </a:gridCol>
                <a:gridCol w="460375">
                  <a:extLst>
                    <a:ext uri="{9D8B030D-6E8A-4147-A177-3AD203B41FA5}">
                      <a16:colId xmlns:a16="http://schemas.microsoft.com/office/drawing/2014/main" val="2690090830"/>
                    </a:ext>
                  </a:extLst>
                </a:gridCol>
                <a:gridCol w="460375">
                  <a:extLst>
                    <a:ext uri="{9D8B030D-6E8A-4147-A177-3AD203B41FA5}">
                      <a16:colId xmlns:a16="http://schemas.microsoft.com/office/drawing/2014/main" val="133270964"/>
                    </a:ext>
                  </a:extLst>
                </a:gridCol>
                <a:gridCol w="460375">
                  <a:extLst>
                    <a:ext uri="{9D8B030D-6E8A-4147-A177-3AD203B41FA5}">
                      <a16:colId xmlns:a16="http://schemas.microsoft.com/office/drawing/2014/main" val="2574100024"/>
                    </a:ext>
                  </a:extLst>
                </a:gridCol>
                <a:gridCol w="598488">
                  <a:extLst>
                    <a:ext uri="{9D8B030D-6E8A-4147-A177-3AD203B41FA5}">
                      <a16:colId xmlns:a16="http://schemas.microsoft.com/office/drawing/2014/main" val="332427314"/>
                    </a:ext>
                  </a:extLst>
                </a:gridCol>
              </a:tblGrid>
              <a:tr h="330200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346075"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739775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030288"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1376363"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18335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2907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27479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2051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panose="020B0604030504040204" pitchFamily="34" charset="0"/>
                        </a:rPr>
                        <a:t>index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346075"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739775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030288"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1376363"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18335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2907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27479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2051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panose="020B0604030504040204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346075"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739775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030288"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1376363"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18335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2907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27479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2051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panose="020B0604030504040204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346075"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739775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030288"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1376363"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18335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2907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27479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2051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panose="020B0604030504040204" pitchFamily="34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346075"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739775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030288"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1376363"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18335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2907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27479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2051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panose="020B0604030504040204" pitchFamily="34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346075"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739775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030288"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1376363"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18335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2907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27479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2051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panose="020B0604030504040204" pitchFamily="34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346075"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739775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030288"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1376363"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18335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2907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27479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2051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panose="020B0604030504040204" pitchFamily="34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346075"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739775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030288"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1376363"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18335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2907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27479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2051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panose="020B0604030504040204" pitchFamily="34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346075"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739775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030288"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1376363"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18335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2907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27479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2051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panose="020B0604030504040204" pitchFamily="34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346075"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739775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030288"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1376363"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18335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2907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27479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2051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panose="020B0604030504040204" pitchFamily="34" charset="0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346075"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739775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030288"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1376363"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18335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2907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27479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2051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panose="020B0604030504040204" pitchFamily="34" charset="0"/>
                        </a:rPr>
                        <a:t>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346075"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739775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030288"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1376363"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18335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2907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27479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2051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panose="020B0604030504040204" pitchFamily="34" charset="0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0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346075"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739775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030288"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1376363"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18335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2907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27479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2051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panose="020B0604030504040204" pitchFamily="34" charset="0"/>
                        </a:rPr>
                        <a:t>11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346075"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739775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030288"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1376363"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18335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2907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27479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2051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panose="020B0604030504040204" pitchFamily="34" charset="0"/>
                        </a:rPr>
                        <a:t>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346075"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739775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030288"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1376363"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18335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2907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27479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2051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panose="020B0604030504040204" pitchFamily="34" charset="0"/>
                        </a:rPr>
                        <a:t>13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346075"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739775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030288"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1376363"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18335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2907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27479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2051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panose="020B0604030504040204" pitchFamily="34" charset="0"/>
                        </a:rPr>
                        <a:t>14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346075"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739775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030288"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1376363"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18335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2907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27479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2051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panose="020B0604030504040204" pitchFamily="34" charset="0"/>
                        </a:rPr>
                        <a:t>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346075"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739775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030288"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1376363"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18335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2907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27479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2051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panose="020B0604030504040204" pitchFamily="34" charset="0"/>
                        </a:rPr>
                        <a:t>16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506770"/>
                  </a:ext>
                </a:extLst>
              </a:tr>
              <a:tr h="330200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346075"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739775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030288"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1376363"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18335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2907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27479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2051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panose="020B0604030504040204" pitchFamily="34" charset="0"/>
                        </a:rPr>
                        <a:t>value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346075"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739775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030288"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1376363"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18335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2907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27479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2051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-4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346075"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739775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030288"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1376363"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18335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2907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27479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2051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346075"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739775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030288"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1376363"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18335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2907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27479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2051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346075"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739775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030288"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1376363"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18335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2907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27479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2051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346075"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739775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030288"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1376363"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18335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2907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27479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2051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346075"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739775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030288"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1376363"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18335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2907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27479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2051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346075"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739775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030288"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1376363"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18335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2907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27479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2051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22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346075"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739775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030288"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1376363"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18335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2907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27479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2051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25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346075"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739775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030288"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1376363"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18335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2907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27479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2051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346075"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739775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030288"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1376363"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18335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2907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27479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2051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36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346075"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739775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030288"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1376363"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18335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2907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27479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2051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42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0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346075"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739775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030288"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1376363"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18335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2907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27479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2051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50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346075"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739775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030288"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1376363"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18335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2907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27479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2051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56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346075"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739775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030288"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1376363"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18335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2907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27479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2051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68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346075"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739775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030288"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1376363"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18335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2907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27479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2051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85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346075"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739775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030288"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1376363"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18335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2907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27479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2051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92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346075"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739775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030288"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1376363"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18335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2907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27479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2051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103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6723066"/>
                  </a:ext>
                </a:extLst>
              </a:tr>
            </a:tbl>
          </a:graphicData>
        </a:graphic>
      </p:graphicFrame>
      <p:grpSp>
        <p:nvGrpSpPr>
          <p:cNvPr id="171072" name="Group 64"/>
          <p:cNvGrpSpPr>
            <a:grpSpLocks/>
          </p:cNvGrpSpPr>
          <p:nvPr/>
        </p:nvGrpSpPr>
        <p:grpSpPr bwMode="auto">
          <a:xfrm>
            <a:off x="981075" y="4572000"/>
            <a:ext cx="619125" cy="833438"/>
            <a:chOff x="618" y="2880"/>
            <a:chExt cx="390" cy="525"/>
          </a:xfrm>
        </p:grpSpPr>
        <p:sp>
          <p:nvSpPr>
            <p:cNvPr id="171073" name="Text Box 65"/>
            <p:cNvSpPr txBox="1">
              <a:spLocks noChangeArrowheads="1"/>
            </p:cNvSpPr>
            <p:nvPr/>
          </p:nvSpPr>
          <p:spPr bwMode="auto">
            <a:xfrm>
              <a:off x="618" y="3168"/>
              <a:ext cx="390" cy="237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altLang="en-US">
                  <a:latin typeface="Tahoma" panose="020B0604030504040204" pitchFamily="34" charset="0"/>
                </a:rPr>
                <a:t>min</a:t>
              </a:r>
            </a:p>
          </p:txBody>
        </p:sp>
        <p:sp>
          <p:nvSpPr>
            <p:cNvPr id="171074" name="Line 66"/>
            <p:cNvSpPr>
              <a:spLocks noChangeShapeType="1"/>
            </p:cNvSpPr>
            <p:nvPr/>
          </p:nvSpPr>
          <p:spPr bwMode="auto">
            <a:xfrm flipV="1">
              <a:off x="816" y="2880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71075" name="Group 67"/>
          <p:cNvGrpSpPr>
            <a:grpSpLocks/>
          </p:cNvGrpSpPr>
          <p:nvPr/>
        </p:nvGrpSpPr>
        <p:grpSpPr bwMode="auto">
          <a:xfrm>
            <a:off x="4562475" y="4572000"/>
            <a:ext cx="619125" cy="833438"/>
            <a:chOff x="618" y="2880"/>
            <a:chExt cx="390" cy="525"/>
          </a:xfrm>
        </p:grpSpPr>
        <p:sp>
          <p:nvSpPr>
            <p:cNvPr id="171076" name="Text Box 68"/>
            <p:cNvSpPr txBox="1">
              <a:spLocks noChangeArrowheads="1"/>
            </p:cNvSpPr>
            <p:nvPr/>
          </p:nvSpPr>
          <p:spPr bwMode="auto">
            <a:xfrm>
              <a:off x="618" y="3168"/>
              <a:ext cx="390" cy="237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altLang="en-US">
                  <a:latin typeface="Tahoma" panose="020B0604030504040204" pitchFamily="34" charset="0"/>
                </a:rPr>
                <a:t>mid</a:t>
              </a:r>
            </a:p>
          </p:txBody>
        </p:sp>
        <p:sp>
          <p:nvSpPr>
            <p:cNvPr id="171077" name="Line 69"/>
            <p:cNvSpPr>
              <a:spLocks noChangeShapeType="1"/>
            </p:cNvSpPr>
            <p:nvPr/>
          </p:nvSpPr>
          <p:spPr bwMode="auto">
            <a:xfrm flipV="1">
              <a:off x="816" y="2880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71078" name="Group 70"/>
          <p:cNvGrpSpPr>
            <a:grpSpLocks/>
          </p:cNvGrpSpPr>
          <p:nvPr/>
        </p:nvGrpSpPr>
        <p:grpSpPr bwMode="auto">
          <a:xfrm>
            <a:off x="8305800" y="4572000"/>
            <a:ext cx="619125" cy="833438"/>
            <a:chOff x="618" y="2880"/>
            <a:chExt cx="390" cy="525"/>
          </a:xfrm>
        </p:grpSpPr>
        <p:sp>
          <p:nvSpPr>
            <p:cNvPr id="171079" name="Text Box 71"/>
            <p:cNvSpPr txBox="1">
              <a:spLocks noChangeArrowheads="1"/>
            </p:cNvSpPr>
            <p:nvPr/>
          </p:nvSpPr>
          <p:spPr bwMode="auto">
            <a:xfrm>
              <a:off x="618" y="3168"/>
              <a:ext cx="390" cy="237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altLang="en-US">
                  <a:latin typeface="Tahoma" panose="020B0604030504040204" pitchFamily="34" charset="0"/>
                </a:rPr>
                <a:t>max</a:t>
              </a:r>
            </a:p>
          </p:txBody>
        </p:sp>
        <p:sp>
          <p:nvSpPr>
            <p:cNvPr id="171080" name="Line 72"/>
            <p:cNvSpPr>
              <a:spLocks noChangeShapeType="1"/>
            </p:cNvSpPr>
            <p:nvPr/>
          </p:nvSpPr>
          <p:spPr bwMode="auto">
            <a:xfrm flipV="1">
              <a:off x="816" y="2880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cxnSp>
        <p:nvCxnSpPr>
          <p:cNvPr id="3" name="Straight Arrow Connector 2"/>
          <p:cNvCxnSpPr/>
          <p:nvPr/>
        </p:nvCxnSpPr>
        <p:spPr bwMode="auto">
          <a:xfrm>
            <a:off x="371475" y="2667000"/>
            <a:ext cx="60960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" name="Straight Arrow Connector 15"/>
          <p:cNvCxnSpPr/>
          <p:nvPr/>
        </p:nvCxnSpPr>
        <p:spPr bwMode="auto">
          <a:xfrm>
            <a:off x="371475" y="2286000"/>
            <a:ext cx="60960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" name="Straight Arrow Connector 16"/>
          <p:cNvCxnSpPr/>
          <p:nvPr/>
        </p:nvCxnSpPr>
        <p:spPr bwMode="auto">
          <a:xfrm>
            <a:off x="381000" y="3124200"/>
            <a:ext cx="60960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36244374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710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71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710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710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710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710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710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171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171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500"/>
                            </p:stCondLst>
                            <p:childTnLst>
                              <p:par>
                                <p:cTn id="50" presetID="63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-8.55887E-8 L 0.20052 -8.55887E-8 " pathEditMode="relative" rAng="0" ptsTypes="AA">
                                      <p:cBhvr>
                                        <p:cTn id="51" dur="2000" fill="hold"/>
                                        <p:tgtEl>
                                          <p:spTgt spid="17107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017" y="0"/>
                                    </p:animMotion>
                                  </p:childTnLst>
                                </p:cTn>
                              </p:par>
                              <p:par>
                                <p:cTn id="52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-8.55887E-8 L 0.44218 -8.55887E-8 " pathEditMode="relative" rAng="0" ptsTypes="AA">
                                      <p:cBhvr>
                                        <p:cTn id="53" dur="2000" fill="hold"/>
                                        <p:tgtEl>
                                          <p:spTgt spid="17107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101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500"/>
                            </p:stCondLst>
                            <p:childTnLst>
                              <p:par>
                                <p:cTn id="6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1000"/>
                            </p:stCondLst>
                            <p:childTnLst>
                              <p:par>
                                <p:cTn id="64" presetID="35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0052 -8.55887E-8 L 0.10052 -8.55887E-8 " pathEditMode="relative" rAng="0" ptsTypes="AA">
                                      <p:cBhvr>
                                        <p:cTn id="65" dur="2000" fill="hold"/>
                                        <p:tgtEl>
                                          <p:spTgt spid="17107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000" y="0"/>
                                    </p:animMotion>
                                  </p:childTnLst>
                                </p:cTn>
                              </p:par>
                              <p:par>
                                <p:cTn id="66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-8.55887E-8 L -0.25886 -8.55887E-8 " pathEditMode="relative" rAng="0" ptsTypes="AA">
                                      <p:cBhvr>
                                        <p:cTn id="67" dur="2000" fill="hold"/>
                                        <p:tgtEl>
                                          <p:spTgt spid="17107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951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500"/>
                            </p:stCondLst>
                            <p:childTnLst>
                              <p:par>
                                <p:cTn id="7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1000"/>
                            </p:stCondLst>
                            <p:childTnLst>
                              <p:par>
                                <p:cTn id="78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9" dur="1000"/>
                                        <p:tgtEl>
                                          <p:spTgt spid="1710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10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2" dur="1000"/>
                                        <p:tgtEl>
                                          <p:spTgt spid="1710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1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8" dur="500"/>
                                        <p:tgtEl>
                                          <p:spTgt spid="17101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1010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2"/>
          <p:cNvSpPr>
            <a:spLocks noGrp="1" noChangeArrowheads="1"/>
          </p:cNvSpPr>
          <p:nvPr>
            <p:ph type="title"/>
          </p:nvPr>
        </p:nvSpPr>
        <p:spPr>
          <a:xfrm>
            <a:off x="432216" y="228600"/>
            <a:ext cx="8229600" cy="609600"/>
          </a:xfrm>
        </p:spPr>
        <p:txBody>
          <a:bodyPr/>
          <a:lstStyle/>
          <a:p>
            <a:r>
              <a:rPr lang="en-US" altLang="en-US" dirty="0">
                <a:solidFill>
                  <a:srgbClr val="C00000"/>
                </a:solidFill>
              </a:rPr>
              <a:t>What does this function do and what is its complexity ?</a:t>
            </a:r>
          </a:p>
        </p:txBody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bg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buFont typeface="Symbol" panose="05050102010706020507" pitchFamily="18" charset="2"/>
              <a:buNone/>
            </a:pPr>
            <a:r>
              <a:rPr lang="en-US" alt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alt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mystery (</a:t>
            </a:r>
            <a:r>
              <a:rPr lang="en-US" alt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alt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x) {</a:t>
            </a:r>
          </a:p>
          <a:p>
            <a:pPr>
              <a:buFont typeface="Symbol" panose="05050102010706020507" pitchFamily="18" charset="2"/>
              <a:buNone/>
            </a:pPr>
            <a:r>
              <a:rPr lang="en-US" alt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 if (x &lt;= 0) throw new </a:t>
            </a:r>
            <a:r>
              <a:rPr lang="en-US" alt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IllegalArgumentException</a:t>
            </a:r>
            <a:r>
              <a:rPr lang="en-US" alt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pPr>
              <a:buFont typeface="Symbol" panose="05050102010706020507" pitchFamily="18" charset="2"/>
              <a:buNone/>
            </a:pPr>
            <a:r>
              <a:rPr lang="en-US" alt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</a:p>
          <a:p>
            <a:pPr>
              <a:buFont typeface="Symbol" panose="05050102010706020507" pitchFamily="18" charset="2"/>
              <a:buNone/>
            </a:pPr>
            <a:r>
              <a:rPr lang="en-US" alt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 if (x == 1) return 0;</a:t>
            </a:r>
          </a:p>
          <a:p>
            <a:pPr>
              <a:buFont typeface="Symbol" panose="05050102010706020507" pitchFamily="18" charset="2"/>
              <a:buNone/>
            </a:pPr>
            <a:r>
              <a:rPr lang="en-US" alt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</a:p>
          <a:p>
            <a:pPr>
              <a:buFont typeface="Symbol" panose="05050102010706020507" pitchFamily="18" charset="2"/>
              <a:buNone/>
            </a:pPr>
            <a:r>
              <a:rPr lang="en-US" alt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 return 1 + mystery (x / 2);</a:t>
            </a:r>
          </a:p>
          <a:p>
            <a:pPr>
              <a:buFont typeface="Symbol" panose="05050102010706020507" pitchFamily="18" charset="2"/>
              <a:buNone/>
            </a:pPr>
            <a:r>
              <a:rPr lang="en-US" alt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>
              <a:buFont typeface="Symbol" panose="05050102010706020507" pitchFamily="18" charset="2"/>
              <a:buNone/>
            </a:pPr>
            <a:endParaRPr lang="en-US" altLang="en-US" dirty="0"/>
          </a:p>
          <a:p>
            <a:pPr>
              <a:buFont typeface="Symbol" panose="05050102010706020507" pitchFamily="18" charset="2"/>
              <a:buNone/>
            </a:pPr>
            <a:r>
              <a:rPr lang="en-US" altLang="en-US" dirty="0"/>
              <a:t>Try it with arguments of 4, 8 and 2.</a:t>
            </a:r>
          </a:p>
        </p:txBody>
      </p:sp>
    </p:spTree>
    <p:extLst>
      <p:ext uri="{BB962C8B-B14F-4D97-AF65-F5344CB8AC3E}">
        <p14:creationId xmlns:p14="http://schemas.microsoft.com/office/powerpoint/2010/main" val="98759690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 bwMode="auto">
          <a:xfrm>
            <a:off x="342900" y="5118100"/>
            <a:ext cx="8458200" cy="8382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w Cen MT" panose="020B0602020104020603" pitchFamily="34" charset="0"/>
            </a:endParaRPr>
          </a:p>
        </p:txBody>
      </p:sp>
      <p:sp>
        <p:nvSpPr>
          <p:cNvPr id="196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Binary search runtime</a:t>
            </a:r>
          </a:p>
        </p:txBody>
      </p:sp>
      <p:sp>
        <p:nvSpPr>
          <p:cNvPr id="1966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79500"/>
            <a:ext cx="8229600" cy="4876800"/>
          </a:xfrm>
        </p:spPr>
        <p:txBody>
          <a:bodyPr/>
          <a:lstStyle/>
          <a:p>
            <a:r>
              <a:rPr lang="en-US" altLang="en-US" sz="2400" dirty="0"/>
              <a:t>For an array of size N, it eliminates </a:t>
            </a:r>
            <a:r>
              <a:rPr lang="en-US" altLang="en-US" sz="2400" dirty="0">
                <a:cs typeface="Tahoma" panose="020B0604030504040204" pitchFamily="34" charset="0"/>
              </a:rPr>
              <a:t>½</a:t>
            </a:r>
            <a:r>
              <a:rPr lang="en-US" altLang="en-US" sz="2400" dirty="0"/>
              <a:t> until 1 element remains: N, N/2, N/4, N/8, ..., 4, 2, 1</a:t>
            </a:r>
          </a:p>
          <a:p>
            <a:pPr lvl="1"/>
            <a:r>
              <a:rPr lang="en-US" altLang="en-US" dirty="0"/>
              <a:t>How many divisions does it take?</a:t>
            </a:r>
          </a:p>
          <a:p>
            <a:r>
              <a:rPr lang="en-US" altLang="en-US" sz="2400" dirty="0"/>
              <a:t>Think of it from the other direction:</a:t>
            </a:r>
          </a:p>
          <a:p>
            <a:pPr lvl="1"/>
            <a:r>
              <a:rPr lang="en-US" altLang="en-US" dirty="0"/>
              <a:t>How many times do I have to multiply by 2 to reach N?</a:t>
            </a:r>
          </a:p>
          <a:p>
            <a:pPr lvl="1">
              <a:buFontTx/>
              <a:buNone/>
            </a:pPr>
            <a:r>
              <a:rPr lang="en-US" altLang="en-US" dirty="0"/>
              <a:t>	1, 2, 4, 8, ..., N/4, N/2, N</a:t>
            </a:r>
          </a:p>
          <a:p>
            <a:pPr lvl="1"/>
            <a:r>
              <a:rPr lang="en-US" altLang="en-US" dirty="0"/>
              <a:t>Call this number of multiplications "x".</a:t>
            </a:r>
          </a:p>
          <a:p>
            <a:pPr lvl="1">
              <a:buFontTx/>
              <a:buNone/>
            </a:pPr>
            <a:r>
              <a:rPr lang="en-US" altLang="en-US" dirty="0"/>
              <a:t>	2</a:t>
            </a:r>
            <a:r>
              <a:rPr lang="en-US" altLang="en-US" baseline="30000" dirty="0"/>
              <a:t>x</a:t>
            </a:r>
            <a:r>
              <a:rPr lang="en-US" altLang="en-US" dirty="0"/>
              <a:t>	= N</a:t>
            </a:r>
          </a:p>
          <a:p>
            <a:pPr lvl="1">
              <a:buFontTx/>
              <a:buNone/>
            </a:pPr>
            <a:r>
              <a:rPr lang="en-US" altLang="en-US" b="1" dirty="0"/>
              <a:t>	x	= log</a:t>
            </a:r>
            <a:r>
              <a:rPr lang="en-US" altLang="en-US" b="1" baseline="-25000" dirty="0"/>
              <a:t>2</a:t>
            </a:r>
            <a:r>
              <a:rPr lang="en-US" altLang="en-US" b="1" dirty="0"/>
              <a:t> N</a:t>
            </a:r>
          </a:p>
          <a:p>
            <a:pPr lvl="1"/>
            <a:endParaRPr lang="en-US" altLang="en-US" sz="1200" b="1" dirty="0"/>
          </a:p>
          <a:p>
            <a:pPr marL="0" indent="0">
              <a:buNone/>
            </a:pPr>
            <a:r>
              <a:rPr lang="en-US" altLang="en-US" dirty="0">
                <a:sym typeface="Wingdings" panose="05000000000000000000" pitchFamily="2" charset="2"/>
              </a:rPr>
              <a:t> </a:t>
            </a:r>
            <a:r>
              <a:rPr lang="en-US" altLang="en-US" dirty="0"/>
              <a:t>Binary search has </a:t>
            </a:r>
            <a:r>
              <a:rPr lang="en-US" altLang="en-US" b="1" dirty="0"/>
              <a:t>logarithmic</a:t>
            </a:r>
            <a:r>
              <a:rPr lang="en-US" altLang="en-US" dirty="0"/>
              <a:t> complexity  - O(</a:t>
            </a:r>
            <a:r>
              <a:rPr lang="en-US" altLang="en-US" dirty="0" err="1"/>
              <a:t>logN</a:t>
            </a:r>
            <a:r>
              <a:rPr lang="en-US" altLang="en-US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0501761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6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966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6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966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6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966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6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1966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6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1966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6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1966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6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1966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000"/>
                            </p:stCondLst>
                            <p:childTnLst>
                              <p:par>
                                <p:cTn id="3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altLang="en-US"/>
              <a:t>21-</a:t>
            </a:r>
            <a:fld id="{E5D18AC5-46C4-4967-AE2D-76F4FF139F95}" type="slidenum">
              <a:rPr lang="en-US" altLang="en-US"/>
              <a:pPr/>
              <a:t>24</a:t>
            </a:fld>
            <a:endParaRPr lang="en-US" altLang="en-US"/>
          </a:p>
        </p:txBody>
      </p:sp>
      <p:sp>
        <p:nvSpPr>
          <p:cNvPr id="1062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Picture the Execution</a:t>
            </a:r>
          </a:p>
        </p:txBody>
      </p:sp>
      <p:sp>
        <p:nvSpPr>
          <p:cNvPr id="1062915" name="Rectangle 3"/>
          <p:cNvSpPr>
            <a:spLocks noChangeArrowheads="1"/>
          </p:cNvSpPr>
          <p:nvPr/>
        </p:nvSpPr>
        <p:spPr bwMode="auto">
          <a:xfrm>
            <a:off x="3810000" y="1143000"/>
            <a:ext cx="1066800" cy="609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hangingPunct="0"/>
            <a:r>
              <a:rPr lang="en-US" altLang="en-US" sz="2800">
                <a:latin typeface="Times New Roman" panose="02020603050405020304" pitchFamily="18" charset="0"/>
              </a:rPr>
              <a:t>N</a:t>
            </a:r>
          </a:p>
        </p:txBody>
      </p:sp>
      <p:sp>
        <p:nvSpPr>
          <p:cNvPr id="1062916" name="Rectangle 4"/>
          <p:cNvSpPr>
            <a:spLocks noChangeArrowheads="1"/>
          </p:cNvSpPr>
          <p:nvPr/>
        </p:nvSpPr>
        <p:spPr bwMode="auto">
          <a:xfrm>
            <a:off x="2667000" y="2428875"/>
            <a:ext cx="1066800" cy="609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hangingPunct="0"/>
            <a:r>
              <a:rPr lang="en-US" altLang="en-US" sz="2800">
                <a:latin typeface="Times New Roman" panose="02020603050405020304" pitchFamily="18" charset="0"/>
              </a:rPr>
              <a:t>N/2</a:t>
            </a:r>
          </a:p>
        </p:txBody>
      </p:sp>
      <p:sp>
        <p:nvSpPr>
          <p:cNvPr id="1062917" name="Rectangle 5"/>
          <p:cNvSpPr>
            <a:spLocks noChangeArrowheads="1"/>
          </p:cNvSpPr>
          <p:nvPr/>
        </p:nvSpPr>
        <p:spPr bwMode="auto">
          <a:xfrm>
            <a:off x="4668627" y="2428875"/>
            <a:ext cx="1066800" cy="609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hangingPunct="0"/>
            <a:r>
              <a:rPr lang="en-US" altLang="en-US" sz="2800">
                <a:latin typeface="Times New Roman" panose="02020603050405020304" pitchFamily="18" charset="0"/>
              </a:rPr>
              <a:t>N/2</a:t>
            </a:r>
          </a:p>
        </p:txBody>
      </p:sp>
      <p:sp>
        <p:nvSpPr>
          <p:cNvPr id="1062918" name="Rectangle 6"/>
          <p:cNvSpPr>
            <a:spLocks noChangeArrowheads="1"/>
          </p:cNvSpPr>
          <p:nvPr/>
        </p:nvSpPr>
        <p:spPr bwMode="auto">
          <a:xfrm>
            <a:off x="1447800" y="3457575"/>
            <a:ext cx="1066800" cy="609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hangingPunct="0"/>
            <a:r>
              <a:rPr lang="en-US" altLang="en-US" sz="2800">
                <a:latin typeface="Times New Roman" panose="02020603050405020304" pitchFamily="18" charset="0"/>
              </a:rPr>
              <a:t>N/4</a:t>
            </a:r>
          </a:p>
        </p:txBody>
      </p:sp>
      <p:sp>
        <p:nvSpPr>
          <p:cNvPr id="1062919" name="Rectangle 7"/>
          <p:cNvSpPr>
            <a:spLocks noChangeArrowheads="1"/>
          </p:cNvSpPr>
          <p:nvPr/>
        </p:nvSpPr>
        <p:spPr bwMode="auto">
          <a:xfrm>
            <a:off x="2895600" y="3457575"/>
            <a:ext cx="1066800" cy="609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hangingPunct="0"/>
            <a:r>
              <a:rPr lang="en-US" altLang="en-US" sz="2800">
                <a:latin typeface="Times New Roman" panose="02020603050405020304" pitchFamily="18" charset="0"/>
              </a:rPr>
              <a:t>N/4</a:t>
            </a:r>
          </a:p>
        </p:txBody>
      </p:sp>
      <p:sp>
        <p:nvSpPr>
          <p:cNvPr id="1062920" name="Rectangle 8"/>
          <p:cNvSpPr>
            <a:spLocks noChangeArrowheads="1"/>
          </p:cNvSpPr>
          <p:nvPr/>
        </p:nvSpPr>
        <p:spPr bwMode="auto">
          <a:xfrm>
            <a:off x="4724400" y="3457575"/>
            <a:ext cx="1066800" cy="609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hangingPunct="0"/>
            <a:r>
              <a:rPr lang="en-US" altLang="en-US" sz="2800">
                <a:latin typeface="Times New Roman" panose="02020603050405020304" pitchFamily="18" charset="0"/>
              </a:rPr>
              <a:t>N/4</a:t>
            </a:r>
          </a:p>
        </p:txBody>
      </p:sp>
      <p:sp>
        <p:nvSpPr>
          <p:cNvPr id="1062921" name="Rectangle 9"/>
          <p:cNvSpPr>
            <a:spLocks noChangeArrowheads="1"/>
          </p:cNvSpPr>
          <p:nvPr/>
        </p:nvSpPr>
        <p:spPr bwMode="auto">
          <a:xfrm>
            <a:off x="6553200" y="3457575"/>
            <a:ext cx="1066800" cy="609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hangingPunct="0"/>
            <a:r>
              <a:rPr lang="en-US" altLang="en-US" sz="2800">
                <a:latin typeface="Times New Roman" panose="02020603050405020304" pitchFamily="18" charset="0"/>
              </a:rPr>
              <a:t>N/4</a:t>
            </a:r>
          </a:p>
        </p:txBody>
      </p:sp>
      <p:cxnSp>
        <p:nvCxnSpPr>
          <p:cNvPr id="1062922" name="AutoShape 10"/>
          <p:cNvCxnSpPr>
            <a:cxnSpLocks noChangeShapeType="1"/>
            <a:stCxn id="1062915" idx="2"/>
            <a:endCxn id="1062916" idx="0"/>
          </p:cNvCxnSpPr>
          <p:nvPr/>
        </p:nvCxnSpPr>
        <p:spPr bwMode="auto">
          <a:xfrm flipH="1">
            <a:off x="3200400" y="1752600"/>
            <a:ext cx="1143000" cy="676275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62923" name="AutoShape 11"/>
          <p:cNvCxnSpPr>
            <a:cxnSpLocks noChangeShapeType="1"/>
            <a:stCxn id="1062915" idx="2"/>
            <a:endCxn id="1062917" idx="0"/>
          </p:cNvCxnSpPr>
          <p:nvPr/>
        </p:nvCxnSpPr>
        <p:spPr bwMode="auto">
          <a:xfrm>
            <a:off x="4343400" y="1752600"/>
            <a:ext cx="858627" cy="676275"/>
          </a:xfrm>
          <a:prstGeom prst="straightConnector1">
            <a:avLst/>
          </a:prstGeom>
          <a:noFill/>
          <a:ln w="19050">
            <a:solidFill>
              <a:srgbClr val="FF3300"/>
            </a:solidFill>
            <a:round/>
            <a:headEnd type="none" w="sm" len="sm"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62924" name="AutoShape 12"/>
          <p:cNvCxnSpPr>
            <a:cxnSpLocks noChangeShapeType="1"/>
            <a:stCxn id="1062916" idx="2"/>
            <a:endCxn id="1062918" idx="0"/>
          </p:cNvCxnSpPr>
          <p:nvPr/>
        </p:nvCxnSpPr>
        <p:spPr bwMode="auto">
          <a:xfrm flipH="1">
            <a:off x="1981200" y="3038475"/>
            <a:ext cx="1219200" cy="41910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62925" name="AutoShape 13"/>
          <p:cNvCxnSpPr>
            <a:cxnSpLocks noChangeShapeType="1"/>
            <a:stCxn id="1062916" idx="2"/>
            <a:endCxn id="1062919" idx="0"/>
          </p:cNvCxnSpPr>
          <p:nvPr/>
        </p:nvCxnSpPr>
        <p:spPr bwMode="auto">
          <a:xfrm>
            <a:off x="3200400" y="3038475"/>
            <a:ext cx="228600" cy="41910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62926" name="AutoShape 14"/>
          <p:cNvCxnSpPr>
            <a:cxnSpLocks noChangeShapeType="1"/>
            <a:stCxn id="1062917" idx="2"/>
            <a:endCxn id="1062920" idx="0"/>
          </p:cNvCxnSpPr>
          <p:nvPr/>
        </p:nvCxnSpPr>
        <p:spPr bwMode="auto">
          <a:xfrm>
            <a:off x="5202027" y="3038475"/>
            <a:ext cx="55773" cy="41910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62927" name="AutoShape 15"/>
          <p:cNvCxnSpPr>
            <a:cxnSpLocks noChangeShapeType="1"/>
            <a:stCxn id="1062917" idx="2"/>
            <a:endCxn id="1062921" idx="0"/>
          </p:cNvCxnSpPr>
          <p:nvPr/>
        </p:nvCxnSpPr>
        <p:spPr bwMode="auto">
          <a:xfrm>
            <a:off x="5202027" y="3038475"/>
            <a:ext cx="1884573" cy="419100"/>
          </a:xfrm>
          <a:prstGeom prst="straightConnector1">
            <a:avLst/>
          </a:prstGeom>
          <a:noFill/>
          <a:ln w="19050">
            <a:solidFill>
              <a:srgbClr val="FF3300"/>
            </a:solidFill>
            <a:round/>
            <a:headEnd type="none" w="sm" len="sm"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62928" name="AutoShape 16"/>
          <p:cNvCxnSpPr>
            <a:cxnSpLocks noChangeShapeType="1"/>
            <a:stCxn id="1062918" idx="2"/>
          </p:cNvCxnSpPr>
          <p:nvPr/>
        </p:nvCxnSpPr>
        <p:spPr bwMode="auto">
          <a:xfrm flipH="1">
            <a:off x="1447800" y="4067175"/>
            <a:ext cx="533400" cy="68580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62929" name="AutoShape 17"/>
          <p:cNvCxnSpPr>
            <a:cxnSpLocks noChangeShapeType="1"/>
            <a:stCxn id="1062921" idx="2"/>
          </p:cNvCxnSpPr>
          <p:nvPr/>
        </p:nvCxnSpPr>
        <p:spPr bwMode="auto">
          <a:xfrm>
            <a:off x="7086600" y="4067175"/>
            <a:ext cx="533400" cy="685800"/>
          </a:xfrm>
          <a:prstGeom prst="straightConnector1">
            <a:avLst/>
          </a:prstGeom>
          <a:noFill/>
          <a:ln w="19050">
            <a:solidFill>
              <a:srgbClr val="FF3300"/>
            </a:solidFill>
            <a:round/>
            <a:headEnd type="none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62930" name="Rectangle 18"/>
          <p:cNvSpPr>
            <a:spLocks noChangeArrowheads="1"/>
          </p:cNvSpPr>
          <p:nvPr/>
        </p:nvSpPr>
        <p:spPr bwMode="auto">
          <a:xfrm>
            <a:off x="762000" y="4953000"/>
            <a:ext cx="685800" cy="4572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hangingPunct="0"/>
            <a:r>
              <a:rPr lang="en-US" altLang="en-US" sz="2800">
                <a:latin typeface="Times New Roman" panose="02020603050405020304" pitchFamily="18" charset="0"/>
              </a:rPr>
              <a:t>1</a:t>
            </a:r>
          </a:p>
        </p:txBody>
      </p:sp>
      <p:sp>
        <p:nvSpPr>
          <p:cNvPr id="1062931" name="Rectangle 19"/>
          <p:cNvSpPr>
            <a:spLocks noChangeArrowheads="1"/>
          </p:cNvSpPr>
          <p:nvPr/>
        </p:nvSpPr>
        <p:spPr bwMode="auto">
          <a:xfrm>
            <a:off x="685800" y="5715000"/>
            <a:ext cx="381000" cy="304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hangingPunct="0"/>
            <a:r>
              <a:rPr lang="en-US" altLang="en-US" sz="2800">
                <a:latin typeface="Times New Roman" panose="02020603050405020304" pitchFamily="18" charset="0"/>
              </a:rPr>
              <a:t>0</a:t>
            </a:r>
          </a:p>
        </p:txBody>
      </p:sp>
      <p:sp>
        <p:nvSpPr>
          <p:cNvPr id="1062932" name="Rectangle 20"/>
          <p:cNvSpPr>
            <a:spLocks noChangeArrowheads="1"/>
          </p:cNvSpPr>
          <p:nvPr/>
        </p:nvSpPr>
        <p:spPr bwMode="auto">
          <a:xfrm>
            <a:off x="1219200" y="5715000"/>
            <a:ext cx="381000" cy="304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hangingPunct="0"/>
            <a:r>
              <a:rPr lang="en-US" altLang="en-US" sz="2800">
                <a:latin typeface="Times New Roman" panose="02020603050405020304" pitchFamily="18" charset="0"/>
              </a:rPr>
              <a:t>0</a:t>
            </a:r>
          </a:p>
        </p:txBody>
      </p:sp>
      <p:cxnSp>
        <p:nvCxnSpPr>
          <p:cNvPr id="1062933" name="AutoShape 21"/>
          <p:cNvCxnSpPr>
            <a:cxnSpLocks noChangeShapeType="1"/>
            <a:stCxn id="1062930" idx="2"/>
            <a:endCxn id="1062931" idx="0"/>
          </p:cNvCxnSpPr>
          <p:nvPr/>
        </p:nvCxnSpPr>
        <p:spPr bwMode="auto">
          <a:xfrm flipH="1">
            <a:off x="876300" y="5410200"/>
            <a:ext cx="228600" cy="30480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62934" name="AutoShape 22"/>
          <p:cNvCxnSpPr>
            <a:cxnSpLocks noChangeShapeType="1"/>
            <a:stCxn id="1062930" idx="2"/>
            <a:endCxn id="1062932" idx="0"/>
          </p:cNvCxnSpPr>
          <p:nvPr/>
        </p:nvCxnSpPr>
        <p:spPr bwMode="auto">
          <a:xfrm>
            <a:off x="1104900" y="5410200"/>
            <a:ext cx="304800" cy="30480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62935" name="Rectangle 23"/>
          <p:cNvSpPr>
            <a:spLocks noChangeArrowheads="1"/>
          </p:cNvSpPr>
          <p:nvPr/>
        </p:nvSpPr>
        <p:spPr bwMode="auto">
          <a:xfrm>
            <a:off x="1981200" y="5029200"/>
            <a:ext cx="685800" cy="4572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hangingPunct="0"/>
            <a:r>
              <a:rPr lang="en-US" altLang="en-US" sz="2800">
                <a:latin typeface="Times New Roman" panose="02020603050405020304" pitchFamily="18" charset="0"/>
              </a:rPr>
              <a:t>1</a:t>
            </a:r>
          </a:p>
        </p:txBody>
      </p:sp>
      <p:sp>
        <p:nvSpPr>
          <p:cNvPr id="1062936" name="Rectangle 24"/>
          <p:cNvSpPr>
            <a:spLocks noChangeArrowheads="1"/>
          </p:cNvSpPr>
          <p:nvPr/>
        </p:nvSpPr>
        <p:spPr bwMode="auto">
          <a:xfrm>
            <a:off x="1905000" y="5715000"/>
            <a:ext cx="381000" cy="304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hangingPunct="0"/>
            <a:r>
              <a:rPr lang="en-US" altLang="en-US" sz="2800">
                <a:latin typeface="Times New Roman" panose="02020603050405020304" pitchFamily="18" charset="0"/>
              </a:rPr>
              <a:t>0</a:t>
            </a:r>
          </a:p>
        </p:txBody>
      </p:sp>
      <p:sp>
        <p:nvSpPr>
          <p:cNvPr id="1062937" name="Rectangle 25"/>
          <p:cNvSpPr>
            <a:spLocks noChangeArrowheads="1"/>
          </p:cNvSpPr>
          <p:nvPr/>
        </p:nvSpPr>
        <p:spPr bwMode="auto">
          <a:xfrm>
            <a:off x="2438400" y="5715000"/>
            <a:ext cx="381000" cy="304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hangingPunct="0"/>
            <a:r>
              <a:rPr lang="en-US" altLang="en-US" sz="2800">
                <a:latin typeface="Times New Roman" panose="02020603050405020304" pitchFamily="18" charset="0"/>
              </a:rPr>
              <a:t>0</a:t>
            </a:r>
          </a:p>
        </p:txBody>
      </p:sp>
      <p:cxnSp>
        <p:nvCxnSpPr>
          <p:cNvPr id="1062938" name="AutoShape 26"/>
          <p:cNvCxnSpPr>
            <a:cxnSpLocks noChangeShapeType="1"/>
            <a:stCxn id="1062935" idx="2"/>
            <a:endCxn id="1062936" idx="0"/>
          </p:cNvCxnSpPr>
          <p:nvPr/>
        </p:nvCxnSpPr>
        <p:spPr bwMode="auto">
          <a:xfrm flipH="1">
            <a:off x="2095500" y="5486400"/>
            <a:ext cx="228600" cy="22860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62939" name="AutoShape 27"/>
          <p:cNvCxnSpPr>
            <a:cxnSpLocks noChangeShapeType="1"/>
            <a:stCxn id="1062935" idx="2"/>
            <a:endCxn id="1062937" idx="0"/>
          </p:cNvCxnSpPr>
          <p:nvPr/>
        </p:nvCxnSpPr>
        <p:spPr bwMode="auto">
          <a:xfrm>
            <a:off x="2324100" y="5486400"/>
            <a:ext cx="304800" cy="22860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62940" name="Rectangle 28"/>
          <p:cNvSpPr>
            <a:spLocks noChangeArrowheads="1"/>
          </p:cNvSpPr>
          <p:nvPr/>
        </p:nvSpPr>
        <p:spPr bwMode="auto">
          <a:xfrm>
            <a:off x="7010400" y="5057775"/>
            <a:ext cx="685800" cy="4572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hangingPunct="0"/>
            <a:r>
              <a:rPr lang="en-US" altLang="en-US" sz="2800">
                <a:latin typeface="Times New Roman" panose="02020603050405020304" pitchFamily="18" charset="0"/>
              </a:rPr>
              <a:t>1</a:t>
            </a:r>
          </a:p>
        </p:txBody>
      </p:sp>
      <p:sp>
        <p:nvSpPr>
          <p:cNvPr id="1062941" name="Rectangle 29"/>
          <p:cNvSpPr>
            <a:spLocks noChangeArrowheads="1"/>
          </p:cNvSpPr>
          <p:nvPr/>
        </p:nvSpPr>
        <p:spPr bwMode="auto">
          <a:xfrm>
            <a:off x="6934200" y="5743575"/>
            <a:ext cx="381000" cy="304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hangingPunct="0"/>
            <a:r>
              <a:rPr lang="en-US" altLang="en-US" sz="2800">
                <a:latin typeface="Times New Roman" panose="02020603050405020304" pitchFamily="18" charset="0"/>
              </a:rPr>
              <a:t>0</a:t>
            </a:r>
          </a:p>
        </p:txBody>
      </p:sp>
      <p:sp>
        <p:nvSpPr>
          <p:cNvPr id="1062942" name="Rectangle 30"/>
          <p:cNvSpPr>
            <a:spLocks noChangeArrowheads="1"/>
          </p:cNvSpPr>
          <p:nvPr/>
        </p:nvSpPr>
        <p:spPr bwMode="auto">
          <a:xfrm>
            <a:off x="7467600" y="5743575"/>
            <a:ext cx="381000" cy="304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hangingPunct="0"/>
            <a:r>
              <a:rPr lang="en-US" altLang="en-US" sz="2800">
                <a:latin typeface="Times New Roman" panose="02020603050405020304" pitchFamily="18" charset="0"/>
              </a:rPr>
              <a:t>0</a:t>
            </a:r>
          </a:p>
        </p:txBody>
      </p:sp>
      <p:cxnSp>
        <p:nvCxnSpPr>
          <p:cNvPr id="1062943" name="AutoShape 31"/>
          <p:cNvCxnSpPr>
            <a:cxnSpLocks noChangeShapeType="1"/>
            <a:stCxn id="1062940" idx="2"/>
            <a:endCxn id="1062941" idx="0"/>
          </p:cNvCxnSpPr>
          <p:nvPr/>
        </p:nvCxnSpPr>
        <p:spPr bwMode="auto">
          <a:xfrm flipH="1">
            <a:off x="7124700" y="5514975"/>
            <a:ext cx="228600" cy="228600"/>
          </a:xfrm>
          <a:prstGeom prst="straightConnector1">
            <a:avLst/>
          </a:prstGeom>
          <a:noFill/>
          <a:ln w="19050">
            <a:solidFill>
              <a:srgbClr val="FF3300"/>
            </a:solidFill>
            <a:round/>
            <a:headEnd type="none" w="sm" len="sm"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62944" name="AutoShape 32"/>
          <p:cNvCxnSpPr>
            <a:cxnSpLocks noChangeShapeType="1"/>
            <a:stCxn id="1062940" idx="2"/>
            <a:endCxn id="1062942" idx="0"/>
          </p:cNvCxnSpPr>
          <p:nvPr/>
        </p:nvCxnSpPr>
        <p:spPr bwMode="auto">
          <a:xfrm>
            <a:off x="7353300" y="5514975"/>
            <a:ext cx="304800" cy="22860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62945" name="Rectangle 33"/>
          <p:cNvSpPr>
            <a:spLocks noChangeArrowheads="1"/>
          </p:cNvSpPr>
          <p:nvPr/>
        </p:nvSpPr>
        <p:spPr bwMode="auto">
          <a:xfrm>
            <a:off x="8077200" y="5029200"/>
            <a:ext cx="685800" cy="4572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hangingPunct="0"/>
            <a:r>
              <a:rPr lang="en-US" altLang="en-US" sz="2800">
                <a:latin typeface="Times New Roman" panose="02020603050405020304" pitchFamily="18" charset="0"/>
              </a:rPr>
              <a:t>1</a:t>
            </a:r>
          </a:p>
        </p:txBody>
      </p:sp>
      <p:sp>
        <p:nvSpPr>
          <p:cNvPr id="1062946" name="Rectangle 34"/>
          <p:cNvSpPr>
            <a:spLocks noChangeArrowheads="1"/>
          </p:cNvSpPr>
          <p:nvPr/>
        </p:nvSpPr>
        <p:spPr bwMode="auto">
          <a:xfrm>
            <a:off x="8001000" y="5715000"/>
            <a:ext cx="381000" cy="304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hangingPunct="0"/>
            <a:r>
              <a:rPr lang="en-US" altLang="en-US" sz="2800">
                <a:latin typeface="Times New Roman" panose="02020603050405020304" pitchFamily="18" charset="0"/>
              </a:rPr>
              <a:t>0</a:t>
            </a:r>
          </a:p>
        </p:txBody>
      </p:sp>
      <p:sp>
        <p:nvSpPr>
          <p:cNvPr id="1062947" name="Rectangle 35"/>
          <p:cNvSpPr>
            <a:spLocks noChangeArrowheads="1"/>
          </p:cNvSpPr>
          <p:nvPr/>
        </p:nvSpPr>
        <p:spPr bwMode="auto">
          <a:xfrm>
            <a:off x="8534400" y="5715000"/>
            <a:ext cx="381000" cy="304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hangingPunct="0"/>
            <a:r>
              <a:rPr lang="en-US" altLang="en-US" sz="2800">
                <a:latin typeface="Times New Roman" panose="02020603050405020304" pitchFamily="18" charset="0"/>
              </a:rPr>
              <a:t>0</a:t>
            </a:r>
          </a:p>
        </p:txBody>
      </p:sp>
      <p:cxnSp>
        <p:nvCxnSpPr>
          <p:cNvPr id="1062948" name="AutoShape 36"/>
          <p:cNvCxnSpPr>
            <a:cxnSpLocks noChangeShapeType="1"/>
            <a:stCxn id="1062945" idx="2"/>
            <a:endCxn id="1062946" idx="0"/>
          </p:cNvCxnSpPr>
          <p:nvPr/>
        </p:nvCxnSpPr>
        <p:spPr bwMode="auto">
          <a:xfrm flipH="1">
            <a:off x="8191500" y="5486400"/>
            <a:ext cx="228600" cy="22860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62949" name="AutoShape 37"/>
          <p:cNvCxnSpPr>
            <a:cxnSpLocks noChangeShapeType="1"/>
            <a:stCxn id="1062945" idx="2"/>
            <a:endCxn id="1062947" idx="0"/>
          </p:cNvCxnSpPr>
          <p:nvPr/>
        </p:nvCxnSpPr>
        <p:spPr bwMode="auto">
          <a:xfrm>
            <a:off x="8420100" y="5486400"/>
            <a:ext cx="304800" cy="22860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62950" name="Text Box 38"/>
          <p:cNvSpPr txBox="1">
            <a:spLocks noChangeArrowheads="1"/>
          </p:cNvSpPr>
          <p:nvPr/>
        </p:nvSpPr>
        <p:spPr bwMode="auto">
          <a:xfrm>
            <a:off x="3276600" y="5438775"/>
            <a:ext cx="5334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med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 eaLnBrk="0" hangingPunct="0">
              <a:spcBef>
                <a:spcPct val="50000"/>
              </a:spcBef>
            </a:pPr>
            <a:r>
              <a:rPr lang="en-US" altLang="en-US" sz="3600" b="1">
                <a:latin typeface="Times New Roman" panose="02020603050405020304" pitchFamily="18" charset="0"/>
              </a:rPr>
              <a:t>...</a:t>
            </a:r>
          </a:p>
        </p:txBody>
      </p:sp>
      <p:sp>
        <p:nvSpPr>
          <p:cNvPr id="1062951" name="Text Box 39"/>
          <p:cNvSpPr txBox="1">
            <a:spLocks noChangeArrowheads="1"/>
          </p:cNvSpPr>
          <p:nvPr/>
        </p:nvSpPr>
        <p:spPr bwMode="auto">
          <a:xfrm>
            <a:off x="1143000" y="4419600"/>
            <a:ext cx="5334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med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 eaLnBrk="0" hangingPunct="0">
              <a:spcBef>
                <a:spcPct val="50000"/>
              </a:spcBef>
            </a:pPr>
            <a:r>
              <a:rPr lang="en-US" altLang="en-US" sz="3600" b="1">
                <a:latin typeface="Times New Roman" panose="02020603050405020304" pitchFamily="18" charset="0"/>
              </a:rPr>
              <a:t>...</a:t>
            </a:r>
          </a:p>
        </p:txBody>
      </p:sp>
      <p:sp>
        <p:nvSpPr>
          <p:cNvPr id="1062952" name="Text Box 40"/>
          <p:cNvSpPr txBox="1">
            <a:spLocks noChangeArrowheads="1"/>
          </p:cNvSpPr>
          <p:nvPr/>
        </p:nvSpPr>
        <p:spPr bwMode="auto">
          <a:xfrm>
            <a:off x="7467600" y="4448175"/>
            <a:ext cx="5334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med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 eaLnBrk="0" hangingPunct="0">
              <a:spcBef>
                <a:spcPct val="50000"/>
              </a:spcBef>
            </a:pPr>
            <a:r>
              <a:rPr lang="en-US" altLang="en-US" sz="3600" b="1">
                <a:latin typeface="Times New Roman" panose="02020603050405020304" pitchFamily="18" charset="0"/>
              </a:rPr>
              <a:t>...</a:t>
            </a:r>
          </a:p>
        </p:txBody>
      </p:sp>
      <p:sp>
        <p:nvSpPr>
          <p:cNvPr id="1062953" name="Text Box 41"/>
          <p:cNvSpPr txBox="1">
            <a:spLocks noChangeArrowheads="1"/>
          </p:cNvSpPr>
          <p:nvPr/>
        </p:nvSpPr>
        <p:spPr bwMode="auto">
          <a:xfrm>
            <a:off x="93185" y="1095375"/>
            <a:ext cx="3335815" cy="1200329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algn="l" eaLnBrk="0" hangingPunct="0">
              <a:spcBef>
                <a:spcPct val="50000"/>
              </a:spcBef>
            </a:pPr>
            <a:r>
              <a:rPr lang="en-US" altLang="en-US" sz="2400" dirty="0">
                <a:latin typeface="+mn-lt"/>
              </a:rPr>
              <a:t>All paths from the size N case to a size 0 case are the same length: </a:t>
            </a:r>
            <a:r>
              <a:rPr lang="en-US" altLang="en-US" sz="2400" b="1" dirty="0">
                <a:latin typeface="+mn-lt"/>
              </a:rPr>
              <a:t>1+log</a:t>
            </a:r>
            <a:r>
              <a:rPr lang="en-US" altLang="en-US" sz="2400" b="1" baseline="-25000" dirty="0">
                <a:latin typeface="+mn-lt"/>
              </a:rPr>
              <a:t>2</a:t>
            </a:r>
            <a:r>
              <a:rPr lang="en-US" altLang="en-US" sz="2400" b="1" dirty="0">
                <a:latin typeface="+mn-lt"/>
              </a:rPr>
              <a:t>N</a:t>
            </a:r>
          </a:p>
        </p:txBody>
      </p:sp>
      <p:sp>
        <p:nvSpPr>
          <p:cNvPr id="1062954" name="Text Box 42"/>
          <p:cNvSpPr txBox="1">
            <a:spLocks noChangeArrowheads="1"/>
          </p:cNvSpPr>
          <p:nvPr/>
        </p:nvSpPr>
        <p:spPr bwMode="auto">
          <a:xfrm>
            <a:off x="5811627" y="996345"/>
            <a:ext cx="3103773" cy="1569660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algn="l" eaLnBrk="0" hangingPunct="0">
              <a:spcBef>
                <a:spcPct val="50000"/>
              </a:spcBef>
            </a:pPr>
            <a:r>
              <a:rPr lang="en-US" altLang="en-US" sz="2400" dirty="0">
                <a:latin typeface="+mn-lt"/>
              </a:rPr>
              <a:t>Any given run of binary search will follow </a:t>
            </a:r>
            <a:r>
              <a:rPr lang="en-US" altLang="en-US" sz="2400" u="sng" dirty="0">
                <a:latin typeface="+mn-lt"/>
              </a:rPr>
              <a:t>only one</a:t>
            </a:r>
            <a:r>
              <a:rPr lang="en-US" altLang="en-US" sz="2400" dirty="0">
                <a:latin typeface="+mn-lt"/>
              </a:rPr>
              <a:t> path from the root to some leaf</a:t>
            </a:r>
          </a:p>
        </p:txBody>
      </p:sp>
    </p:spTree>
    <p:extLst>
      <p:ext uri="{BB962C8B-B14F-4D97-AF65-F5344CB8AC3E}">
        <p14:creationId xmlns:p14="http://schemas.microsoft.com/office/powerpoint/2010/main" val="345167095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Exercise – Implement recursively</a:t>
            </a:r>
          </a:p>
        </p:txBody>
      </p:sp>
      <p:sp>
        <p:nvSpPr>
          <p:cNvPr id="2252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7612" y="1074145"/>
            <a:ext cx="8888776" cy="4876800"/>
          </a:xfrm>
        </p:spPr>
        <p:txBody>
          <a:bodyPr/>
          <a:lstStyle/>
          <a:p>
            <a:pPr lvl="1">
              <a:lnSpc>
                <a:spcPct val="65000"/>
              </a:lnSpc>
              <a:buFontTx/>
              <a:buNone/>
            </a:pPr>
            <a:r>
              <a:rPr lang="en-US" altLang="en-US" sz="1800" b="1" dirty="0">
                <a:solidFill>
                  <a:srgbClr val="008000"/>
                </a:solidFill>
                <a:latin typeface="Courier New" panose="02070309020205020404" pitchFamily="49" charset="0"/>
              </a:rPr>
              <a:t>// Returns the index of an occurrence of the given value in</a:t>
            </a:r>
          </a:p>
          <a:p>
            <a:pPr lvl="1">
              <a:lnSpc>
                <a:spcPct val="65000"/>
              </a:lnSpc>
              <a:buFontTx/>
              <a:buNone/>
            </a:pPr>
            <a:r>
              <a:rPr lang="en-US" altLang="en-US" sz="1800" b="1" dirty="0">
                <a:solidFill>
                  <a:srgbClr val="008000"/>
                </a:solidFill>
                <a:latin typeface="Courier New" panose="02070309020205020404" pitchFamily="49" charset="0"/>
              </a:rPr>
              <a:t>// the given array, or a negative number if not found.</a:t>
            </a:r>
          </a:p>
          <a:p>
            <a:pPr lvl="1">
              <a:lnSpc>
                <a:spcPct val="65000"/>
              </a:lnSpc>
              <a:buFontTx/>
              <a:buNone/>
            </a:pPr>
            <a:r>
              <a:rPr lang="en-US" altLang="en-US" sz="1800" b="1" dirty="0">
                <a:solidFill>
                  <a:srgbClr val="008000"/>
                </a:solidFill>
                <a:latin typeface="Courier New" panose="02070309020205020404" pitchFamily="49" charset="0"/>
              </a:rPr>
              <a:t>// Precondition: elements of a are in sorted order</a:t>
            </a:r>
          </a:p>
          <a:p>
            <a:pPr lvl="1">
              <a:lnSpc>
                <a:spcPct val="65000"/>
              </a:lnSpc>
              <a:buFontTx/>
              <a:buNone/>
            </a:pPr>
            <a:r>
              <a:rPr lang="en-US" altLang="en-US" sz="1800" dirty="0">
                <a:latin typeface="Courier New" panose="02070309020205020404" pitchFamily="49" charset="0"/>
              </a:rPr>
              <a:t>public static </a:t>
            </a:r>
            <a:r>
              <a:rPr lang="en-US" altLang="en-US" sz="1800" dirty="0" err="1">
                <a:latin typeface="Courier New" panose="02070309020205020404" pitchFamily="49" charset="0"/>
              </a:rPr>
              <a:t>int</a:t>
            </a:r>
            <a:r>
              <a:rPr lang="en-US" altLang="en-US" sz="1800" dirty="0">
                <a:latin typeface="Courier New" panose="02070309020205020404" pitchFamily="49" charset="0"/>
              </a:rPr>
              <a:t> </a:t>
            </a:r>
            <a:r>
              <a:rPr lang="en-US" altLang="en-US" sz="1800" dirty="0" err="1">
                <a:latin typeface="Courier New" panose="02070309020205020404" pitchFamily="49" charset="0"/>
              </a:rPr>
              <a:t>binarySearch</a:t>
            </a:r>
            <a:r>
              <a:rPr lang="en-US" altLang="en-US" sz="1800" dirty="0">
                <a:latin typeface="Courier New" panose="02070309020205020404" pitchFamily="49" charset="0"/>
              </a:rPr>
              <a:t>(</a:t>
            </a:r>
            <a:r>
              <a:rPr lang="en-US" altLang="en-US" sz="1800" dirty="0" err="1">
                <a:latin typeface="Courier New" panose="02070309020205020404" pitchFamily="49" charset="0"/>
              </a:rPr>
              <a:t>int</a:t>
            </a:r>
            <a:r>
              <a:rPr lang="en-US" altLang="en-US" sz="1800" dirty="0">
                <a:latin typeface="Courier New" panose="02070309020205020404" pitchFamily="49" charset="0"/>
              </a:rPr>
              <a:t>[] a, </a:t>
            </a:r>
            <a:r>
              <a:rPr lang="en-US" altLang="en-US" sz="1800" dirty="0" err="1">
                <a:latin typeface="Courier New" panose="02070309020205020404" pitchFamily="49" charset="0"/>
              </a:rPr>
              <a:t>int</a:t>
            </a:r>
            <a:r>
              <a:rPr lang="en-US" altLang="en-US" sz="1800" dirty="0">
                <a:latin typeface="Courier New" panose="02070309020205020404" pitchFamily="49" charset="0"/>
              </a:rPr>
              <a:t> target) {</a:t>
            </a:r>
          </a:p>
          <a:p>
            <a:pPr lvl="1">
              <a:lnSpc>
                <a:spcPct val="65000"/>
              </a:lnSpc>
              <a:buFontTx/>
              <a:buNone/>
            </a:pPr>
            <a:r>
              <a:rPr lang="en-US" altLang="en-US" sz="1800" dirty="0">
                <a:latin typeface="Courier New" panose="02070309020205020404" pitchFamily="49" charset="0"/>
              </a:rPr>
              <a:t>    return </a:t>
            </a:r>
            <a:r>
              <a:rPr lang="en-US" altLang="en-US" sz="1800" dirty="0" err="1">
                <a:latin typeface="Courier New" panose="02070309020205020404" pitchFamily="49" charset="0"/>
              </a:rPr>
              <a:t>binarySearch</a:t>
            </a:r>
            <a:r>
              <a:rPr lang="en-US" altLang="en-US" sz="1800" dirty="0">
                <a:latin typeface="Courier New" panose="02070309020205020404" pitchFamily="49" charset="0"/>
              </a:rPr>
              <a:t>(a, target</a:t>
            </a:r>
            <a:r>
              <a:rPr lang="en-US" altLang="en-US" sz="18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, 0, </a:t>
            </a:r>
            <a:r>
              <a:rPr lang="en-US" altLang="en-US" sz="1800" b="1" dirty="0" err="1">
                <a:solidFill>
                  <a:schemeClr val="accent2"/>
                </a:solidFill>
                <a:latin typeface="Courier New" panose="02070309020205020404" pitchFamily="49" charset="0"/>
              </a:rPr>
              <a:t>a.length</a:t>
            </a:r>
            <a:r>
              <a:rPr lang="en-US" altLang="en-US" sz="18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 - 1</a:t>
            </a:r>
            <a:r>
              <a:rPr lang="en-US" altLang="en-US" sz="1800" dirty="0">
                <a:latin typeface="Courier New" panose="02070309020205020404" pitchFamily="49" charset="0"/>
              </a:rPr>
              <a:t>);</a:t>
            </a:r>
          </a:p>
          <a:p>
            <a:pPr lvl="1">
              <a:lnSpc>
                <a:spcPct val="65000"/>
              </a:lnSpc>
              <a:buFontTx/>
              <a:buNone/>
            </a:pPr>
            <a:r>
              <a:rPr lang="en-US" altLang="en-US" sz="1800" dirty="0">
                <a:latin typeface="Courier New" panose="02070309020205020404" pitchFamily="49" charset="0"/>
              </a:rPr>
              <a:t>}</a:t>
            </a:r>
          </a:p>
          <a:p>
            <a:pPr lvl="1">
              <a:lnSpc>
                <a:spcPct val="65000"/>
              </a:lnSpc>
              <a:buFontTx/>
              <a:buNone/>
            </a:pPr>
            <a:endParaRPr lang="en-US" altLang="en-US" sz="1800" dirty="0">
              <a:latin typeface="Courier New" panose="02070309020205020404" pitchFamily="49" charset="0"/>
            </a:endParaRPr>
          </a:p>
          <a:p>
            <a:pPr lvl="1">
              <a:lnSpc>
                <a:spcPct val="65000"/>
              </a:lnSpc>
              <a:buFontTx/>
              <a:buNone/>
            </a:pPr>
            <a:r>
              <a:rPr lang="en-US" altLang="en-US" sz="1800" b="1" dirty="0">
                <a:solidFill>
                  <a:srgbClr val="008000"/>
                </a:solidFill>
                <a:latin typeface="Courier New" panose="02070309020205020404" pitchFamily="49" charset="0"/>
              </a:rPr>
              <a:t>// Recursive helper to implement search behavior.</a:t>
            </a:r>
            <a:endParaRPr lang="en-US" altLang="en-US" sz="1800" b="1" dirty="0">
              <a:solidFill>
                <a:schemeClr val="accent2"/>
              </a:solidFill>
              <a:latin typeface="Courier New" panose="02070309020205020404" pitchFamily="49" charset="0"/>
            </a:endParaRPr>
          </a:p>
          <a:p>
            <a:pPr lvl="1">
              <a:lnSpc>
                <a:spcPct val="65000"/>
              </a:lnSpc>
              <a:buFontTx/>
              <a:buNone/>
            </a:pPr>
            <a:r>
              <a:rPr lang="en-US" altLang="en-US" sz="18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private </a:t>
            </a:r>
            <a:r>
              <a:rPr lang="en-US" altLang="en-US" sz="1800" dirty="0">
                <a:latin typeface="Courier New" panose="02070309020205020404" pitchFamily="49" charset="0"/>
              </a:rPr>
              <a:t>static </a:t>
            </a:r>
            <a:r>
              <a:rPr lang="en-US" altLang="en-US" sz="1800" dirty="0" err="1">
                <a:latin typeface="Courier New" panose="02070309020205020404" pitchFamily="49" charset="0"/>
              </a:rPr>
              <a:t>int</a:t>
            </a:r>
            <a:r>
              <a:rPr lang="en-US" altLang="en-US" sz="1800" dirty="0">
                <a:latin typeface="Courier New" panose="02070309020205020404" pitchFamily="49" charset="0"/>
              </a:rPr>
              <a:t> </a:t>
            </a:r>
            <a:r>
              <a:rPr lang="en-US" altLang="en-US" sz="1800" dirty="0" err="1">
                <a:latin typeface="Courier New" panose="02070309020205020404" pitchFamily="49" charset="0"/>
              </a:rPr>
              <a:t>binarySearch</a:t>
            </a:r>
            <a:r>
              <a:rPr lang="en-US" altLang="en-US" sz="1800" dirty="0">
                <a:latin typeface="Courier New" panose="02070309020205020404" pitchFamily="49" charset="0"/>
              </a:rPr>
              <a:t>(</a:t>
            </a:r>
            <a:r>
              <a:rPr lang="en-US" altLang="en-US" sz="1800" dirty="0" err="1">
                <a:latin typeface="Courier New" panose="02070309020205020404" pitchFamily="49" charset="0"/>
              </a:rPr>
              <a:t>int</a:t>
            </a:r>
            <a:r>
              <a:rPr lang="en-US" altLang="en-US" sz="1800" dirty="0">
                <a:latin typeface="Courier New" panose="02070309020205020404" pitchFamily="49" charset="0"/>
              </a:rPr>
              <a:t>[] a, </a:t>
            </a:r>
            <a:r>
              <a:rPr lang="en-US" altLang="en-US" sz="1800" dirty="0" err="1">
                <a:latin typeface="Courier New" panose="02070309020205020404" pitchFamily="49" charset="0"/>
              </a:rPr>
              <a:t>int</a:t>
            </a:r>
            <a:r>
              <a:rPr lang="en-US" altLang="en-US" sz="1800" dirty="0">
                <a:latin typeface="Courier New" panose="02070309020205020404" pitchFamily="49" charset="0"/>
              </a:rPr>
              <a:t> target</a:t>
            </a:r>
            <a:r>
              <a:rPr lang="en-US" altLang="en-US" sz="18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,</a:t>
            </a:r>
          </a:p>
          <a:p>
            <a:pPr lvl="1">
              <a:lnSpc>
                <a:spcPct val="65000"/>
              </a:lnSpc>
              <a:buFontTx/>
              <a:buNone/>
            </a:pPr>
            <a:r>
              <a:rPr lang="en-US" altLang="en-US" sz="18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                                </a:t>
            </a:r>
            <a:r>
              <a:rPr lang="en-US" altLang="en-US" sz="1800" b="1" dirty="0" err="1">
                <a:solidFill>
                  <a:schemeClr val="accent2"/>
                </a:solidFill>
                <a:latin typeface="Courier New" panose="02070309020205020404" pitchFamily="49" charset="0"/>
              </a:rPr>
              <a:t>int</a:t>
            </a:r>
            <a:r>
              <a:rPr lang="en-US" altLang="en-US" sz="18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 min, </a:t>
            </a:r>
            <a:r>
              <a:rPr lang="en-US" altLang="en-US" sz="1800" b="1" dirty="0" err="1">
                <a:solidFill>
                  <a:schemeClr val="accent2"/>
                </a:solidFill>
                <a:latin typeface="Courier New" panose="02070309020205020404" pitchFamily="49" charset="0"/>
              </a:rPr>
              <a:t>int</a:t>
            </a:r>
            <a:r>
              <a:rPr lang="en-US" altLang="en-US" sz="18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 max</a:t>
            </a:r>
            <a:r>
              <a:rPr lang="en-US" altLang="en-US" sz="1800" dirty="0">
                <a:latin typeface="Courier New" panose="02070309020205020404" pitchFamily="49" charset="0"/>
              </a:rPr>
              <a:t>) {</a:t>
            </a:r>
          </a:p>
          <a:p>
            <a:pPr lvl="1">
              <a:buFontTx/>
              <a:buNone/>
            </a:pPr>
            <a:r>
              <a:rPr lang="en-US" altLang="en-US" sz="1800" dirty="0">
                <a:latin typeface="Courier New" panose="02070309020205020404" pitchFamily="49" charset="0"/>
              </a:rPr>
              <a:t>    if (min &gt; max) return -1;        </a:t>
            </a:r>
            <a:r>
              <a:rPr lang="en-US" altLang="en-US" sz="1800" b="1" dirty="0">
                <a:solidFill>
                  <a:srgbClr val="008000"/>
                </a:solidFill>
                <a:latin typeface="Courier New" panose="02070309020205020404" pitchFamily="49" charset="0"/>
              </a:rPr>
              <a:t>// target not found</a:t>
            </a:r>
          </a:p>
          <a:p>
            <a:pPr lvl="1">
              <a:buFontTx/>
              <a:buNone/>
            </a:pPr>
            <a:r>
              <a:rPr lang="en-US" altLang="en-US" sz="1800" dirty="0">
                <a:latin typeface="Courier New" panose="02070309020205020404" pitchFamily="49" charset="0"/>
              </a:rPr>
              <a:t>    </a:t>
            </a:r>
            <a:r>
              <a:rPr lang="en-US" altLang="en-US" sz="1800" dirty="0" err="1">
                <a:latin typeface="Courier New" panose="02070309020205020404" pitchFamily="49" charset="0"/>
              </a:rPr>
              <a:t>int</a:t>
            </a:r>
            <a:r>
              <a:rPr lang="en-US" altLang="en-US" sz="1800" dirty="0">
                <a:latin typeface="Courier New" panose="02070309020205020404" pitchFamily="49" charset="0"/>
              </a:rPr>
              <a:t> mid = (min + max) / 2;</a:t>
            </a:r>
          </a:p>
          <a:p>
            <a:pPr lvl="1">
              <a:buFontTx/>
              <a:buNone/>
            </a:pPr>
            <a:r>
              <a:rPr lang="en-US" altLang="en-US" sz="1800" dirty="0">
                <a:latin typeface="Courier New" panose="02070309020205020404" pitchFamily="49" charset="0"/>
              </a:rPr>
              <a:t>    if (a[mid] &lt; target)        </a:t>
            </a:r>
            <a:r>
              <a:rPr lang="en-US" altLang="en-US" sz="1800" b="1" dirty="0">
                <a:solidFill>
                  <a:srgbClr val="008000"/>
                </a:solidFill>
                <a:latin typeface="Courier New" panose="02070309020205020404" pitchFamily="49" charset="0"/>
              </a:rPr>
              <a:t>  // too small; go right</a:t>
            </a:r>
          </a:p>
          <a:p>
            <a:pPr lvl="1">
              <a:buFontTx/>
              <a:buNone/>
            </a:pPr>
            <a:r>
              <a:rPr lang="en-US" altLang="en-US" sz="1800" dirty="0">
                <a:latin typeface="Courier New" panose="02070309020205020404" pitchFamily="49" charset="0"/>
              </a:rPr>
              <a:t>        return </a:t>
            </a:r>
            <a:r>
              <a:rPr lang="en-US" altLang="en-US" sz="1800" b="1" dirty="0" err="1">
                <a:latin typeface="Courier New" panose="02070309020205020404" pitchFamily="49" charset="0"/>
              </a:rPr>
              <a:t>binarySearch</a:t>
            </a:r>
            <a:r>
              <a:rPr lang="en-US" altLang="en-US" sz="1800" b="1" dirty="0">
                <a:latin typeface="Courier New" panose="02070309020205020404" pitchFamily="49" charset="0"/>
              </a:rPr>
              <a:t>(a, target, mid + 1, max)</a:t>
            </a:r>
            <a:r>
              <a:rPr lang="en-US" altLang="en-US" sz="1800" dirty="0">
                <a:latin typeface="Courier New" panose="02070309020205020404" pitchFamily="49" charset="0"/>
              </a:rPr>
              <a:t>;</a:t>
            </a:r>
          </a:p>
          <a:p>
            <a:pPr lvl="1">
              <a:buFontTx/>
              <a:buNone/>
            </a:pPr>
            <a:r>
              <a:rPr lang="en-US" altLang="en-US" sz="1800" dirty="0">
                <a:latin typeface="Courier New" panose="02070309020205020404" pitchFamily="49" charset="0"/>
              </a:rPr>
              <a:t>    else if (a[mid] &gt; target) </a:t>
            </a:r>
            <a:r>
              <a:rPr lang="en-US" altLang="en-US" sz="1800" b="1" dirty="0">
                <a:solidFill>
                  <a:srgbClr val="008000"/>
                </a:solidFill>
                <a:latin typeface="Courier New" panose="02070309020205020404" pitchFamily="49" charset="0"/>
              </a:rPr>
              <a:t> // too large; go left</a:t>
            </a:r>
            <a:endParaRPr lang="en-US" altLang="en-US" sz="1800" dirty="0">
              <a:latin typeface="Courier New" panose="02070309020205020404" pitchFamily="49" charset="0"/>
            </a:endParaRPr>
          </a:p>
          <a:p>
            <a:pPr lvl="1">
              <a:buFontTx/>
              <a:buNone/>
            </a:pPr>
            <a:r>
              <a:rPr lang="en-US" altLang="en-US" sz="1800" dirty="0">
                <a:latin typeface="Courier New" panose="02070309020205020404" pitchFamily="49" charset="0"/>
              </a:rPr>
              <a:t>        return </a:t>
            </a:r>
            <a:r>
              <a:rPr lang="en-US" altLang="en-US" sz="1800" b="1" dirty="0" err="1">
                <a:latin typeface="Courier New" panose="02070309020205020404" pitchFamily="49" charset="0"/>
              </a:rPr>
              <a:t>binarySearch</a:t>
            </a:r>
            <a:r>
              <a:rPr lang="en-US" altLang="en-US" sz="1800" b="1" dirty="0">
                <a:latin typeface="Courier New" panose="02070309020205020404" pitchFamily="49" charset="0"/>
              </a:rPr>
              <a:t>(a, target, min, mid - 1)</a:t>
            </a:r>
            <a:r>
              <a:rPr lang="en-US" altLang="en-US" sz="1800" dirty="0">
                <a:latin typeface="Courier New" panose="02070309020205020404" pitchFamily="49" charset="0"/>
              </a:rPr>
              <a:t>;</a:t>
            </a:r>
          </a:p>
          <a:p>
            <a:pPr lvl="1">
              <a:buFontTx/>
              <a:buNone/>
            </a:pPr>
            <a:r>
              <a:rPr lang="en-US" altLang="en-US" sz="1800" dirty="0">
                <a:latin typeface="Courier New" panose="02070309020205020404" pitchFamily="49" charset="0"/>
              </a:rPr>
              <a:t>    else return mid;   </a:t>
            </a:r>
            <a:r>
              <a:rPr lang="en-US" altLang="en-US" sz="1800" b="1" dirty="0">
                <a:solidFill>
                  <a:srgbClr val="008000"/>
                </a:solidFill>
                <a:latin typeface="Courier New" panose="02070309020205020404" pitchFamily="49" charset="0"/>
              </a:rPr>
              <a:t>// target found; a[mid] == target</a:t>
            </a:r>
            <a:r>
              <a:rPr lang="en-US" altLang="en-US" sz="1800" dirty="0">
                <a:latin typeface="Courier New" panose="02070309020205020404" pitchFamily="49" charset="0"/>
              </a:rPr>
              <a:t> </a:t>
            </a:r>
          </a:p>
          <a:p>
            <a:pPr lvl="1">
              <a:buFontTx/>
              <a:buNone/>
            </a:pPr>
            <a:r>
              <a:rPr lang="en-US" altLang="en-US" sz="1800" dirty="0">
                <a:latin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3639815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28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2528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28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2528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28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2528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28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2528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28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2528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28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2528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28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22528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solidFill>
                  <a:srgbClr val="C00000"/>
                </a:solidFill>
              </a:rPr>
              <a:t>ArrayList</a:t>
            </a:r>
            <a:r>
              <a:rPr lang="en-US" dirty="0">
                <a:solidFill>
                  <a:srgbClr val="C00000"/>
                </a:solidFill>
              </a:rPr>
              <a:t> vs. </a:t>
            </a:r>
            <a:r>
              <a:rPr lang="en-US" dirty="0" err="1">
                <a:solidFill>
                  <a:srgbClr val="C00000"/>
                </a:solidFill>
              </a:rPr>
              <a:t>LinkedList</a:t>
            </a:r>
            <a:r>
              <a:rPr lang="en-US" altLang="en-US" dirty="0">
                <a:solidFill>
                  <a:srgbClr val="C00000"/>
                </a:solidFill>
              </a:rPr>
              <a:t>*</a:t>
            </a:r>
            <a:r>
              <a:rPr lang="en-US" dirty="0">
                <a:solidFill>
                  <a:srgbClr val="C00000"/>
                </a:solidFill>
              </a:rPr>
              <a:t>  in Java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8" name="Content Placeholder 7"/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3940521568"/>
                  </p:ext>
                </p:extLst>
              </p:nvPr>
            </p:nvGraphicFramePr>
            <p:xfrm>
              <a:off x="76200" y="1229112"/>
              <a:ext cx="9067800" cy="4105389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2266950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3600450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3200400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</a:tblGrid>
                  <a:tr h="813549">
                    <a:tc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400" dirty="0" err="1"/>
                            <a:t>ArrayList</a:t>
                          </a:r>
                          <a:r>
                            <a:rPr lang="en-US" sz="2400" dirty="0"/>
                            <a:t> </a:t>
                          </a:r>
                        </a:p>
                        <a:p>
                          <a:pPr algn="ctr"/>
                          <a:r>
                            <a:rPr lang="en-US" sz="2400" dirty="0"/>
                            <a:t>(dynamic array)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400" dirty="0" err="1"/>
                            <a:t>LinkedList</a:t>
                          </a:r>
                          <a:r>
                            <a:rPr lang="en-US" altLang="en-US" sz="2400" b="1" dirty="0"/>
                            <a:t>*</a:t>
                          </a:r>
                          <a:endParaRPr lang="en-US" sz="2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813549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800" b="1" dirty="0"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get(</a:t>
                          </a:r>
                          <a:r>
                            <a:rPr lang="en-US" sz="1800" b="1" dirty="0" err="1"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int</a:t>
                          </a:r>
                          <a:r>
                            <a:rPr lang="en-US" sz="1800" b="1" dirty="0"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 index)</a:t>
                          </a:r>
                        </a:p>
                        <a:p>
                          <a:pPr algn="ctr"/>
                          <a:r>
                            <a:rPr lang="en-US" sz="2400" b="1" dirty="0"/>
                            <a:t>Indexing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400" dirty="0">
                              <a:solidFill>
                                <a:srgbClr val="FF0000"/>
                              </a:solidFill>
                            </a:rPr>
                            <a:t> </a:t>
                          </a:r>
                          <a14:m>
                            <m:oMath xmlns:m="http://schemas.openxmlformats.org/officeDocument/2006/math">
                              <m:r>
                                <a:rPr lang="en-US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𝑂</m:t>
                              </m:r>
                              <m:r>
                                <a:rPr lang="en-US" sz="240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</m:oMath>
                          </a14:m>
                          <a:r>
                            <a:rPr lang="en-US" sz="2400" dirty="0">
                              <a:solidFill>
                                <a:srgbClr val="FF0000"/>
                              </a:solidFill>
                            </a:rPr>
                            <a:t>(1)</a:t>
                          </a:r>
                          <a:r>
                            <a:rPr lang="en-US" sz="2400" baseline="0" dirty="0">
                              <a:solidFill>
                                <a:srgbClr val="FF0000"/>
                              </a:solidFill>
                            </a:rPr>
                            <a:t> </a:t>
                          </a:r>
                          <a:r>
                            <a:rPr lang="en-US" sz="2400" dirty="0">
                              <a:solidFill>
                                <a:srgbClr val="FF0000"/>
                              </a:solidFill>
                            </a:rPr>
                            <a:t>(main</a:t>
                          </a:r>
                          <a:r>
                            <a:rPr lang="en-US" sz="2400" baseline="0" dirty="0">
                              <a:solidFill>
                                <a:srgbClr val="FF0000"/>
                              </a:solidFill>
                            </a:rPr>
                            <a:t> benefit)</a:t>
                          </a:r>
                          <a:endParaRPr lang="en-US" sz="2400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400" dirty="0"/>
                            <a:t>O(n)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782568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800" b="1" dirty="0"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add (E element</a:t>
                          </a:r>
                          <a:r>
                            <a:rPr lang="en-US" sz="1800" b="1" baseline="0" dirty="0"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)</a:t>
                          </a:r>
                        </a:p>
                        <a:p>
                          <a:pPr algn="ctr"/>
                          <a:r>
                            <a:rPr lang="en-US" sz="2400" b="1" kern="1200" dirty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Inserting </a:t>
                          </a:r>
                        </a:p>
                        <a:p>
                          <a:pPr algn="ctr"/>
                          <a:r>
                            <a:rPr lang="en-US" sz="2400" b="1" kern="1200" dirty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at the end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400" dirty="0"/>
                            <a:t>O(n)</a:t>
                          </a:r>
                          <a:r>
                            <a:rPr lang="en-US" sz="2400" baseline="0" dirty="0"/>
                            <a:t> (dynamically growing)</a:t>
                          </a:r>
                        </a:p>
                        <a:p>
                          <a:pPr algn="ctr"/>
                          <a:r>
                            <a:rPr lang="en-US" sz="2400" baseline="0" dirty="0"/>
                            <a:t>O(1)  (on average input)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400" dirty="0"/>
                            <a:t>O(1)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  <a:tr h="1162695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800" b="1" dirty="0"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add (</a:t>
                          </a:r>
                          <a:r>
                            <a:rPr lang="en-US" sz="1800" b="1" dirty="0" err="1"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int</a:t>
                          </a:r>
                          <a:r>
                            <a:rPr lang="en-US" sz="1800" b="1" dirty="0"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 index, E element</a:t>
                          </a:r>
                          <a:r>
                            <a:rPr lang="en-US" sz="1800" b="1" baseline="0" dirty="0"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)</a:t>
                          </a:r>
                          <a:endParaRPr lang="en-US" sz="1800" b="1" dirty="0">
                            <a:latin typeface="Courier New" panose="02070309020205020404" pitchFamily="49" charset="0"/>
                            <a:cs typeface="Courier New" panose="02070309020205020404" pitchFamily="49" charset="0"/>
                          </a:endParaRPr>
                        </a:p>
                        <a:p>
                          <a:pPr algn="ctr"/>
                          <a:r>
                            <a:rPr lang="en-US" sz="2400" b="1" kern="1200" dirty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Inserting </a:t>
                          </a:r>
                        </a:p>
                        <a:p>
                          <a:pPr algn="ctr"/>
                          <a:r>
                            <a:rPr lang="en-US" sz="2400" b="1" kern="1200" dirty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at the index</a:t>
                          </a:r>
                          <a:endParaRPr lang="en-US" sz="2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400" dirty="0"/>
                            <a:t>O(n)</a:t>
                          </a:r>
                        </a:p>
                        <a:p>
                          <a:pPr algn="ctr"/>
                          <a:r>
                            <a:rPr lang="en-US" sz="2400" dirty="0"/>
                            <a:t>Unless at the end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US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𝑂</m:t>
                              </m:r>
                            </m:oMath>
                          </a14:m>
                          <a:r>
                            <a:rPr lang="en-US" sz="2400" dirty="0">
                              <a:solidFill>
                                <a:srgbClr val="FF0000"/>
                              </a:solidFill>
                            </a:rPr>
                            <a:t>(1) (index ==0, </a:t>
                          </a:r>
                        </a:p>
                        <a:p>
                          <a:pPr algn="ctr"/>
                          <a:r>
                            <a:rPr lang="en-US" sz="2400" dirty="0">
                              <a:solidFill>
                                <a:srgbClr val="FF0000"/>
                              </a:solidFill>
                            </a:rPr>
                            <a:t>main benefit)</a:t>
                          </a:r>
                        </a:p>
                        <a:p>
                          <a:pPr algn="ctr"/>
                          <a:r>
                            <a:rPr lang="en-US" sz="2400" dirty="0">
                              <a:solidFill>
                                <a:schemeClr val="tx1"/>
                              </a:solidFill>
                            </a:rPr>
                            <a:t>O(n)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3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8" name="Content Placeholder 7"/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3940521568"/>
                  </p:ext>
                </p:extLst>
              </p:nvPr>
            </p:nvGraphicFramePr>
            <p:xfrm>
              <a:off x="76200" y="1229112"/>
              <a:ext cx="9067800" cy="4105389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2266950">
                      <a:extLst>
                        <a:ext uri="{9D8B030D-6E8A-4147-A177-3AD203B41FA5}">
                          <a16:colId xmlns="" xmlns:a16="http://schemas.microsoft.com/office/drawing/2014/main" xmlns:a14="http://schemas.microsoft.com/office/drawing/2010/main" val="20000"/>
                        </a:ext>
                      </a:extLst>
                    </a:gridCol>
                    <a:gridCol w="3600450">
                      <a:extLst>
                        <a:ext uri="{9D8B030D-6E8A-4147-A177-3AD203B41FA5}">
                          <a16:colId xmlns="" xmlns:a16="http://schemas.microsoft.com/office/drawing/2014/main" xmlns:a14="http://schemas.microsoft.com/office/drawing/2010/main" val="20001"/>
                        </a:ext>
                      </a:extLst>
                    </a:gridCol>
                    <a:gridCol w="3200400">
                      <a:extLst>
                        <a:ext uri="{9D8B030D-6E8A-4147-A177-3AD203B41FA5}">
                          <a16:colId xmlns="" xmlns:a16="http://schemas.microsoft.com/office/drawing/2014/main" xmlns:a14="http://schemas.microsoft.com/office/drawing/2010/main" val="20002"/>
                        </a:ext>
                      </a:extLst>
                    </a:gridCol>
                  </a:tblGrid>
                  <a:tr h="822960">
                    <a:tc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400" dirty="0" err="1"/>
                            <a:t>ArrayList</a:t>
                          </a:r>
                          <a:r>
                            <a:rPr lang="en-US" sz="2400" dirty="0"/>
                            <a:t> </a:t>
                          </a:r>
                        </a:p>
                        <a:p>
                          <a:pPr algn="ctr"/>
                          <a:r>
                            <a:rPr lang="en-US" sz="2400" dirty="0"/>
                            <a:t>(dynamic array)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400" dirty="0" err="1"/>
                            <a:t>LinkedList</a:t>
                          </a:r>
                          <a:r>
                            <a:rPr lang="en-US" altLang="en-US" sz="2400" b="1" dirty="0"/>
                            <a:t>*</a:t>
                          </a:r>
                          <a:endParaRPr lang="en-US" sz="2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="" xmlns:a16="http://schemas.microsoft.com/office/drawing/2014/main" xmlns:a14="http://schemas.microsoft.com/office/drawing/2010/main" val="10000"/>
                      </a:ext>
                    </a:extLst>
                  </a:tr>
                  <a:tr h="813549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800" b="1" dirty="0"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get(</a:t>
                          </a:r>
                          <a:r>
                            <a:rPr lang="en-US" sz="1800" b="1" dirty="0" err="1"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int</a:t>
                          </a:r>
                          <a:r>
                            <a:rPr lang="en-US" sz="1800" b="1" dirty="0"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 index)</a:t>
                          </a:r>
                        </a:p>
                        <a:p>
                          <a:pPr algn="ctr"/>
                          <a:r>
                            <a:rPr lang="en-US" sz="2400" b="1" dirty="0"/>
                            <a:t>Indexing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3"/>
                          <a:stretch>
                            <a:fillRect l="-63113" t="-105970" r="-89679" b="-31940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400" dirty="0"/>
                            <a:t>O(n)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="" xmlns:a16="http://schemas.microsoft.com/office/drawing/2014/main" xmlns:a14="http://schemas.microsoft.com/office/drawing/2010/main" val="10001"/>
                      </a:ext>
                    </a:extLst>
                  </a:tr>
                  <a:tr h="109728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800" b="1" dirty="0"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add (E element</a:t>
                          </a:r>
                          <a:r>
                            <a:rPr lang="en-US" sz="1800" b="1" baseline="0" dirty="0"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)</a:t>
                          </a:r>
                        </a:p>
                        <a:p>
                          <a:pPr algn="ctr"/>
                          <a:r>
                            <a:rPr lang="en-US" sz="2400" b="1" kern="1200" dirty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Inserting </a:t>
                          </a:r>
                        </a:p>
                        <a:p>
                          <a:pPr algn="ctr"/>
                          <a:r>
                            <a:rPr lang="en-US" sz="2400" b="1" kern="1200" dirty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at the end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400" dirty="0"/>
                            <a:t>O(n)</a:t>
                          </a:r>
                          <a:r>
                            <a:rPr lang="en-US" sz="2400" baseline="0" dirty="0"/>
                            <a:t> </a:t>
                          </a:r>
                          <a:r>
                            <a:rPr lang="en-US" sz="2400" baseline="0" dirty="0" smtClean="0"/>
                            <a:t>(dynamically </a:t>
                          </a:r>
                          <a:r>
                            <a:rPr lang="en-US" sz="2400" baseline="0" dirty="0"/>
                            <a:t>growing)</a:t>
                          </a:r>
                        </a:p>
                        <a:p>
                          <a:pPr algn="ctr"/>
                          <a:r>
                            <a:rPr lang="en-US" sz="2400" baseline="0" dirty="0"/>
                            <a:t>O(1)  (on average input)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400" dirty="0"/>
                            <a:t>O(1)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="" xmlns:a16="http://schemas.microsoft.com/office/drawing/2014/main" xmlns:a14="http://schemas.microsoft.com/office/drawing/2010/main" val="10002"/>
                      </a:ext>
                    </a:extLst>
                  </a:tr>
                  <a:tr h="1371600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800" b="1" dirty="0"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add (</a:t>
                          </a:r>
                          <a:r>
                            <a:rPr lang="en-US" sz="1800" b="1" dirty="0" err="1"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int</a:t>
                          </a:r>
                          <a:r>
                            <a:rPr lang="en-US" sz="1800" b="1" dirty="0"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 index, E element</a:t>
                          </a:r>
                          <a:r>
                            <a:rPr lang="en-US" sz="1800" b="1" baseline="0" dirty="0"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)</a:t>
                          </a:r>
                          <a:endParaRPr lang="en-US" sz="1800" b="1" dirty="0">
                            <a:latin typeface="Courier New" panose="02070309020205020404" pitchFamily="49" charset="0"/>
                            <a:cs typeface="Courier New" panose="02070309020205020404" pitchFamily="49" charset="0"/>
                          </a:endParaRPr>
                        </a:p>
                        <a:p>
                          <a:pPr algn="ctr"/>
                          <a:r>
                            <a:rPr lang="en-US" sz="2400" b="1" kern="1200" dirty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Inserting </a:t>
                          </a:r>
                        </a:p>
                        <a:p>
                          <a:pPr algn="ctr"/>
                          <a:r>
                            <a:rPr lang="en-US" sz="2400" b="1" kern="1200" dirty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at the index</a:t>
                          </a:r>
                          <a:endParaRPr lang="en-US" sz="2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400" dirty="0"/>
                            <a:t>O(n</a:t>
                          </a:r>
                          <a:r>
                            <a:rPr lang="en-US" sz="2400" dirty="0" smtClean="0"/>
                            <a:t>)</a:t>
                          </a:r>
                        </a:p>
                        <a:p>
                          <a:pPr algn="ctr"/>
                          <a:r>
                            <a:rPr lang="en-US" sz="2400" dirty="0" smtClean="0"/>
                            <a:t>Unless at the end</a:t>
                          </a:r>
                          <a:endParaRPr lang="en-US" sz="2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3"/>
                          <a:stretch>
                            <a:fillRect l="-183619" t="-201770" r="-952" b="-9735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="" xmlns:a16="http://schemas.microsoft.com/office/drawing/2014/main" xmlns:a14="http://schemas.microsoft.com/office/drawing/2010/main" val="10003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B65788C-364D-4ABF-9396-70015AE540C4}" type="datetime1">
              <a:rPr lang="en-US" smtClean="0"/>
              <a:pPr>
                <a:defRPr/>
              </a:pPr>
              <a:t>2/21/2017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20-</a:t>
            </a:r>
            <a:fld id="{115BD049-AF85-4789-913B-3F21A3C31C81}" type="slidenum">
              <a:rPr lang="en-US" altLang="en-US" smtClean="0"/>
              <a:pPr/>
              <a:t>26</a:t>
            </a:fld>
            <a:endParaRPr lang="en-US" altLang="en-US"/>
          </a:p>
        </p:txBody>
      </p:sp>
      <p:sp>
        <p:nvSpPr>
          <p:cNvPr id="9" name="Rectangle 8"/>
          <p:cNvSpPr/>
          <p:nvPr/>
        </p:nvSpPr>
        <p:spPr>
          <a:xfrm>
            <a:off x="293811" y="5691384"/>
            <a:ext cx="3418821" cy="3877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57200" indent="-457200" eaLnBrk="1" hangingPunct="1">
              <a:lnSpc>
                <a:spcPct val="80000"/>
              </a:lnSpc>
              <a:buFontTx/>
              <a:buNone/>
            </a:pPr>
            <a:r>
              <a:rPr lang="en-US" altLang="en-US" sz="2400" b="1" dirty="0">
                <a:latin typeface="+mn-lt"/>
              </a:rPr>
              <a:t>* with head, tail, and size</a:t>
            </a:r>
          </a:p>
        </p:txBody>
      </p:sp>
    </p:spTree>
    <p:extLst>
      <p:ext uri="{BB962C8B-B14F-4D97-AF65-F5344CB8AC3E}">
        <p14:creationId xmlns:p14="http://schemas.microsoft.com/office/powerpoint/2010/main" val="17451328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solidFill>
                  <a:srgbClr val="C00000"/>
                </a:solidFill>
              </a:rPr>
              <a:t>ArrayList</a:t>
            </a:r>
            <a:r>
              <a:rPr lang="en-US" dirty="0">
                <a:solidFill>
                  <a:srgbClr val="C00000"/>
                </a:solidFill>
              </a:rPr>
              <a:t> vs. </a:t>
            </a:r>
            <a:r>
              <a:rPr lang="en-US" dirty="0" err="1">
                <a:solidFill>
                  <a:srgbClr val="C00000"/>
                </a:solidFill>
              </a:rPr>
              <a:t>LinkedList</a:t>
            </a:r>
            <a:r>
              <a:rPr lang="en-US" altLang="en-US" dirty="0">
                <a:solidFill>
                  <a:srgbClr val="C00000"/>
                </a:solidFill>
              </a:rPr>
              <a:t>* in Java</a:t>
            </a:r>
            <a:r>
              <a:rPr lang="en-US" dirty="0">
                <a:solidFill>
                  <a:srgbClr val="C00000"/>
                </a:solidFill>
              </a:rPr>
              <a:t>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8" name="Content Placeholder 7"/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1546850157"/>
                  </p:ext>
                </p:extLst>
              </p:nvPr>
            </p:nvGraphicFramePr>
            <p:xfrm>
              <a:off x="76200" y="1229112"/>
              <a:ext cx="9067800" cy="347472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2590800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3886200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2590800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</a:tblGrid>
                  <a:tr h="813549">
                    <a:tc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400" dirty="0" err="1"/>
                            <a:t>ArrayList</a:t>
                          </a:r>
                          <a:r>
                            <a:rPr lang="en-US" sz="2400" dirty="0"/>
                            <a:t> </a:t>
                          </a:r>
                        </a:p>
                        <a:p>
                          <a:pPr algn="ctr"/>
                          <a:r>
                            <a:rPr lang="en-US" sz="2400" dirty="0"/>
                            <a:t>(dynamic array)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400" dirty="0" err="1"/>
                            <a:t>LinkedList</a:t>
                          </a:r>
                          <a:r>
                            <a:rPr lang="en-US" altLang="en-US" sz="2400" b="1" dirty="0"/>
                            <a:t>*</a:t>
                          </a:r>
                          <a:endParaRPr lang="en-US" sz="2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813549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800" b="1" dirty="0"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remove(</a:t>
                          </a:r>
                          <a:r>
                            <a:rPr lang="en-US" sz="1800" b="1" dirty="0" err="1"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int</a:t>
                          </a:r>
                          <a:r>
                            <a:rPr lang="en-US" sz="1800" b="1" dirty="0"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 index)</a:t>
                          </a:r>
                        </a:p>
                        <a:p>
                          <a:pPr algn="ctr"/>
                          <a:r>
                            <a:rPr lang="en-US" sz="2400" b="1" dirty="0"/>
                            <a:t>Delete from index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US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𝑂</m:t>
                              </m:r>
                            </m:oMath>
                          </a14:m>
                          <a:r>
                            <a:rPr lang="en-US" sz="2400" dirty="0">
                              <a:solidFill>
                                <a:srgbClr val="FF0000"/>
                              </a:solidFill>
                            </a:rPr>
                            <a:t>(1)(index) </a:t>
                          </a:r>
                        </a:p>
                        <a:p>
                          <a:pPr algn="ctr"/>
                          <a:endParaRPr lang="en-US" sz="2400" dirty="0">
                            <a:solidFill>
                              <a:srgbClr val="FF0000"/>
                            </a:solidFill>
                          </a:endParaRPr>
                        </a:p>
                        <a:p>
                          <a:pPr algn="ctr"/>
                          <a:endParaRPr lang="en-US" sz="2400" dirty="0">
                            <a:solidFill>
                              <a:srgbClr val="FF0000"/>
                            </a:solidFill>
                          </a:endParaRPr>
                        </a:p>
                        <a:p>
                          <a:pPr algn="ctr"/>
                          <a:r>
                            <a:rPr lang="en-US" sz="2400" dirty="0">
                              <a:solidFill>
                                <a:schemeClr val="tx1"/>
                              </a:solidFill>
                            </a:rPr>
                            <a:t>O(n)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US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𝑂</m:t>
                              </m:r>
                            </m:oMath>
                          </a14:m>
                          <a:r>
                            <a:rPr lang="en-US" sz="2400" dirty="0">
                              <a:solidFill>
                                <a:srgbClr val="FF0000"/>
                              </a:solidFill>
                            </a:rPr>
                            <a:t>(1) (index ==0, </a:t>
                          </a:r>
                        </a:p>
                        <a:p>
                          <a:pPr algn="ctr"/>
                          <a:r>
                            <a:rPr lang="en-US" sz="2400" dirty="0">
                              <a:solidFill>
                                <a:srgbClr val="FF0000"/>
                              </a:solidFill>
                            </a:rPr>
                            <a:t>index ==size ,</a:t>
                          </a:r>
                        </a:p>
                        <a:p>
                          <a:pPr algn="ctr"/>
                          <a:r>
                            <a:rPr lang="en-US" sz="2400" dirty="0">
                              <a:solidFill>
                                <a:srgbClr val="FF0000"/>
                              </a:solidFill>
                            </a:rPr>
                            <a:t> main benefit)</a:t>
                          </a:r>
                        </a:p>
                        <a:p>
                          <a:pPr algn="ctr"/>
                          <a:r>
                            <a:rPr lang="en-US" sz="2400" dirty="0">
                              <a:solidFill>
                                <a:schemeClr val="tx1"/>
                              </a:solidFill>
                            </a:rPr>
                            <a:t>O(n)</a:t>
                          </a:r>
                          <a:endParaRPr lang="en-US" sz="2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782568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800" b="1" dirty="0"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Iterator remove()</a:t>
                          </a:r>
                          <a:endParaRPr lang="en-US" sz="1800" b="1" baseline="0" dirty="0">
                            <a:latin typeface="Courier New" panose="02070309020205020404" pitchFamily="49" charset="0"/>
                            <a:cs typeface="Courier New" panose="02070309020205020404" pitchFamily="49" charset="0"/>
                          </a:endParaRPr>
                        </a:p>
                        <a:p>
                          <a:pPr algn="ctr"/>
                          <a:r>
                            <a:rPr lang="en-US" sz="2400" b="1" kern="1200" dirty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Delete with iterator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400" dirty="0"/>
                            <a:t>O(n)</a:t>
                          </a:r>
                          <a:r>
                            <a:rPr lang="en-US" sz="2400" baseline="0" dirty="0"/>
                            <a:t> (dynamically shrinking)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400" dirty="0">
                              <a:solidFill>
                                <a:srgbClr val="FF0000"/>
                              </a:solidFill>
                            </a:rPr>
                            <a:t>O(1) (main benefit)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8" name="Content Placeholder 7"/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1546850157"/>
                  </p:ext>
                </p:extLst>
              </p:nvPr>
            </p:nvGraphicFramePr>
            <p:xfrm>
              <a:off x="76200" y="1229112"/>
              <a:ext cx="9067800" cy="347472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2590800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3886200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2590800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</a:tblGrid>
                  <a:tr h="822960">
                    <a:tc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400" dirty="0" err="1"/>
                            <a:t>ArrayList</a:t>
                          </a:r>
                          <a:r>
                            <a:rPr lang="en-US" sz="2400" dirty="0"/>
                            <a:t> </a:t>
                          </a:r>
                        </a:p>
                        <a:p>
                          <a:pPr algn="ctr"/>
                          <a:r>
                            <a:rPr lang="en-US" sz="2400" dirty="0"/>
                            <a:t>(dynamic array)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400" dirty="0" err="1"/>
                            <a:t>LinkedList</a:t>
                          </a:r>
                          <a:r>
                            <a:rPr lang="en-US" altLang="en-US" sz="2400" b="1" dirty="0"/>
                            <a:t>*</a:t>
                          </a:r>
                          <a:endParaRPr lang="en-US" sz="2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155448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800" b="1" dirty="0"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remove(</a:t>
                          </a:r>
                          <a:r>
                            <a:rPr lang="en-US" sz="1800" b="1" dirty="0" err="1"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int</a:t>
                          </a:r>
                          <a:r>
                            <a:rPr lang="en-US" sz="1800" b="1" dirty="0"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 index)</a:t>
                          </a:r>
                        </a:p>
                        <a:p>
                          <a:pPr algn="ctr"/>
                          <a:r>
                            <a:rPr lang="en-US" sz="2400" b="1" dirty="0"/>
                            <a:t>Delete from index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66771" t="-55469" r="-67398" b="-792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250353" t="-55469" r="-1176" b="-79297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109728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800" b="1" dirty="0"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Iterator remove()</a:t>
                          </a:r>
                          <a:endParaRPr lang="en-US" sz="1800" b="1" baseline="0" dirty="0">
                            <a:latin typeface="Courier New" panose="02070309020205020404" pitchFamily="49" charset="0"/>
                            <a:cs typeface="Courier New" panose="02070309020205020404" pitchFamily="49" charset="0"/>
                          </a:endParaRPr>
                        </a:p>
                        <a:p>
                          <a:pPr algn="ctr"/>
                          <a:r>
                            <a:rPr lang="en-US" sz="2400" b="1" kern="1200" dirty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Delete with iterator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400" dirty="0"/>
                            <a:t>O(n)</a:t>
                          </a:r>
                          <a:r>
                            <a:rPr lang="en-US" sz="2400" baseline="0" dirty="0"/>
                            <a:t> (dynamically shrinking)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400" dirty="0">
                              <a:solidFill>
                                <a:srgbClr val="FF0000"/>
                              </a:solidFill>
                            </a:rPr>
                            <a:t>O(1) (main benefit)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B65788C-364D-4ABF-9396-70015AE540C4}" type="datetime1">
              <a:rPr lang="en-US" smtClean="0"/>
              <a:pPr>
                <a:defRPr/>
              </a:pPr>
              <a:t>2/21/2017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20-</a:t>
            </a:r>
            <a:fld id="{115BD049-AF85-4789-913B-3F21A3C31C81}" type="slidenum">
              <a:rPr lang="en-US" altLang="en-US" smtClean="0"/>
              <a:pPr/>
              <a:t>27</a:t>
            </a:fld>
            <a:endParaRPr lang="en-US" altLang="en-US"/>
          </a:p>
        </p:txBody>
      </p:sp>
      <p:sp>
        <p:nvSpPr>
          <p:cNvPr id="9" name="Rectangle 8"/>
          <p:cNvSpPr/>
          <p:nvPr/>
        </p:nvSpPr>
        <p:spPr>
          <a:xfrm>
            <a:off x="293811" y="5691384"/>
            <a:ext cx="3418821" cy="3877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57200" indent="-457200" eaLnBrk="1" hangingPunct="1">
              <a:lnSpc>
                <a:spcPct val="80000"/>
              </a:lnSpc>
              <a:buFontTx/>
              <a:buNone/>
            </a:pPr>
            <a:r>
              <a:rPr lang="en-US" altLang="en-US" sz="2400" b="1" dirty="0">
                <a:latin typeface="+mn-lt"/>
              </a:rPr>
              <a:t>* with head, tail, and size</a:t>
            </a:r>
          </a:p>
        </p:txBody>
      </p:sp>
    </p:spTree>
    <p:extLst>
      <p:ext uri="{BB962C8B-B14F-4D97-AF65-F5344CB8AC3E}">
        <p14:creationId xmlns:p14="http://schemas.microsoft.com/office/powerpoint/2010/main" val="247769367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0146" name="Rectangle 2"/>
          <p:cNvSpPr>
            <a:spLocks noGrp="1" noChangeArrowheads="1"/>
          </p:cNvSpPr>
          <p:nvPr>
            <p:ph type="title"/>
          </p:nvPr>
        </p:nvSpPr>
        <p:spPr>
          <a:xfrm>
            <a:off x="422988" y="228600"/>
            <a:ext cx="8229600" cy="609600"/>
          </a:xfrm>
        </p:spPr>
        <p:txBody>
          <a:bodyPr/>
          <a:lstStyle/>
          <a:p>
            <a:r>
              <a:rPr lang="en-US" altLang="en-US" sz="3200" dirty="0">
                <a:solidFill>
                  <a:srgbClr val="C00000"/>
                </a:solidFill>
              </a:rPr>
              <a:t>What is the complexity of the following code?</a:t>
            </a:r>
          </a:p>
        </p:txBody>
      </p:sp>
      <p:sp>
        <p:nvSpPr>
          <p:cNvPr id="390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9178" y="1219200"/>
            <a:ext cx="9355822" cy="4876800"/>
          </a:xfrm>
        </p:spPr>
        <p:txBody>
          <a:bodyPr/>
          <a:lstStyle/>
          <a:p>
            <a:pPr lvl="1">
              <a:lnSpc>
                <a:spcPct val="80000"/>
              </a:lnSpc>
              <a:buFontTx/>
              <a:buNone/>
            </a:pPr>
            <a:r>
              <a:rPr lang="en-US" altLang="en-US" dirty="0">
                <a:latin typeface="Courier New" panose="02070309020205020404" pitchFamily="49" charset="0"/>
              </a:rPr>
              <a:t>List </a:t>
            </a:r>
            <a:r>
              <a:rPr lang="en-US" altLang="en-US" dirty="0" err="1">
                <a:latin typeface="Courier New" panose="02070309020205020404" pitchFamily="49" charset="0"/>
              </a:rPr>
              <a:t>list</a:t>
            </a:r>
            <a:r>
              <a:rPr lang="en-US" altLang="en-US" dirty="0">
                <a:latin typeface="Courier New" panose="02070309020205020404" pitchFamily="49" charset="0"/>
              </a:rPr>
              <a:t> = new List();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altLang="en-US" dirty="0">
                <a:latin typeface="Courier New" panose="02070309020205020404" pitchFamily="49" charset="0"/>
              </a:rPr>
              <a:t>...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altLang="en-US" dirty="0">
                <a:latin typeface="Courier New" panose="02070309020205020404" pitchFamily="49" charset="0"/>
              </a:rPr>
              <a:t>for (</a:t>
            </a:r>
            <a:r>
              <a:rPr lang="en-US" altLang="en-US" dirty="0" err="1">
                <a:latin typeface="Courier New" panose="02070309020205020404" pitchFamily="49" charset="0"/>
              </a:rPr>
              <a:t>int</a:t>
            </a:r>
            <a:r>
              <a:rPr lang="en-US" altLang="en-US" dirty="0">
                <a:latin typeface="Courier New" panose="02070309020205020404" pitchFamily="49" charset="0"/>
              </a:rPr>
              <a:t> </a:t>
            </a:r>
            <a:r>
              <a:rPr lang="en-US" altLang="en-US" dirty="0" err="1">
                <a:latin typeface="Courier New" panose="02070309020205020404" pitchFamily="49" charset="0"/>
              </a:rPr>
              <a:t>i</a:t>
            </a:r>
            <a:r>
              <a:rPr lang="en-US" altLang="en-US" dirty="0">
                <a:latin typeface="Courier New" panose="02070309020205020404" pitchFamily="49" charset="0"/>
              </a:rPr>
              <a:t> = 0; </a:t>
            </a:r>
            <a:r>
              <a:rPr lang="en-US" altLang="en-US" dirty="0" err="1">
                <a:latin typeface="Courier New" panose="02070309020205020404" pitchFamily="49" charset="0"/>
              </a:rPr>
              <a:t>i</a:t>
            </a:r>
            <a:r>
              <a:rPr lang="en-US" altLang="en-US" dirty="0">
                <a:latin typeface="Courier New" panose="02070309020205020404" pitchFamily="49" charset="0"/>
              </a:rPr>
              <a:t> &lt; </a:t>
            </a:r>
            <a:r>
              <a:rPr lang="en-US" altLang="en-US" b="1" dirty="0" err="1">
                <a:solidFill>
                  <a:srgbClr val="800000"/>
                </a:solidFill>
                <a:latin typeface="Courier New" panose="02070309020205020404" pitchFamily="49" charset="0"/>
              </a:rPr>
              <a:t>list.size</a:t>
            </a:r>
            <a:r>
              <a:rPr lang="en-US" altLang="en-US" b="1" dirty="0">
                <a:solidFill>
                  <a:srgbClr val="800000"/>
                </a:solidFill>
                <a:latin typeface="Courier New" panose="02070309020205020404" pitchFamily="49" charset="0"/>
              </a:rPr>
              <a:t>()</a:t>
            </a:r>
            <a:r>
              <a:rPr lang="en-US" altLang="en-US" dirty="0">
                <a:latin typeface="Courier New" panose="02070309020205020404" pitchFamily="49" charset="0"/>
              </a:rPr>
              <a:t>; </a:t>
            </a:r>
            <a:r>
              <a:rPr lang="en-US" altLang="en-US" dirty="0" err="1">
                <a:latin typeface="Courier New" panose="02070309020205020404" pitchFamily="49" charset="0"/>
              </a:rPr>
              <a:t>i</a:t>
            </a:r>
            <a:r>
              <a:rPr lang="en-US" altLang="en-US" dirty="0">
                <a:latin typeface="Courier New" panose="02070309020205020404" pitchFamily="49" charset="0"/>
              </a:rPr>
              <a:t>++) {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altLang="en-US" dirty="0">
                <a:latin typeface="Courier New" panose="02070309020205020404" pitchFamily="49" charset="0"/>
              </a:rPr>
              <a:t>    </a:t>
            </a:r>
            <a:r>
              <a:rPr lang="en-US" altLang="en-US" dirty="0" err="1">
                <a:latin typeface="Courier New" panose="02070309020205020404" pitchFamily="49" charset="0"/>
              </a:rPr>
              <a:t>int</a:t>
            </a:r>
            <a:r>
              <a:rPr lang="en-US" altLang="en-US" dirty="0">
                <a:latin typeface="Courier New" panose="02070309020205020404" pitchFamily="49" charset="0"/>
              </a:rPr>
              <a:t> value = </a:t>
            </a:r>
            <a:r>
              <a:rPr lang="en-US" altLang="en-US" b="1" dirty="0" err="1">
                <a:solidFill>
                  <a:srgbClr val="800000"/>
                </a:solidFill>
                <a:latin typeface="Courier New" panose="02070309020205020404" pitchFamily="49" charset="0"/>
              </a:rPr>
              <a:t>list.get</a:t>
            </a:r>
            <a:r>
              <a:rPr lang="en-US" altLang="en-US" b="1" dirty="0">
                <a:solidFill>
                  <a:srgbClr val="800000"/>
                </a:solidFill>
                <a:latin typeface="Courier New" panose="02070309020205020404" pitchFamily="49" charset="0"/>
              </a:rPr>
              <a:t>(</a:t>
            </a:r>
            <a:r>
              <a:rPr lang="en-US" altLang="en-US" b="1" dirty="0" err="1">
                <a:solidFill>
                  <a:srgbClr val="800000"/>
                </a:solidFill>
                <a:latin typeface="Courier New" panose="02070309020205020404" pitchFamily="49" charset="0"/>
              </a:rPr>
              <a:t>i</a:t>
            </a:r>
            <a:r>
              <a:rPr lang="en-US" altLang="en-US" b="1" dirty="0">
                <a:solidFill>
                  <a:srgbClr val="800000"/>
                </a:solidFill>
                <a:latin typeface="Courier New" panose="02070309020205020404" pitchFamily="49" charset="0"/>
              </a:rPr>
              <a:t>)</a:t>
            </a:r>
            <a:r>
              <a:rPr lang="en-US" altLang="en-US" dirty="0">
                <a:latin typeface="Courier New" panose="02070309020205020404" pitchFamily="49" charset="0"/>
              </a:rPr>
              <a:t>;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altLang="en-US" dirty="0">
                <a:latin typeface="Courier New" panose="02070309020205020404" pitchFamily="49" charset="0"/>
              </a:rPr>
              <a:t>    if (value % 2 == 1) {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altLang="en-US" dirty="0">
                <a:latin typeface="Courier New" panose="02070309020205020404" pitchFamily="49" charset="0"/>
              </a:rPr>
              <a:t>        </a:t>
            </a:r>
            <a:r>
              <a:rPr lang="en-US" altLang="en-US" b="1" dirty="0" err="1">
                <a:solidFill>
                  <a:srgbClr val="800000"/>
                </a:solidFill>
                <a:latin typeface="Courier New" panose="02070309020205020404" pitchFamily="49" charset="0"/>
              </a:rPr>
              <a:t>list.remove</a:t>
            </a:r>
            <a:r>
              <a:rPr lang="en-US" altLang="en-US" b="1" dirty="0">
                <a:solidFill>
                  <a:srgbClr val="800000"/>
                </a:solidFill>
                <a:latin typeface="Courier New" panose="02070309020205020404" pitchFamily="49" charset="0"/>
              </a:rPr>
              <a:t>(</a:t>
            </a:r>
            <a:r>
              <a:rPr lang="en-US" altLang="en-US" b="1" dirty="0" err="1">
                <a:solidFill>
                  <a:srgbClr val="800000"/>
                </a:solidFill>
                <a:latin typeface="Courier New" panose="02070309020205020404" pitchFamily="49" charset="0"/>
              </a:rPr>
              <a:t>i</a:t>
            </a:r>
            <a:r>
              <a:rPr lang="en-US" altLang="en-US" b="1" dirty="0">
                <a:solidFill>
                  <a:srgbClr val="800000"/>
                </a:solidFill>
                <a:latin typeface="Courier New" panose="02070309020205020404" pitchFamily="49" charset="0"/>
              </a:rPr>
              <a:t>)</a:t>
            </a:r>
            <a:r>
              <a:rPr lang="en-US" altLang="en-US" dirty="0">
                <a:latin typeface="Courier New" panose="02070309020205020404" pitchFamily="49" charset="0"/>
              </a:rPr>
              <a:t>;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altLang="en-US" dirty="0">
                <a:latin typeface="Courier New" panose="02070309020205020404" pitchFamily="49" charset="0"/>
              </a:rPr>
              <a:t>    }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altLang="en-US" dirty="0">
                <a:latin typeface="Courier New" panose="02070309020205020404" pitchFamily="49" charset="0"/>
              </a:rPr>
              <a:t>}</a:t>
            </a:r>
          </a:p>
          <a:p>
            <a:pPr lvl="1">
              <a:lnSpc>
                <a:spcPct val="80000"/>
              </a:lnSpc>
              <a:buFontTx/>
              <a:buNone/>
            </a:pPr>
            <a:endParaRPr lang="en-US" altLang="en-US" dirty="0">
              <a:latin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0869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90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0146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peech Bubble: Rectangle with Corners Rounded 3"/>
          <p:cNvSpPr/>
          <p:nvPr/>
        </p:nvSpPr>
        <p:spPr bwMode="auto">
          <a:xfrm>
            <a:off x="4191000" y="2286000"/>
            <a:ext cx="5181600" cy="1066800"/>
          </a:xfrm>
          <a:prstGeom prst="wedgeRoundRectCallout">
            <a:avLst>
              <a:gd name="adj1" fmla="val -50427"/>
              <a:gd name="adj2" fmla="val 92645"/>
              <a:gd name="adj3" fmla="val 16667"/>
            </a:avLst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w Cen MT" pitchFamily="34" charset="0"/>
            </a:endParaRPr>
          </a:p>
        </p:txBody>
      </p:sp>
      <p:sp>
        <p:nvSpPr>
          <p:cNvPr id="390146" name="Rectangle 2"/>
          <p:cNvSpPr>
            <a:spLocks noGrp="1" noChangeArrowheads="1"/>
          </p:cNvSpPr>
          <p:nvPr>
            <p:ph type="title"/>
          </p:nvPr>
        </p:nvSpPr>
        <p:spPr>
          <a:xfrm>
            <a:off x="422988" y="228600"/>
            <a:ext cx="8229600" cy="609600"/>
          </a:xfrm>
        </p:spPr>
        <p:txBody>
          <a:bodyPr/>
          <a:lstStyle/>
          <a:p>
            <a:r>
              <a:rPr lang="en-US" altLang="en-US" sz="3200" dirty="0">
                <a:solidFill>
                  <a:srgbClr val="C00000"/>
                </a:solidFill>
              </a:rPr>
              <a:t>What is the complexity of the following code?</a:t>
            </a:r>
          </a:p>
        </p:txBody>
      </p:sp>
      <p:sp>
        <p:nvSpPr>
          <p:cNvPr id="390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219200"/>
            <a:ext cx="9372600" cy="4876800"/>
          </a:xfrm>
        </p:spPr>
        <p:txBody>
          <a:bodyPr/>
          <a:lstStyle/>
          <a:p>
            <a:pPr lvl="1">
              <a:lnSpc>
                <a:spcPct val="80000"/>
              </a:lnSpc>
              <a:buFontTx/>
              <a:buNone/>
            </a:pPr>
            <a:r>
              <a:rPr lang="en-US" altLang="en-US" sz="2000" dirty="0">
                <a:latin typeface="Courier New" panose="02070309020205020404" pitchFamily="49" charset="0"/>
              </a:rPr>
              <a:t>List&lt;Integer&gt; list = new </a:t>
            </a:r>
            <a:r>
              <a:rPr lang="en-US" altLang="en-US" sz="2000" dirty="0" err="1">
                <a:latin typeface="Courier New" panose="02070309020205020404" pitchFamily="49" charset="0"/>
              </a:rPr>
              <a:t>LinkedList</a:t>
            </a:r>
            <a:r>
              <a:rPr lang="en-US" altLang="en-US" sz="2000" dirty="0">
                <a:latin typeface="Courier New" panose="02070309020205020404" pitchFamily="49" charset="0"/>
              </a:rPr>
              <a:t>&lt;Integer&gt;();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altLang="en-US" sz="2000" dirty="0">
                <a:latin typeface="Courier New" panose="02070309020205020404" pitchFamily="49" charset="0"/>
              </a:rPr>
              <a:t>for (</a:t>
            </a:r>
            <a:r>
              <a:rPr lang="en-US" altLang="en-US" sz="2000" dirty="0" err="1">
                <a:latin typeface="Courier New" panose="02070309020205020404" pitchFamily="49" charset="0"/>
              </a:rPr>
              <a:t>int</a:t>
            </a:r>
            <a:r>
              <a:rPr lang="en-US" altLang="en-US" sz="2000" dirty="0">
                <a:latin typeface="Courier New" panose="02070309020205020404" pitchFamily="49" charset="0"/>
              </a:rPr>
              <a:t> </a:t>
            </a:r>
            <a:r>
              <a:rPr lang="en-US" altLang="en-US" sz="2000" dirty="0" err="1">
                <a:latin typeface="Courier New" panose="02070309020205020404" pitchFamily="49" charset="0"/>
              </a:rPr>
              <a:t>i</a:t>
            </a:r>
            <a:r>
              <a:rPr lang="en-US" altLang="en-US" sz="2000" dirty="0">
                <a:latin typeface="Courier New" panose="02070309020205020404" pitchFamily="49" charset="0"/>
              </a:rPr>
              <a:t> = 0; </a:t>
            </a:r>
            <a:r>
              <a:rPr lang="en-US" altLang="en-US" sz="2000" dirty="0" err="1">
                <a:latin typeface="Courier New" panose="02070309020205020404" pitchFamily="49" charset="0"/>
              </a:rPr>
              <a:t>i</a:t>
            </a:r>
            <a:r>
              <a:rPr lang="en-US" altLang="en-US" sz="2000" dirty="0">
                <a:latin typeface="Courier New" panose="02070309020205020404" pitchFamily="49" charset="0"/>
              </a:rPr>
              <a:t> &lt; </a:t>
            </a:r>
            <a:r>
              <a:rPr lang="en-US" altLang="en-US" sz="2000" b="1" dirty="0" err="1">
                <a:solidFill>
                  <a:srgbClr val="800000"/>
                </a:solidFill>
                <a:latin typeface="Courier New" panose="02070309020205020404" pitchFamily="49" charset="0"/>
              </a:rPr>
              <a:t>list.size</a:t>
            </a:r>
            <a:r>
              <a:rPr lang="en-US" altLang="en-US" sz="2000" b="1" dirty="0">
                <a:solidFill>
                  <a:srgbClr val="800000"/>
                </a:solidFill>
                <a:latin typeface="Courier New" panose="02070309020205020404" pitchFamily="49" charset="0"/>
              </a:rPr>
              <a:t>()</a:t>
            </a:r>
            <a:r>
              <a:rPr lang="en-US" altLang="en-US" sz="2000" dirty="0">
                <a:latin typeface="Courier New" panose="02070309020205020404" pitchFamily="49" charset="0"/>
              </a:rPr>
              <a:t>; </a:t>
            </a:r>
            <a:r>
              <a:rPr lang="en-US" altLang="en-US" sz="2000" dirty="0" err="1">
                <a:latin typeface="Courier New" panose="02070309020205020404" pitchFamily="49" charset="0"/>
              </a:rPr>
              <a:t>i</a:t>
            </a:r>
            <a:r>
              <a:rPr lang="en-US" altLang="en-US" sz="2000" dirty="0">
                <a:latin typeface="Courier New" panose="02070309020205020404" pitchFamily="49" charset="0"/>
              </a:rPr>
              <a:t>++) {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altLang="en-US" sz="2000" dirty="0">
                <a:latin typeface="Courier New" panose="02070309020205020404" pitchFamily="49" charset="0"/>
              </a:rPr>
              <a:t>    </a:t>
            </a:r>
            <a:r>
              <a:rPr lang="en-US" altLang="en-US" sz="2000" dirty="0" err="1">
                <a:latin typeface="Courier New" panose="02070309020205020404" pitchFamily="49" charset="0"/>
              </a:rPr>
              <a:t>int</a:t>
            </a:r>
            <a:r>
              <a:rPr lang="en-US" altLang="en-US" sz="2000" dirty="0">
                <a:latin typeface="Courier New" panose="02070309020205020404" pitchFamily="49" charset="0"/>
              </a:rPr>
              <a:t> value = </a:t>
            </a:r>
            <a:r>
              <a:rPr lang="en-US" altLang="en-US" sz="2000" b="1" dirty="0" err="1">
                <a:solidFill>
                  <a:srgbClr val="800000"/>
                </a:solidFill>
                <a:latin typeface="Courier New" panose="02070309020205020404" pitchFamily="49" charset="0"/>
              </a:rPr>
              <a:t>list.get</a:t>
            </a:r>
            <a:r>
              <a:rPr lang="en-US" altLang="en-US" sz="2000" b="1" dirty="0">
                <a:solidFill>
                  <a:srgbClr val="800000"/>
                </a:solidFill>
                <a:latin typeface="Courier New" panose="02070309020205020404" pitchFamily="49" charset="0"/>
              </a:rPr>
              <a:t>(</a:t>
            </a:r>
            <a:r>
              <a:rPr lang="en-US" altLang="en-US" sz="2000" b="1" dirty="0" err="1">
                <a:solidFill>
                  <a:srgbClr val="800000"/>
                </a:solidFill>
                <a:latin typeface="Courier New" panose="02070309020205020404" pitchFamily="49" charset="0"/>
              </a:rPr>
              <a:t>i</a:t>
            </a:r>
            <a:r>
              <a:rPr lang="en-US" altLang="en-US" sz="2000" b="1" dirty="0">
                <a:solidFill>
                  <a:srgbClr val="800000"/>
                </a:solidFill>
                <a:latin typeface="Courier New" panose="02070309020205020404" pitchFamily="49" charset="0"/>
              </a:rPr>
              <a:t>)</a:t>
            </a:r>
            <a:r>
              <a:rPr lang="en-US" altLang="en-US" sz="2000" dirty="0">
                <a:latin typeface="Courier New" panose="02070309020205020404" pitchFamily="49" charset="0"/>
              </a:rPr>
              <a:t>;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altLang="en-US" sz="2000" dirty="0">
                <a:latin typeface="Courier New" panose="02070309020205020404" pitchFamily="49" charset="0"/>
              </a:rPr>
              <a:t>    if (value % 2 == 1) {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altLang="en-US" sz="2000" dirty="0">
                <a:latin typeface="Courier New" panose="02070309020205020404" pitchFamily="49" charset="0"/>
              </a:rPr>
              <a:t>        </a:t>
            </a:r>
            <a:r>
              <a:rPr lang="en-US" altLang="en-US" sz="2000" b="1" dirty="0" err="1">
                <a:solidFill>
                  <a:srgbClr val="800000"/>
                </a:solidFill>
                <a:latin typeface="Courier New" panose="02070309020205020404" pitchFamily="49" charset="0"/>
              </a:rPr>
              <a:t>list.remove</a:t>
            </a:r>
            <a:r>
              <a:rPr lang="en-US" altLang="en-US" sz="2000" b="1" dirty="0">
                <a:solidFill>
                  <a:srgbClr val="800000"/>
                </a:solidFill>
                <a:latin typeface="Courier New" panose="02070309020205020404" pitchFamily="49" charset="0"/>
              </a:rPr>
              <a:t>(</a:t>
            </a:r>
            <a:r>
              <a:rPr lang="en-US" altLang="en-US" sz="2000" b="1" dirty="0" err="1">
                <a:solidFill>
                  <a:srgbClr val="800000"/>
                </a:solidFill>
                <a:latin typeface="Courier New" panose="02070309020205020404" pitchFamily="49" charset="0"/>
              </a:rPr>
              <a:t>i</a:t>
            </a:r>
            <a:r>
              <a:rPr lang="en-US" altLang="en-US" sz="2000" b="1" dirty="0">
                <a:solidFill>
                  <a:srgbClr val="800000"/>
                </a:solidFill>
                <a:latin typeface="Courier New" panose="02070309020205020404" pitchFamily="49" charset="0"/>
              </a:rPr>
              <a:t>)</a:t>
            </a:r>
            <a:r>
              <a:rPr lang="en-US" altLang="en-US" sz="2000" dirty="0">
                <a:latin typeface="Courier New" panose="02070309020205020404" pitchFamily="49" charset="0"/>
              </a:rPr>
              <a:t>;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altLang="en-US" sz="2000" dirty="0">
                <a:latin typeface="Courier New" panose="02070309020205020404" pitchFamily="49" charset="0"/>
              </a:rPr>
              <a:t>    }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altLang="en-US" sz="2000" dirty="0">
                <a:latin typeface="Courier New" panose="02070309020205020404" pitchFamily="49" charset="0"/>
              </a:rPr>
              <a:t>}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altLang="en-US" sz="2000" dirty="0">
                <a:latin typeface="Courier New" panose="02070309020205020404" pitchFamily="49" charset="0"/>
              </a:rPr>
              <a:t>public </a:t>
            </a:r>
            <a:r>
              <a:rPr lang="en-US" altLang="en-US" sz="2000" dirty="0" err="1">
                <a:latin typeface="Courier New" panose="02070309020205020404" pitchFamily="49" charset="0"/>
              </a:rPr>
              <a:t>int</a:t>
            </a:r>
            <a:r>
              <a:rPr lang="en-US" altLang="en-US" sz="2000" dirty="0">
                <a:latin typeface="Courier New" panose="02070309020205020404" pitchFamily="49" charset="0"/>
              </a:rPr>
              <a:t> </a:t>
            </a:r>
            <a:r>
              <a:rPr lang="en-US" altLang="en-US" sz="2000" dirty="0">
                <a:latin typeface="Courier New" panose="02070309020205020404" pitchFamily="49" charset="0"/>
                <a:hlinkClick r:id="rId2" action="ppaction://hlinksldjump"/>
              </a:rPr>
              <a:t>get</a:t>
            </a:r>
            <a:r>
              <a:rPr lang="en-US" altLang="en-US" sz="2000" dirty="0">
                <a:latin typeface="Courier New" panose="02070309020205020404" pitchFamily="49" charset="0"/>
              </a:rPr>
              <a:t>(</a:t>
            </a:r>
            <a:r>
              <a:rPr lang="en-US" altLang="en-US" sz="2000" dirty="0" err="1">
                <a:latin typeface="Courier New" panose="02070309020205020404" pitchFamily="49" charset="0"/>
              </a:rPr>
              <a:t>int</a:t>
            </a:r>
            <a:r>
              <a:rPr lang="en-US" altLang="en-US" sz="2000" dirty="0">
                <a:latin typeface="Courier New" panose="02070309020205020404" pitchFamily="49" charset="0"/>
              </a:rPr>
              <a:t> index) {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altLang="en-US" sz="2000" b="1" dirty="0">
                <a:latin typeface="Courier New" panose="02070309020205020404" pitchFamily="49" charset="0"/>
              </a:rPr>
              <a:t>    </a:t>
            </a:r>
            <a:r>
              <a:rPr lang="en-US" altLang="en-US" sz="2000" b="1" dirty="0" err="1">
                <a:latin typeface="Courier New" panose="02070309020205020404" pitchFamily="49" charset="0"/>
              </a:rPr>
              <a:t>ListNode</a:t>
            </a:r>
            <a:r>
              <a:rPr lang="en-US" altLang="en-US" sz="2000" b="1" dirty="0">
                <a:latin typeface="Courier New" panose="02070309020205020404" pitchFamily="49" charset="0"/>
              </a:rPr>
              <a:t> current = </a:t>
            </a:r>
            <a:r>
              <a:rPr lang="en-US" altLang="en-US" sz="2000" b="1" dirty="0" err="1">
                <a:latin typeface="Courier New" panose="02070309020205020404" pitchFamily="49" charset="0"/>
              </a:rPr>
              <a:t>nodeAt</a:t>
            </a:r>
            <a:r>
              <a:rPr lang="en-US" altLang="en-US" sz="2000" b="1" dirty="0">
                <a:latin typeface="Courier New" panose="02070309020205020404" pitchFamily="49" charset="0"/>
              </a:rPr>
              <a:t>(index);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altLang="en-US" sz="2000" dirty="0">
                <a:latin typeface="Courier New" panose="02070309020205020404" pitchFamily="49" charset="0"/>
              </a:rPr>
              <a:t>    return </a:t>
            </a:r>
            <a:r>
              <a:rPr lang="en-US" altLang="en-US" sz="2000" dirty="0" err="1">
                <a:latin typeface="Courier New" panose="02070309020205020404" pitchFamily="49" charset="0"/>
              </a:rPr>
              <a:t>current.data</a:t>
            </a:r>
            <a:r>
              <a:rPr lang="en-US" altLang="en-US" sz="2000" dirty="0">
                <a:latin typeface="Courier New" panose="02070309020205020404" pitchFamily="49" charset="0"/>
              </a:rPr>
              <a:t>;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altLang="en-US" sz="2000" dirty="0">
                <a:latin typeface="Courier New" panose="02070309020205020404" pitchFamily="49" charset="0"/>
              </a:rPr>
              <a:t>}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altLang="en-US" sz="2000" dirty="0">
                <a:latin typeface="Courier New" panose="02070309020205020404" pitchFamily="49" charset="0"/>
              </a:rPr>
              <a:t>public void </a:t>
            </a:r>
            <a:r>
              <a:rPr lang="en-US" altLang="en-US" sz="2000" dirty="0">
                <a:solidFill>
                  <a:srgbClr val="C00000"/>
                </a:solidFill>
                <a:latin typeface="Courier New" panose="02070309020205020404" pitchFamily="49" charset="0"/>
                <a:hlinkClick r:id="rId3" action="ppaction://hlinksldjump"/>
              </a:rPr>
              <a:t>remove</a:t>
            </a:r>
            <a:r>
              <a:rPr lang="en-US" altLang="en-US" sz="2000" dirty="0">
                <a:latin typeface="Courier New" panose="02070309020205020404" pitchFamily="49" charset="0"/>
              </a:rPr>
              <a:t>(</a:t>
            </a:r>
            <a:r>
              <a:rPr lang="en-US" altLang="en-US" sz="2000" dirty="0" err="1">
                <a:latin typeface="Courier New" panose="02070309020205020404" pitchFamily="49" charset="0"/>
              </a:rPr>
              <a:t>int</a:t>
            </a:r>
            <a:r>
              <a:rPr lang="en-US" altLang="en-US" sz="2000" dirty="0">
                <a:latin typeface="Courier New" panose="02070309020205020404" pitchFamily="49" charset="0"/>
              </a:rPr>
              <a:t> index) {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altLang="en-US" sz="2000" dirty="0">
                <a:latin typeface="Courier New" panose="02070309020205020404" pitchFamily="49" charset="0"/>
              </a:rPr>
              <a:t>    if (index == 0) front = </a:t>
            </a:r>
            <a:r>
              <a:rPr lang="en-US" altLang="en-US" sz="2000" dirty="0" err="1">
                <a:latin typeface="Courier New" panose="02070309020205020404" pitchFamily="49" charset="0"/>
              </a:rPr>
              <a:t>front.next</a:t>
            </a:r>
            <a:r>
              <a:rPr lang="en-US" altLang="en-US" sz="2000" dirty="0">
                <a:latin typeface="Courier New" panose="02070309020205020404" pitchFamily="49" charset="0"/>
              </a:rPr>
              <a:t>;  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altLang="en-US" sz="2000" dirty="0">
                <a:latin typeface="Courier New" panose="02070309020205020404" pitchFamily="49" charset="0"/>
              </a:rPr>
              <a:t>    else {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altLang="en-US" sz="2000" dirty="0">
                <a:latin typeface="Courier New" panose="02070309020205020404" pitchFamily="49" charset="0"/>
              </a:rPr>
              <a:t>		   </a:t>
            </a:r>
            <a:r>
              <a:rPr lang="en-US" altLang="en-US" sz="2000" b="1" dirty="0" err="1">
                <a:latin typeface="Courier New" panose="02070309020205020404" pitchFamily="49" charset="0"/>
              </a:rPr>
              <a:t>ListNode</a:t>
            </a:r>
            <a:r>
              <a:rPr lang="en-US" altLang="en-US" sz="2000" b="1" dirty="0">
                <a:latin typeface="Courier New" panose="02070309020205020404" pitchFamily="49" charset="0"/>
              </a:rPr>
              <a:t> current = </a:t>
            </a:r>
            <a:r>
              <a:rPr lang="en-US" altLang="en-US" sz="2000" b="1" dirty="0" err="1">
                <a:latin typeface="Courier New" panose="02070309020205020404" pitchFamily="49" charset="0"/>
              </a:rPr>
              <a:t>nodeAt</a:t>
            </a:r>
            <a:r>
              <a:rPr lang="en-US" altLang="en-US" sz="2000" b="1" dirty="0">
                <a:latin typeface="Courier New" panose="02070309020205020404" pitchFamily="49" charset="0"/>
              </a:rPr>
              <a:t>(index – 1);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altLang="en-US" sz="2000" b="1" dirty="0">
                <a:latin typeface="Courier New" panose="02070309020205020404" pitchFamily="49" charset="0"/>
              </a:rPr>
              <a:t>       </a:t>
            </a:r>
            <a:r>
              <a:rPr lang="en-US" altLang="en-US" sz="2000" dirty="0" err="1">
                <a:latin typeface="Courier New" panose="02070309020205020404" pitchFamily="49" charset="0"/>
              </a:rPr>
              <a:t>current.next</a:t>
            </a:r>
            <a:r>
              <a:rPr lang="en-US" altLang="en-US" sz="2000" dirty="0">
                <a:latin typeface="Courier New" panose="02070309020205020404" pitchFamily="49" charset="0"/>
              </a:rPr>
              <a:t> = </a:t>
            </a:r>
            <a:r>
              <a:rPr lang="en-US" altLang="en-US" sz="2000" dirty="0" err="1">
                <a:latin typeface="Courier New" panose="02070309020205020404" pitchFamily="49" charset="0"/>
              </a:rPr>
              <a:t>current.next.next</a:t>
            </a:r>
            <a:r>
              <a:rPr lang="en-US" altLang="en-US" sz="2000" dirty="0">
                <a:latin typeface="Courier New" panose="02070309020205020404" pitchFamily="49" charset="0"/>
              </a:rPr>
              <a:t>;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altLang="en-US" sz="2000" dirty="0">
                <a:latin typeface="Courier New" panose="02070309020205020404" pitchFamily="49" charset="0"/>
              </a:rPr>
              <a:t>    }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altLang="en-US" sz="2000" dirty="0">
                <a:latin typeface="Courier New" panose="02070309020205020404" pitchFamily="49" charset="0"/>
              </a:rPr>
              <a:t>}</a:t>
            </a:r>
          </a:p>
          <a:p>
            <a:pPr lvl="1">
              <a:lnSpc>
                <a:spcPct val="80000"/>
              </a:lnSpc>
              <a:buFontTx/>
              <a:buNone/>
            </a:pPr>
            <a:endParaRPr lang="en-US" altLang="en-US" dirty="0">
              <a:latin typeface="Courier New" panose="02070309020205020404" pitchFamily="49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886200" y="2362200"/>
            <a:ext cx="640464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l">
              <a:lnSpc>
                <a:spcPct val="80000"/>
              </a:lnSpc>
              <a:buFontTx/>
              <a:buNone/>
            </a:pPr>
            <a:r>
              <a:rPr lang="en-US" altLang="en-US" sz="2000" dirty="0" err="1">
                <a:latin typeface="Courier New" panose="02070309020205020404" pitchFamily="49" charset="0"/>
              </a:rPr>
              <a:t>ListNode</a:t>
            </a:r>
            <a:r>
              <a:rPr lang="en-US" altLang="en-US" sz="2000" dirty="0">
                <a:latin typeface="Courier New" panose="02070309020205020404" pitchFamily="49" charset="0"/>
              </a:rPr>
              <a:t> current = front;</a:t>
            </a:r>
          </a:p>
          <a:p>
            <a:pPr lvl="1" algn="l">
              <a:lnSpc>
                <a:spcPct val="80000"/>
              </a:lnSpc>
              <a:buFontTx/>
              <a:buNone/>
            </a:pPr>
            <a:r>
              <a:rPr lang="en-US" altLang="en-US" sz="2000" b="1" dirty="0">
                <a:latin typeface="Courier New" panose="02070309020205020404" pitchFamily="49" charset="0"/>
              </a:rPr>
              <a:t>for (</a:t>
            </a:r>
            <a:r>
              <a:rPr lang="en-US" altLang="en-US" sz="2000" b="1" dirty="0" err="1">
                <a:latin typeface="Courier New" panose="02070309020205020404" pitchFamily="49" charset="0"/>
              </a:rPr>
              <a:t>int</a:t>
            </a:r>
            <a:r>
              <a:rPr lang="en-US" altLang="en-US" sz="2000" b="1" dirty="0">
                <a:latin typeface="Courier New" panose="02070309020205020404" pitchFamily="49" charset="0"/>
              </a:rPr>
              <a:t> </a:t>
            </a:r>
            <a:r>
              <a:rPr lang="en-US" altLang="en-US" sz="2000" b="1" dirty="0" err="1">
                <a:latin typeface="Courier New" panose="02070309020205020404" pitchFamily="49" charset="0"/>
              </a:rPr>
              <a:t>i</a:t>
            </a:r>
            <a:r>
              <a:rPr lang="en-US" altLang="en-US" sz="2000" b="1" dirty="0">
                <a:latin typeface="Courier New" panose="02070309020205020404" pitchFamily="49" charset="0"/>
              </a:rPr>
              <a:t> = 0; </a:t>
            </a:r>
            <a:r>
              <a:rPr lang="en-US" altLang="en-US" sz="2000" b="1" dirty="0" err="1">
                <a:latin typeface="Courier New" panose="02070309020205020404" pitchFamily="49" charset="0"/>
              </a:rPr>
              <a:t>i</a:t>
            </a:r>
            <a:r>
              <a:rPr lang="en-US" altLang="en-US" sz="2000" b="1" dirty="0">
                <a:latin typeface="Courier New" panose="02070309020205020404" pitchFamily="49" charset="0"/>
              </a:rPr>
              <a:t> &lt; index; </a:t>
            </a:r>
            <a:r>
              <a:rPr lang="en-US" altLang="en-US" sz="2000" b="1" dirty="0" err="1">
                <a:latin typeface="Courier New" panose="02070309020205020404" pitchFamily="49" charset="0"/>
              </a:rPr>
              <a:t>i</a:t>
            </a:r>
            <a:r>
              <a:rPr lang="en-US" altLang="en-US" sz="2000" b="1" dirty="0">
                <a:latin typeface="Courier New" panose="02070309020205020404" pitchFamily="49" charset="0"/>
              </a:rPr>
              <a:t>++)</a:t>
            </a:r>
            <a:r>
              <a:rPr lang="en-US" altLang="en-US" sz="2000" dirty="0">
                <a:latin typeface="Courier New" panose="02070309020205020404" pitchFamily="49" charset="0"/>
              </a:rPr>
              <a:t> </a:t>
            </a:r>
          </a:p>
          <a:p>
            <a:pPr lvl="1" algn="l">
              <a:lnSpc>
                <a:spcPct val="80000"/>
              </a:lnSpc>
              <a:buFontTx/>
              <a:buNone/>
            </a:pPr>
            <a:r>
              <a:rPr lang="en-US" altLang="en-US" sz="2000" dirty="0">
                <a:latin typeface="Courier New" panose="02070309020205020404" pitchFamily="49" charset="0"/>
              </a:rPr>
              <a:t>        current = </a:t>
            </a:r>
            <a:r>
              <a:rPr lang="en-US" altLang="en-US" sz="2000" dirty="0" err="1">
                <a:latin typeface="Courier New" panose="02070309020205020404" pitchFamily="49" charset="0"/>
              </a:rPr>
              <a:t>current.next</a:t>
            </a:r>
            <a:r>
              <a:rPr lang="en-US" altLang="en-US" sz="2000" dirty="0">
                <a:latin typeface="Courier New" panose="02070309020205020404" pitchFamily="49" charset="0"/>
              </a:rPr>
              <a:t>;</a:t>
            </a:r>
          </a:p>
          <a:p>
            <a:pPr lvl="1" algn="l">
              <a:lnSpc>
                <a:spcPct val="80000"/>
              </a:lnSpc>
              <a:buFontTx/>
              <a:buNone/>
            </a:pPr>
            <a:r>
              <a:rPr lang="en-US" altLang="en-US" sz="2000" dirty="0">
                <a:latin typeface="Courier New" panose="02070309020205020404" pitchFamily="49" charset="0"/>
              </a:rPr>
              <a:t>return current;</a:t>
            </a:r>
          </a:p>
          <a:p>
            <a:pPr lvl="1" algn="l">
              <a:lnSpc>
                <a:spcPct val="80000"/>
              </a:lnSpc>
              <a:buFontTx/>
              <a:buNone/>
            </a:pPr>
            <a:r>
              <a:rPr lang="en-US" altLang="en-US" sz="2000" dirty="0">
                <a:latin typeface="Courier New" panose="02070309020205020404" pitchFamily="49" charset="0"/>
              </a:rPr>
              <a:t> 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53414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1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901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1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3901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14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39014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14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39014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14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500"/>
                                        <p:tgtEl>
                                          <p:spTgt spid="39014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14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39014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14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500"/>
                                        <p:tgtEl>
                                          <p:spTgt spid="39014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14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39014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14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1" dur="500"/>
                                        <p:tgtEl>
                                          <p:spTgt spid="39014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147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4" dur="500"/>
                                        <p:tgtEl>
                                          <p:spTgt spid="390147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147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390147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9pPr>
          </a:lstStyle>
          <a:p>
            <a:pPr eaLnBrk="1" hangingPunct="1"/>
            <a:fld id="{7C66DA69-6279-498E-81FC-66323F0610A0}" type="datetime1">
              <a:rPr lang="en-US" altLang="en-US">
                <a:latin typeface="Tw Cen MT Condensed" panose="020B0606020104020203" pitchFamily="34" charset="0"/>
              </a:rPr>
              <a:pPr eaLnBrk="1" hangingPunct="1"/>
              <a:t>2/21/2017</a:t>
            </a:fld>
            <a:endParaRPr lang="en-US" altLang="en-US">
              <a:latin typeface="Tw Cen MT Condensed" panose="020B0606020104020203" pitchFamily="34" charset="0"/>
            </a:endParaRPr>
          </a:p>
        </p:txBody>
      </p:sp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9pPr>
          </a:lstStyle>
          <a:p>
            <a:pPr eaLnBrk="1" hangingPunct="1"/>
            <a:r>
              <a:rPr lang="en-US" altLang="en-US">
                <a:latin typeface="Tw Cen MT Condensed" panose="020B0606020104020203" pitchFamily="34" charset="0"/>
              </a:rPr>
              <a:t>20-</a:t>
            </a:r>
            <a:fld id="{4C6E3970-CEE0-4836-AF65-C92E760A6360}" type="slidenum">
              <a:rPr lang="en-US" altLang="en-US">
                <a:latin typeface="Tw Cen MT Condensed" panose="020B0606020104020203" pitchFamily="34" charset="0"/>
              </a:rPr>
              <a:pPr eaLnBrk="1" hangingPunct="1"/>
              <a:t>3</a:t>
            </a:fld>
            <a:endParaRPr lang="en-US" altLang="en-US">
              <a:latin typeface="Tw Cen MT Condensed" panose="020B0606020104020203" pitchFamily="34" charset="0"/>
            </a:endParaRPr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>
                <a:solidFill>
                  <a:srgbClr val="C00000"/>
                </a:solidFill>
              </a:rPr>
              <a:t>Analysis of Execution Time</a:t>
            </a:r>
          </a:p>
        </p:txBody>
      </p:sp>
      <p:sp>
        <p:nvSpPr>
          <p:cNvPr id="410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813542"/>
            <a:ext cx="8915400" cy="4876800"/>
          </a:xfrm>
        </p:spPr>
        <p:txBody>
          <a:bodyPr/>
          <a:lstStyle/>
          <a:p>
            <a:pPr marL="0" indent="0" eaLnBrk="1" hangingPunct="1">
              <a:lnSpc>
                <a:spcPts val="2100"/>
              </a:lnSpc>
              <a:buNone/>
            </a:pPr>
            <a:endParaRPr lang="en-US" sz="2400" b="1" dirty="0">
              <a:solidFill>
                <a:schemeClr val="accent2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 eaLnBrk="1" hangingPunct="1">
              <a:lnSpc>
                <a:spcPts val="2100"/>
              </a:lnSpc>
              <a:buNone/>
            </a:pPr>
            <a:r>
              <a:rPr lang="en-US" sz="2400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public static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indexOf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[]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arr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val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) 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{ </a:t>
            </a:r>
          </a:p>
          <a:p>
            <a:pPr marL="0" indent="0" eaLnBrk="1" hangingPunct="1">
              <a:lnSpc>
                <a:spcPts val="2100"/>
              </a:lnSpc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arrLen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arr.length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 eaLnBrk="1" hangingPunct="1">
              <a:lnSpc>
                <a:spcPts val="2100"/>
              </a:lnSpc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  for (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= 0;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&lt;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arrLen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;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++) 		</a:t>
            </a:r>
          </a:p>
          <a:p>
            <a:pPr marL="0" indent="0" eaLnBrk="1" hangingPunct="1">
              <a:lnSpc>
                <a:spcPts val="2100"/>
              </a:lnSpc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	if (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arr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] ==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val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) 							return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; </a:t>
            </a:r>
          </a:p>
          <a:p>
            <a:pPr marL="0" indent="0" eaLnBrk="1" hangingPunct="1">
              <a:lnSpc>
                <a:spcPts val="2100"/>
              </a:lnSpc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  return -1;</a:t>
            </a:r>
          </a:p>
          <a:p>
            <a:pPr marL="0" indent="0" eaLnBrk="1" hangingPunct="1">
              <a:lnSpc>
                <a:spcPts val="2100"/>
              </a:lnSpc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}</a:t>
            </a:r>
          </a:p>
          <a:p>
            <a:pPr marL="0" indent="0" eaLnBrk="1" hangingPunct="1">
              <a:lnSpc>
                <a:spcPts val="2100"/>
              </a:lnSpc>
              <a:buNone/>
            </a:pPr>
            <a:endParaRPr lang="en-US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5410200" y="1204802"/>
            <a:ext cx="609600" cy="304800"/>
          </a:xfrm>
          <a:prstGeom prst="rect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w Cen MT" pitchFamily="34" charset="0"/>
            </a:endParaRPr>
          </a:p>
        </p:txBody>
      </p:sp>
      <p:sp>
        <p:nvSpPr>
          <p:cNvPr id="2" name="Rectangle 1">
            <a:hlinkClick r:id="rId3" action="ppaction://hlinksldjump"/>
          </p:cNvPr>
          <p:cNvSpPr/>
          <p:nvPr/>
        </p:nvSpPr>
        <p:spPr bwMode="auto">
          <a:xfrm>
            <a:off x="8026831" y="2682270"/>
            <a:ext cx="862737" cy="52322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w Cen MT" pitchFamily="34" charset="0"/>
              </a:rPr>
              <a:t>Skip</a:t>
            </a: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w Cen MT" pitchFamily="34" charset="0"/>
              </a:rPr>
              <a:t> </a:t>
            </a:r>
          </a:p>
        </p:txBody>
      </p:sp>
      <p:sp>
        <p:nvSpPr>
          <p:cNvPr id="5" name="Rectangle 4"/>
          <p:cNvSpPr/>
          <p:nvPr/>
        </p:nvSpPr>
        <p:spPr>
          <a:xfrm>
            <a:off x="460612" y="3211508"/>
            <a:ext cx="7848600" cy="31208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l" eaLnBrk="0" hangingPunct="0">
              <a:spcBef>
                <a:spcPct val="20000"/>
              </a:spcBef>
            </a:pPr>
            <a:r>
              <a:rPr lang="en-US" sz="2400" kern="0" dirty="0">
                <a:solidFill>
                  <a:srgbClr val="000000"/>
                </a:solidFill>
                <a:latin typeface="Calibri" panose="020F0502020204030204"/>
                <a:sym typeface="Wingdings" panose="05000000000000000000" pitchFamily="2" charset="2"/>
              </a:rPr>
              <a:t>I</a:t>
            </a:r>
            <a:r>
              <a:rPr lang="en-US" sz="2400" kern="0" dirty="0">
                <a:solidFill>
                  <a:srgbClr val="000000"/>
                </a:solidFill>
                <a:latin typeface="Calibri" panose="020F0502020204030204"/>
              </a:rPr>
              <a:t>n a sequential search of an array:</a:t>
            </a:r>
          </a:p>
          <a:p>
            <a:pPr marL="455613" lvl="1" indent="-173038" algn="l" eaLnBrk="0" hangingPunct="0">
              <a:spcBef>
                <a:spcPct val="20000"/>
              </a:spcBef>
              <a:buFontTx/>
              <a:buChar char="•"/>
            </a:pPr>
            <a:r>
              <a:rPr lang="en-US" sz="2000" kern="0" dirty="0">
                <a:solidFill>
                  <a:srgbClr val="000000"/>
                </a:solidFill>
                <a:latin typeface="Calibri" panose="020F0502020204030204"/>
              </a:rPr>
              <a:t> </a:t>
            </a:r>
            <a:r>
              <a:rPr lang="en-US" sz="2400" i="1" kern="0" dirty="0">
                <a:solidFill>
                  <a:srgbClr val="FF0000"/>
                </a:solidFill>
                <a:latin typeface="Calibri" panose="020F0502020204030204"/>
              </a:rPr>
              <a:t>worst-case</a:t>
            </a:r>
            <a:r>
              <a:rPr lang="en-US" sz="2400" i="1" kern="0" dirty="0">
                <a:solidFill>
                  <a:srgbClr val="000000"/>
                </a:solidFill>
                <a:latin typeface="Calibri" panose="020F0502020204030204"/>
              </a:rPr>
              <a:t>:</a:t>
            </a:r>
          </a:p>
          <a:p>
            <a:pPr marL="282575" lvl="1" algn="l" eaLnBrk="0" hangingPunct="0">
              <a:spcBef>
                <a:spcPct val="20000"/>
              </a:spcBef>
            </a:pPr>
            <a:r>
              <a:rPr lang="en-US" sz="2400" i="1" kern="0" dirty="0">
                <a:solidFill>
                  <a:srgbClr val="000000"/>
                </a:solidFill>
                <a:latin typeface="Calibri" panose="020F0502020204030204"/>
              </a:rPr>
              <a:t> 4n+3 </a:t>
            </a:r>
            <a:r>
              <a:rPr lang="en-US" sz="2400" i="1" kern="0" dirty="0">
                <a:solidFill>
                  <a:srgbClr val="000000"/>
                </a:solidFill>
                <a:latin typeface="Calibri" panose="020F0502020204030204"/>
                <a:sym typeface="Wingdings" panose="05000000000000000000" pitchFamily="2" charset="2"/>
              </a:rPr>
              <a:t></a:t>
            </a:r>
            <a:r>
              <a:rPr lang="en-US" sz="2400" i="1" kern="0" dirty="0">
                <a:solidFill>
                  <a:srgbClr val="000000"/>
                </a:solidFill>
                <a:latin typeface="Calibri" panose="020F0502020204030204"/>
              </a:rPr>
              <a:t> complexity</a:t>
            </a:r>
            <a:r>
              <a:rPr lang="en-US" sz="2400" kern="0" dirty="0">
                <a:solidFill>
                  <a:srgbClr val="000000"/>
                </a:solidFill>
                <a:latin typeface="Calibri" panose="020F0502020204030204"/>
              </a:rPr>
              <a:t> is  linear </a:t>
            </a:r>
          </a:p>
          <a:p>
            <a:pPr marL="455613" lvl="1" indent="-173038" algn="l" eaLnBrk="0" hangingPunct="0">
              <a:spcBef>
                <a:spcPct val="20000"/>
              </a:spcBef>
              <a:buFontTx/>
              <a:buChar char="•"/>
            </a:pPr>
            <a:r>
              <a:rPr lang="en-US" sz="2400" kern="0" dirty="0">
                <a:solidFill>
                  <a:srgbClr val="000000"/>
                </a:solidFill>
                <a:latin typeface="Calibri" panose="020F0502020204030204"/>
              </a:rPr>
              <a:t> </a:t>
            </a:r>
            <a:r>
              <a:rPr lang="en-US" sz="2400" i="1" kern="0" dirty="0">
                <a:solidFill>
                  <a:srgbClr val="2D2DB9"/>
                </a:solidFill>
                <a:latin typeface="Calibri" panose="020F0502020204030204"/>
              </a:rPr>
              <a:t>best-case: </a:t>
            </a:r>
          </a:p>
          <a:p>
            <a:pPr marL="282575" lvl="1" algn="l" eaLnBrk="0" hangingPunct="0">
              <a:spcBef>
                <a:spcPct val="20000"/>
              </a:spcBef>
            </a:pPr>
            <a:r>
              <a:rPr lang="en-US" sz="2400" i="1" kern="0" dirty="0">
                <a:solidFill>
                  <a:srgbClr val="000000"/>
                </a:solidFill>
                <a:latin typeface="Calibri" panose="020F0502020204030204"/>
              </a:rPr>
              <a:t> 6 </a:t>
            </a:r>
            <a:r>
              <a:rPr lang="en-US" sz="2400" i="1" kern="0" dirty="0">
                <a:solidFill>
                  <a:srgbClr val="000000"/>
                </a:solidFill>
                <a:latin typeface="Calibri" panose="020F0502020204030204"/>
                <a:sym typeface="Wingdings" panose="05000000000000000000" pitchFamily="2" charset="2"/>
              </a:rPr>
              <a:t> </a:t>
            </a:r>
            <a:r>
              <a:rPr lang="en-US" sz="2400" i="1" kern="0" dirty="0">
                <a:solidFill>
                  <a:srgbClr val="000000"/>
                </a:solidFill>
                <a:latin typeface="Calibri" panose="020F0502020204030204"/>
              </a:rPr>
              <a:t>complexity</a:t>
            </a:r>
            <a:r>
              <a:rPr lang="en-US" sz="2400" kern="0" dirty="0">
                <a:solidFill>
                  <a:srgbClr val="000000"/>
                </a:solidFill>
                <a:latin typeface="Calibri" panose="020F0502020204030204"/>
              </a:rPr>
              <a:t> is constant (independent of input size) </a:t>
            </a:r>
          </a:p>
          <a:p>
            <a:pPr marL="455613" lvl="1" indent="-173038" algn="l" eaLnBrk="0" hangingPunct="0">
              <a:spcBef>
                <a:spcPct val="20000"/>
              </a:spcBef>
              <a:buFontTx/>
              <a:buChar char="•"/>
            </a:pPr>
            <a:r>
              <a:rPr lang="en-US" sz="2400" i="1" kern="0" dirty="0">
                <a:solidFill>
                  <a:srgbClr val="000000"/>
                </a:solidFill>
                <a:latin typeface="Calibri" panose="020F0502020204030204"/>
              </a:rPr>
              <a:t>average case: </a:t>
            </a:r>
          </a:p>
          <a:p>
            <a:pPr marL="455613" lvl="1" indent="-173038" algn="l" eaLnBrk="0" hangingPunct="0">
              <a:spcBef>
                <a:spcPct val="20000"/>
              </a:spcBef>
              <a:buFontTx/>
              <a:buChar char="•"/>
            </a:pPr>
            <a:r>
              <a:rPr lang="en-US" sz="2400" i="1" kern="0" dirty="0">
                <a:solidFill>
                  <a:srgbClr val="000000"/>
                </a:solidFill>
                <a:latin typeface="Calibri" panose="020F0502020204030204"/>
              </a:rPr>
              <a:t>4n/2 +3 = 2n+3 </a:t>
            </a:r>
            <a:r>
              <a:rPr lang="en-US" sz="2400" i="1" kern="0" dirty="0">
                <a:solidFill>
                  <a:srgbClr val="000000"/>
                </a:solidFill>
                <a:latin typeface="Calibri" panose="020F0502020204030204"/>
                <a:sym typeface="Wingdings" panose="05000000000000000000" pitchFamily="2" charset="2"/>
              </a:rPr>
              <a:t></a:t>
            </a:r>
            <a:r>
              <a:rPr lang="en-US" sz="2400" i="1" kern="0" dirty="0">
                <a:solidFill>
                  <a:srgbClr val="000000"/>
                </a:solidFill>
                <a:latin typeface="Calibri" panose="020F0502020204030204"/>
              </a:rPr>
              <a:t> complexity</a:t>
            </a:r>
            <a:r>
              <a:rPr lang="en-US" sz="2400" kern="0" dirty="0">
                <a:solidFill>
                  <a:srgbClr val="000000"/>
                </a:solidFill>
                <a:latin typeface="Calibri" panose="020F0502020204030204"/>
              </a:rPr>
              <a:t> is linear</a:t>
            </a:r>
          </a:p>
        </p:txBody>
      </p:sp>
    </p:spTree>
    <p:extLst>
      <p:ext uri="{BB962C8B-B14F-4D97-AF65-F5344CB8AC3E}">
        <p14:creationId xmlns:p14="http://schemas.microsoft.com/office/powerpoint/2010/main" val="3206162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 bwMode="auto">
          <a:xfrm>
            <a:off x="838200" y="2375878"/>
            <a:ext cx="5638800" cy="1281722"/>
          </a:xfrm>
          <a:prstGeom prst="rect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307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solidFill>
                  <a:srgbClr val="C00000"/>
                </a:solidFill>
              </a:rPr>
              <a:t>The </a:t>
            </a:r>
            <a:r>
              <a:rPr lang="en-US" altLang="en-US" dirty="0">
                <a:solidFill>
                  <a:srgbClr val="C00000"/>
                </a:solidFill>
                <a:latin typeface="Courier New" panose="02070309020205020404" pitchFamily="49" charset="0"/>
              </a:rPr>
              <a:t>get</a:t>
            </a:r>
            <a:r>
              <a:rPr lang="en-US" altLang="en-US" dirty="0">
                <a:solidFill>
                  <a:srgbClr val="C00000"/>
                </a:solidFill>
              </a:rPr>
              <a:t> method</a:t>
            </a:r>
          </a:p>
        </p:txBody>
      </p:sp>
      <p:sp>
        <p:nvSpPr>
          <p:cNvPr id="3307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>
              <a:lnSpc>
                <a:spcPct val="80000"/>
              </a:lnSpc>
              <a:buFontTx/>
              <a:buNone/>
            </a:pPr>
            <a:r>
              <a:rPr lang="en-US" altLang="en-US" sz="2000" b="1" dirty="0">
                <a:solidFill>
                  <a:srgbClr val="008000"/>
                </a:solidFill>
                <a:latin typeface="Courier New" panose="02070309020205020404" pitchFamily="49" charset="0"/>
              </a:rPr>
              <a:t>// Returns value in list at given index.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altLang="en-US" sz="2000" b="1" dirty="0">
                <a:solidFill>
                  <a:srgbClr val="008000"/>
                </a:solidFill>
                <a:latin typeface="Courier New" panose="02070309020205020404" pitchFamily="49" charset="0"/>
              </a:rPr>
              <a:t>// Precondition: 0 &lt;= index &lt; size()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altLang="en-US" sz="2000" dirty="0">
                <a:latin typeface="Courier New" panose="02070309020205020404" pitchFamily="49" charset="0"/>
              </a:rPr>
              <a:t>public </a:t>
            </a:r>
            <a:r>
              <a:rPr lang="en-US" altLang="en-US" sz="2000" dirty="0" err="1">
                <a:latin typeface="Courier New" panose="02070309020205020404" pitchFamily="49" charset="0"/>
              </a:rPr>
              <a:t>int</a:t>
            </a:r>
            <a:r>
              <a:rPr lang="en-US" altLang="en-US" sz="2000" dirty="0">
                <a:latin typeface="Courier New" panose="02070309020205020404" pitchFamily="49" charset="0"/>
              </a:rPr>
              <a:t> get(</a:t>
            </a:r>
            <a:r>
              <a:rPr lang="en-US" altLang="en-US" sz="2000" dirty="0" err="1">
                <a:latin typeface="Courier New" panose="02070309020205020404" pitchFamily="49" charset="0"/>
              </a:rPr>
              <a:t>int</a:t>
            </a:r>
            <a:r>
              <a:rPr lang="en-US" altLang="en-US" sz="2000" dirty="0">
                <a:latin typeface="Courier New" panose="02070309020205020404" pitchFamily="49" charset="0"/>
              </a:rPr>
              <a:t> index) {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altLang="en-US" sz="2000" dirty="0">
                <a:latin typeface="Courier New" panose="02070309020205020404" pitchFamily="49" charset="0"/>
              </a:rPr>
              <a:t>    </a:t>
            </a:r>
            <a:r>
              <a:rPr lang="en-US" altLang="en-US" sz="2000" b="1" dirty="0">
                <a:solidFill>
                  <a:srgbClr val="FF0000"/>
                </a:solidFill>
                <a:latin typeface="Courier New" panose="02070309020205020404" pitchFamily="49" charset="0"/>
              </a:rPr>
              <a:t>//reach the index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altLang="en-US" sz="2000" dirty="0">
                <a:latin typeface="Courier New" panose="02070309020205020404" pitchFamily="49" charset="0"/>
              </a:rPr>
              <a:t>    </a:t>
            </a:r>
            <a:r>
              <a:rPr lang="en-US" altLang="en-US" sz="2000" dirty="0" err="1">
                <a:latin typeface="Courier New" panose="02070309020205020404" pitchFamily="49" charset="0"/>
              </a:rPr>
              <a:t>ListNode</a:t>
            </a:r>
            <a:r>
              <a:rPr lang="en-US" altLang="en-US" sz="2000" dirty="0">
                <a:latin typeface="Courier New" panose="02070309020205020404" pitchFamily="49" charset="0"/>
              </a:rPr>
              <a:t> current = front;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altLang="en-US" sz="2000" dirty="0">
                <a:latin typeface="Courier New" panose="02070309020205020404" pitchFamily="49" charset="0"/>
              </a:rPr>
              <a:t>    for (</a:t>
            </a:r>
            <a:r>
              <a:rPr lang="en-US" altLang="en-US" sz="2000" dirty="0" err="1">
                <a:latin typeface="Courier New" panose="02070309020205020404" pitchFamily="49" charset="0"/>
              </a:rPr>
              <a:t>int</a:t>
            </a:r>
            <a:r>
              <a:rPr lang="en-US" altLang="en-US" sz="2000" dirty="0">
                <a:latin typeface="Courier New" panose="02070309020205020404" pitchFamily="49" charset="0"/>
              </a:rPr>
              <a:t> </a:t>
            </a:r>
            <a:r>
              <a:rPr lang="en-US" altLang="en-US" sz="2000" dirty="0" err="1">
                <a:latin typeface="Courier New" panose="02070309020205020404" pitchFamily="49" charset="0"/>
              </a:rPr>
              <a:t>i</a:t>
            </a:r>
            <a:r>
              <a:rPr lang="en-US" altLang="en-US" sz="2000" dirty="0">
                <a:latin typeface="Courier New" panose="02070309020205020404" pitchFamily="49" charset="0"/>
              </a:rPr>
              <a:t> = 0; </a:t>
            </a:r>
            <a:r>
              <a:rPr lang="en-US" altLang="en-US" sz="2000" dirty="0" err="1">
                <a:latin typeface="Courier New" panose="02070309020205020404" pitchFamily="49" charset="0"/>
              </a:rPr>
              <a:t>i</a:t>
            </a:r>
            <a:r>
              <a:rPr lang="en-US" altLang="en-US" sz="2000" dirty="0">
                <a:latin typeface="Courier New" panose="02070309020205020404" pitchFamily="49" charset="0"/>
              </a:rPr>
              <a:t> &lt; index; </a:t>
            </a:r>
            <a:r>
              <a:rPr lang="en-US" altLang="en-US" sz="2000" dirty="0" err="1">
                <a:latin typeface="Courier New" panose="02070309020205020404" pitchFamily="49" charset="0"/>
              </a:rPr>
              <a:t>i</a:t>
            </a:r>
            <a:r>
              <a:rPr lang="en-US" altLang="en-US" sz="2000" dirty="0">
                <a:latin typeface="Courier New" panose="02070309020205020404" pitchFamily="49" charset="0"/>
              </a:rPr>
              <a:t>++) {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altLang="en-US" sz="2000" dirty="0">
                <a:latin typeface="Courier New" panose="02070309020205020404" pitchFamily="49" charset="0"/>
              </a:rPr>
              <a:t>        current = </a:t>
            </a:r>
            <a:r>
              <a:rPr lang="en-US" altLang="en-US" sz="2000" dirty="0" err="1">
                <a:latin typeface="Courier New" panose="02070309020205020404" pitchFamily="49" charset="0"/>
              </a:rPr>
              <a:t>current.next</a:t>
            </a:r>
            <a:r>
              <a:rPr lang="en-US" altLang="en-US" sz="2000" dirty="0">
                <a:latin typeface="Courier New" panose="02070309020205020404" pitchFamily="49" charset="0"/>
              </a:rPr>
              <a:t>;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altLang="en-US" sz="2000" dirty="0">
                <a:latin typeface="Courier New" panose="02070309020205020404" pitchFamily="49" charset="0"/>
              </a:rPr>
              <a:t>    }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altLang="en-US" sz="2000" b="1" dirty="0">
                <a:latin typeface="Courier New" panose="02070309020205020404" pitchFamily="49" charset="0"/>
              </a:rPr>
              <a:t>    return </a:t>
            </a:r>
            <a:r>
              <a:rPr lang="en-US" altLang="en-US" sz="2000" b="1" dirty="0" err="1">
                <a:latin typeface="Courier New" panose="02070309020205020404" pitchFamily="49" charset="0"/>
              </a:rPr>
              <a:t>current.data</a:t>
            </a:r>
            <a:r>
              <a:rPr lang="en-US" altLang="en-US" sz="2000" b="1" dirty="0">
                <a:latin typeface="Courier New" panose="02070309020205020404" pitchFamily="49" charset="0"/>
              </a:rPr>
              <a:t>;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altLang="en-US" sz="2000" dirty="0">
                <a:latin typeface="Courier New" panose="02070309020205020404" pitchFamily="49" charset="0"/>
              </a:rPr>
              <a:t>}</a:t>
            </a:r>
          </a:p>
        </p:txBody>
      </p:sp>
      <p:cxnSp>
        <p:nvCxnSpPr>
          <p:cNvPr id="4" name="Straight Arrow Connector 3"/>
          <p:cNvCxnSpPr>
            <a:stCxn id="5" idx="3"/>
          </p:cNvCxnSpPr>
          <p:nvPr/>
        </p:nvCxnSpPr>
        <p:spPr bwMode="auto">
          <a:xfrm>
            <a:off x="6705600" y="1676400"/>
            <a:ext cx="685800" cy="22860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2"/>
            </a:solidFill>
            <a:prstDash val="solid"/>
            <a:round/>
            <a:headEnd type="none" w="med" len="med"/>
            <a:tailEnd type="arrow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" name="Rectangle 4"/>
          <p:cNvSpPr/>
          <p:nvPr/>
        </p:nvSpPr>
        <p:spPr bwMode="auto">
          <a:xfrm>
            <a:off x="3276600" y="1524000"/>
            <a:ext cx="3429000" cy="304800"/>
          </a:xfrm>
          <a:prstGeom prst="rect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7124698" y="2082800"/>
            <a:ext cx="2019302" cy="1049215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l"/>
            <a:r>
              <a:rPr lang="en-US" altLang="en-US" b="1" dirty="0" err="1">
                <a:latin typeface="Courier New" panose="02070309020205020404" pitchFamily="49" charset="0"/>
              </a:rPr>
              <a:t>CheckElement</a:t>
            </a:r>
            <a:endParaRPr lang="en-US" altLang="en-US" b="1" dirty="0">
              <a:latin typeface="Courier New" panose="02070309020205020404" pitchFamily="49" charset="0"/>
            </a:endParaRPr>
          </a:p>
          <a:p>
            <a:pPr algn="l"/>
            <a:r>
              <a:rPr lang="en-US" altLang="en-US" dirty="0">
                <a:latin typeface="Courier New" panose="02070309020205020404" pitchFamily="49" charset="0"/>
              </a:rPr>
              <a:t>should be added </a:t>
            </a:r>
            <a:endParaRPr kumimoji="0" lang="en-US" sz="1800" i="0" u="none" strike="noStrike" cap="none" normalizeH="0" baseline="0" dirty="0">
              <a:ln>
                <a:noFill/>
              </a:ln>
              <a:effectLst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6256176" y="3294185"/>
            <a:ext cx="1981200" cy="820615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l"/>
            <a:r>
              <a:rPr lang="en-US" altLang="en-US" dirty="0">
                <a:latin typeface="Courier New" panose="02070309020205020404" pitchFamily="49" charset="0"/>
              </a:rPr>
              <a:t>Replace with</a:t>
            </a:r>
          </a:p>
          <a:p>
            <a:pPr algn="l"/>
            <a:r>
              <a:rPr lang="en-US" altLang="en-US" b="1" dirty="0" err="1">
                <a:latin typeface="Courier New" panose="02070309020205020404" pitchFamily="49" charset="0"/>
              </a:rPr>
              <a:t>nodeAt</a:t>
            </a:r>
            <a:r>
              <a:rPr lang="en-US" altLang="en-US" b="1" dirty="0">
                <a:latin typeface="Courier New" panose="02070309020205020404" pitchFamily="49" charset="0"/>
              </a:rPr>
              <a:t>(index)</a:t>
            </a:r>
          </a:p>
        </p:txBody>
      </p:sp>
      <p:cxnSp>
        <p:nvCxnSpPr>
          <p:cNvPr id="9" name="Straight Arrow Connector 8"/>
          <p:cNvCxnSpPr/>
          <p:nvPr/>
        </p:nvCxnSpPr>
        <p:spPr bwMode="auto">
          <a:xfrm>
            <a:off x="6477000" y="2528278"/>
            <a:ext cx="381000" cy="99060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arrow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164508033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 bwMode="auto">
          <a:xfrm>
            <a:off x="1905000" y="3962400"/>
            <a:ext cx="6553200" cy="1371600"/>
          </a:xfrm>
          <a:prstGeom prst="rect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430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solidFill>
                  <a:srgbClr val="C00000"/>
                </a:solidFill>
                <a:latin typeface="Courier New" panose="02070309020205020404" pitchFamily="49" charset="0"/>
              </a:rPr>
              <a:t>remove</a:t>
            </a:r>
            <a:r>
              <a:rPr lang="en-US" altLang="en-US" dirty="0">
                <a:solidFill>
                  <a:srgbClr val="C00000"/>
                </a:solidFill>
              </a:rPr>
              <a:t> </a:t>
            </a:r>
          </a:p>
        </p:txBody>
      </p:sp>
      <p:cxnSp>
        <p:nvCxnSpPr>
          <p:cNvPr id="4" name="Straight Arrow Connector 3"/>
          <p:cNvCxnSpPr>
            <a:stCxn id="5" idx="3"/>
          </p:cNvCxnSpPr>
          <p:nvPr/>
        </p:nvCxnSpPr>
        <p:spPr bwMode="auto">
          <a:xfrm flipV="1">
            <a:off x="6781800" y="1600201"/>
            <a:ext cx="349740" cy="68384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2"/>
            </a:solidFill>
            <a:prstDash val="solid"/>
            <a:round/>
            <a:headEnd type="none" w="med" len="med"/>
            <a:tailEnd type="arrow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" name="Rectangle 4"/>
          <p:cNvSpPr/>
          <p:nvPr/>
        </p:nvSpPr>
        <p:spPr bwMode="auto">
          <a:xfrm>
            <a:off x="3352800" y="1516185"/>
            <a:ext cx="3429000" cy="304800"/>
          </a:xfrm>
          <a:prstGeom prst="rect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7131540" y="1447800"/>
            <a:ext cx="2019302" cy="1049215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l"/>
            <a:r>
              <a:rPr lang="en-US" altLang="en-US" b="1" dirty="0" err="1">
                <a:latin typeface="Courier New" panose="02070309020205020404" pitchFamily="49" charset="0"/>
              </a:rPr>
              <a:t>CheckElement</a:t>
            </a:r>
            <a:endParaRPr lang="en-US" altLang="en-US" b="1" dirty="0">
              <a:latin typeface="Courier New" panose="02070309020205020404" pitchFamily="49" charset="0"/>
            </a:endParaRPr>
          </a:p>
          <a:p>
            <a:pPr algn="l"/>
            <a:r>
              <a:rPr lang="en-US" altLang="en-US" dirty="0">
                <a:latin typeface="Courier New" panose="02070309020205020404" pitchFamily="49" charset="0"/>
              </a:rPr>
              <a:t>should be added </a:t>
            </a:r>
            <a:endParaRPr kumimoji="0" lang="en-US" sz="1800" i="0" u="none" strike="noStrike" cap="none" normalizeH="0" baseline="0" dirty="0">
              <a:ln>
                <a:noFill/>
              </a:ln>
              <a:effectLst/>
            </a:endParaRPr>
          </a:p>
        </p:txBody>
      </p:sp>
      <p:cxnSp>
        <p:nvCxnSpPr>
          <p:cNvPr id="7" name="Straight Arrow Connector 6"/>
          <p:cNvCxnSpPr/>
          <p:nvPr/>
        </p:nvCxnSpPr>
        <p:spPr bwMode="auto">
          <a:xfrm flipH="1">
            <a:off x="1450134" y="4134239"/>
            <a:ext cx="454866" cy="1504561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430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>
              <a:lnSpc>
                <a:spcPct val="80000"/>
              </a:lnSpc>
              <a:buFontTx/>
              <a:buNone/>
            </a:pPr>
            <a:r>
              <a:rPr lang="en-US" altLang="en-US" sz="2000" b="1" dirty="0">
                <a:solidFill>
                  <a:srgbClr val="008000"/>
                </a:solidFill>
                <a:latin typeface="Courier New" panose="02070309020205020404" pitchFamily="49" charset="0"/>
              </a:rPr>
              <a:t>// Removes value at given index from list.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altLang="en-US" sz="2000" b="1" dirty="0">
                <a:solidFill>
                  <a:srgbClr val="008000"/>
                </a:solidFill>
                <a:latin typeface="Courier New" panose="02070309020205020404" pitchFamily="49" charset="0"/>
              </a:rPr>
              <a:t>// Precondition: 0 &lt;= index &lt; size()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altLang="en-US" sz="2000" dirty="0">
                <a:latin typeface="Courier New" panose="02070309020205020404" pitchFamily="49" charset="0"/>
              </a:rPr>
              <a:t>public void remove(</a:t>
            </a:r>
            <a:r>
              <a:rPr lang="en-US" altLang="en-US" sz="2000" dirty="0" err="1">
                <a:latin typeface="Courier New" panose="02070309020205020404" pitchFamily="49" charset="0"/>
              </a:rPr>
              <a:t>int</a:t>
            </a:r>
            <a:r>
              <a:rPr lang="en-US" altLang="en-US" sz="2000" dirty="0">
                <a:latin typeface="Courier New" panose="02070309020205020404" pitchFamily="49" charset="0"/>
              </a:rPr>
              <a:t> index) {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altLang="en-US" sz="2000" dirty="0">
                <a:latin typeface="Courier New" panose="02070309020205020404" pitchFamily="49" charset="0"/>
              </a:rPr>
              <a:t>    if (index == 0) {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altLang="en-US" sz="2000" b="1" dirty="0">
                <a:solidFill>
                  <a:srgbClr val="008000"/>
                </a:solidFill>
                <a:latin typeface="Courier New" panose="02070309020205020404" pitchFamily="49" charset="0"/>
              </a:rPr>
              <a:t>        // special case: removing first element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altLang="en-US" sz="2000" dirty="0">
                <a:latin typeface="Courier New" panose="02070309020205020404" pitchFamily="49" charset="0"/>
              </a:rPr>
              <a:t>        </a:t>
            </a:r>
            <a:r>
              <a:rPr lang="en-US" altLang="en-US" sz="2000" b="1" dirty="0">
                <a:latin typeface="Courier New" panose="02070309020205020404" pitchFamily="49" charset="0"/>
              </a:rPr>
              <a:t> front = </a:t>
            </a:r>
            <a:r>
              <a:rPr lang="en-US" altLang="en-US" sz="2000" b="1" dirty="0" err="1">
                <a:latin typeface="Courier New" panose="02070309020205020404" pitchFamily="49" charset="0"/>
              </a:rPr>
              <a:t>front.next</a:t>
            </a:r>
            <a:r>
              <a:rPr lang="en-US" altLang="en-US" sz="2000" b="1" dirty="0">
                <a:latin typeface="Courier New" panose="02070309020205020404" pitchFamily="49" charset="0"/>
              </a:rPr>
              <a:t>;</a:t>
            </a:r>
            <a:r>
              <a:rPr lang="en-US" altLang="en-US" sz="2000" dirty="0">
                <a:latin typeface="Courier New" panose="02070309020205020404" pitchFamily="49" charset="0"/>
              </a:rPr>
              <a:t>  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altLang="en-US" sz="2000" dirty="0">
                <a:latin typeface="Courier New" panose="02070309020205020404" pitchFamily="49" charset="0"/>
              </a:rPr>
              <a:t>} else {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altLang="en-US" sz="2000" b="1" dirty="0">
                <a:solidFill>
                  <a:srgbClr val="008000"/>
                </a:solidFill>
                <a:latin typeface="Courier New" panose="02070309020205020404" pitchFamily="49" charset="0"/>
              </a:rPr>
              <a:t>        // removing from elsewhere in the list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altLang="en-US" sz="2000" dirty="0">
                <a:latin typeface="Courier New" panose="02070309020205020404" pitchFamily="49" charset="0"/>
              </a:rPr>
              <a:t>        </a:t>
            </a:r>
            <a:r>
              <a:rPr lang="en-US" altLang="en-US" sz="2000" dirty="0" err="1">
                <a:latin typeface="Courier New" panose="02070309020205020404" pitchFamily="49" charset="0"/>
              </a:rPr>
              <a:t>ListNode</a:t>
            </a:r>
            <a:r>
              <a:rPr lang="en-US" altLang="en-US" sz="2000" dirty="0">
                <a:latin typeface="Courier New" panose="02070309020205020404" pitchFamily="49" charset="0"/>
              </a:rPr>
              <a:t> current = front;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altLang="en-US" sz="2000" dirty="0">
                <a:latin typeface="Courier New" panose="02070309020205020404" pitchFamily="49" charset="0"/>
              </a:rPr>
              <a:t>        for (</a:t>
            </a:r>
            <a:r>
              <a:rPr lang="en-US" altLang="en-US" sz="2000" dirty="0" err="1">
                <a:latin typeface="Courier New" panose="02070309020205020404" pitchFamily="49" charset="0"/>
              </a:rPr>
              <a:t>int</a:t>
            </a:r>
            <a:r>
              <a:rPr lang="en-US" altLang="en-US" sz="2000" dirty="0">
                <a:latin typeface="Courier New" panose="02070309020205020404" pitchFamily="49" charset="0"/>
              </a:rPr>
              <a:t> </a:t>
            </a:r>
            <a:r>
              <a:rPr lang="en-US" altLang="en-US" sz="2000" dirty="0" err="1">
                <a:latin typeface="Courier New" panose="02070309020205020404" pitchFamily="49" charset="0"/>
              </a:rPr>
              <a:t>i</a:t>
            </a:r>
            <a:r>
              <a:rPr lang="en-US" altLang="en-US" sz="2000" dirty="0">
                <a:latin typeface="Courier New" panose="02070309020205020404" pitchFamily="49" charset="0"/>
              </a:rPr>
              <a:t> = 0; </a:t>
            </a:r>
            <a:r>
              <a:rPr lang="en-US" altLang="en-US" sz="2000" b="1" dirty="0" err="1">
                <a:latin typeface="Courier New" panose="02070309020205020404" pitchFamily="49" charset="0"/>
              </a:rPr>
              <a:t>i</a:t>
            </a:r>
            <a:r>
              <a:rPr lang="en-US" altLang="en-US" sz="2000" b="1" dirty="0">
                <a:latin typeface="Courier New" panose="02070309020205020404" pitchFamily="49" charset="0"/>
              </a:rPr>
              <a:t> &lt;</a:t>
            </a:r>
            <a:r>
              <a:rPr lang="en-US" altLang="en-US" sz="2000" dirty="0">
                <a:latin typeface="Courier New" panose="02070309020205020404" pitchFamily="49" charset="0"/>
              </a:rPr>
              <a:t> </a:t>
            </a:r>
            <a:r>
              <a:rPr lang="en-US" altLang="en-US" sz="2000" b="1" dirty="0">
                <a:latin typeface="Courier New" panose="02070309020205020404" pitchFamily="49" charset="0"/>
              </a:rPr>
              <a:t>index - 1</a:t>
            </a:r>
            <a:r>
              <a:rPr lang="en-US" altLang="en-US" sz="2000" dirty="0">
                <a:latin typeface="Courier New" panose="02070309020205020404" pitchFamily="49" charset="0"/>
              </a:rPr>
              <a:t>; </a:t>
            </a:r>
            <a:r>
              <a:rPr lang="en-US" altLang="en-US" sz="2000" dirty="0" err="1">
                <a:latin typeface="Courier New" panose="02070309020205020404" pitchFamily="49" charset="0"/>
              </a:rPr>
              <a:t>i</a:t>
            </a:r>
            <a:r>
              <a:rPr lang="en-US" altLang="en-US" sz="2000" dirty="0">
                <a:latin typeface="Courier New" panose="02070309020205020404" pitchFamily="49" charset="0"/>
              </a:rPr>
              <a:t>++) {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altLang="en-US" sz="2000" dirty="0">
                <a:latin typeface="Courier New" panose="02070309020205020404" pitchFamily="49" charset="0"/>
              </a:rPr>
              <a:t>            current = </a:t>
            </a:r>
            <a:r>
              <a:rPr lang="en-US" altLang="en-US" sz="2000" dirty="0" err="1">
                <a:latin typeface="Courier New" panose="02070309020205020404" pitchFamily="49" charset="0"/>
              </a:rPr>
              <a:t>current.next</a:t>
            </a:r>
            <a:r>
              <a:rPr lang="en-US" altLang="en-US" sz="2000" dirty="0">
                <a:latin typeface="Courier New" panose="02070309020205020404" pitchFamily="49" charset="0"/>
              </a:rPr>
              <a:t>;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altLang="en-US" sz="2000" dirty="0">
                <a:latin typeface="Courier New" panose="02070309020205020404" pitchFamily="49" charset="0"/>
              </a:rPr>
              <a:t>        }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altLang="en-US" sz="2000" b="1" dirty="0">
                <a:latin typeface="Courier New" panose="02070309020205020404" pitchFamily="49" charset="0"/>
              </a:rPr>
              <a:t>        </a:t>
            </a:r>
            <a:r>
              <a:rPr lang="en-US" altLang="en-US" sz="2000" b="1" dirty="0" err="1">
                <a:latin typeface="Courier New" panose="02070309020205020404" pitchFamily="49" charset="0"/>
              </a:rPr>
              <a:t>current.next</a:t>
            </a:r>
            <a:r>
              <a:rPr lang="en-US" altLang="en-US" sz="2000" b="1" dirty="0">
                <a:latin typeface="Courier New" panose="02070309020205020404" pitchFamily="49" charset="0"/>
              </a:rPr>
              <a:t> = </a:t>
            </a:r>
            <a:r>
              <a:rPr lang="en-US" altLang="en-US" sz="2000" b="1" dirty="0" err="1">
                <a:latin typeface="Courier New" panose="02070309020205020404" pitchFamily="49" charset="0"/>
              </a:rPr>
              <a:t>current.next.next</a:t>
            </a:r>
            <a:r>
              <a:rPr lang="en-US" altLang="en-US" sz="2000" b="1" dirty="0">
                <a:latin typeface="Courier New" panose="02070309020205020404" pitchFamily="49" charset="0"/>
              </a:rPr>
              <a:t>;</a:t>
            </a:r>
            <a:endParaRPr lang="en-US" altLang="en-US" sz="2000" dirty="0">
              <a:latin typeface="Courier New" panose="02070309020205020404" pitchFamily="49" charset="0"/>
            </a:endParaRP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altLang="en-US" sz="2000" dirty="0">
                <a:latin typeface="Courier New" panose="02070309020205020404" pitchFamily="49" charset="0"/>
              </a:rPr>
              <a:t>    }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altLang="en-US" sz="2000" dirty="0">
                <a:latin typeface="Courier New" panose="02070309020205020404" pitchFamily="49" charset="0"/>
              </a:rPr>
              <a:t>}</a:t>
            </a:r>
          </a:p>
        </p:txBody>
      </p:sp>
      <p:sp>
        <p:nvSpPr>
          <p:cNvPr id="10" name="Rectangle 9"/>
          <p:cNvSpPr/>
          <p:nvPr/>
        </p:nvSpPr>
        <p:spPr bwMode="auto">
          <a:xfrm>
            <a:off x="4664" y="5638800"/>
            <a:ext cx="2281336" cy="762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l"/>
            <a:r>
              <a:rPr lang="en-US" altLang="en-US" dirty="0">
                <a:latin typeface="Courier New" panose="02070309020205020404" pitchFamily="49" charset="0"/>
              </a:rPr>
              <a:t>Replace with</a:t>
            </a:r>
          </a:p>
          <a:p>
            <a:pPr algn="l"/>
            <a:r>
              <a:rPr lang="en-US" altLang="en-US" b="1" dirty="0" err="1">
                <a:latin typeface="Courier New" panose="02070309020205020404" pitchFamily="49" charset="0"/>
              </a:rPr>
              <a:t>nodeAt</a:t>
            </a:r>
            <a:r>
              <a:rPr lang="en-US" altLang="en-US" b="1" dirty="0">
                <a:latin typeface="Courier New" panose="02070309020205020404" pitchFamily="49" charset="0"/>
              </a:rPr>
              <a:t>(index-1)</a:t>
            </a:r>
          </a:p>
        </p:txBody>
      </p:sp>
    </p:spTree>
    <p:extLst>
      <p:ext uri="{BB962C8B-B14F-4D97-AF65-F5344CB8AC3E}">
        <p14:creationId xmlns:p14="http://schemas.microsoft.com/office/powerpoint/2010/main" val="11849489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30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430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30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3430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30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3430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30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3430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30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3430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30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3430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304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34304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304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34304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304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34304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304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34304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00"/>
                            </p:stCondLst>
                            <p:childTnLst>
                              <p:par>
                                <p:cTn id="4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304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34304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500"/>
                            </p:stCondLst>
                            <p:childTnLst>
                              <p:par>
                                <p:cTn id="6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500"/>
                            </p:stCondLst>
                            <p:childTnLst>
                              <p:par>
                                <p:cTn id="7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5" grpId="0" animBg="1"/>
      <p:bldP spid="6" grpId="0" animBg="1"/>
      <p:bldP spid="10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7A6D7691-A1CF-4B43-B1D4-2BF65DEE47A6}" type="datetime1">
              <a:rPr lang="en-US" altLang="en-US" sz="1200">
                <a:latin typeface="Tw Cen MT Condensed" panose="020B0606020104020203" pitchFamily="34" charset="0"/>
              </a:rPr>
              <a:pPr/>
              <a:t>2/21/2017</a:t>
            </a:fld>
            <a:endParaRPr lang="en-US" altLang="en-US" sz="1200">
              <a:latin typeface="Tw Cen MT Condensed" panose="020B0606020104020203" pitchFamily="34" charset="0"/>
            </a:endParaRPr>
          </a:p>
        </p:txBody>
      </p:sp>
      <p:sp>
        <p:nvSpPr>
          <p:cNvPr id="6147" name="Rectangle 1026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en-US" dirty="0">
                <a:solidFill>
                  <a:srgbClr val="C00000"/>
                </a:solidFill>
              </a:rPr>
              <a:t>Factorial</a:t>
            </a:r>
          </a:p>
        </p:txBody>
      </p:sp>
      <p:sp>
        <p:nvSpPr>
          <p:cNvPr id="6148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533400" y="1371600"/>
            <a:ext cx="8610600" cy="4495800"/>
          </a:xfrm>
          <a:noFill/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bg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742950" lvl="1" indent="-285750">
              <a:lnSpc>
                <a:spcPct val="90000"/>
              </a:lnSpc>
              <a:buFont typeface="Symbol" panose="05050102010706020507" pitchFamily="18" charset="2"/>
              <a:buNone/>
              <a:tabLst>
                <a:tab pos="1200150" algn="l"/>
              </a:tabLst>
            </a:pPr>
            <a:r>
              <a:rPr lang="en-US" altLang="en-US" sz="2000" dirty="0">
                <a:latin typeface="Courier New" panose="02070309020205020404" pitchFamily="49" charset="0"/>
              </a:rPr>
              <a:t>public static </a:t>
            </a:r>
            <a:r>
              <a:rPr lang="en-US" altLang="en-US" sz="2000" dirty="0" err="1">
                <a:latin typeface="Courier New" panose="02070309020205020404" pitchFamily="49" charset="0"/>
              </a:rPr>
              <a:t>int</a:t>
            </a:r>
            <a:r>
              <a:rPr lang="en-US" altLang="en-US" sz="2000" dirty="0">
                <a:latin typeface="Courier New" panose="02070309020205020404" pitchFamily="49" charset="0"/>
              </a:rPr>
              <a:t> </a:t>
            </a:r>
            <a:r>
              <a:rPr lang="en-US" altLang="en-US" sz="2000" dirty="0">
                <a:solidFill>
                  <a:schemeClr val="accent2"/>
                </a:solidFill>
                <a:latin typeface="Courier New" panose="02070309020205020404" pitchFamily="49" charset="0"/>
              </a:rPr>
              <a:t>factorial</a:t>
            </a:r>
            <a:r>
              <a:rPr lang="en-US" altLang="en-US" sz="2000" dirty="0">
                <a:latin typeface="Courier New" panose="02070309020205020404" pitchFamily="49" charset="0"/>
              </a:rPr>
              <a:t>(</a:t>
            </a:r>
            <a:r>
              <a:rPr lang="en-US" altLang="en-US" sz="2000" dirty="0" err="1">
                <a:latin typeface="Courier New" panose="02070309020205020404" pitchFamily="49" charset="0"/>
              </a:rPr>
              <a:t>int</a:t>
            </a:r>
            <a:r>
              <a:rPr lang="en-US" altLang="en-US" sz="2000" dirty="0">
                <a:latin typeface="Courier New" panose="02070309020205020404" pitchFamily="49" charset="0"/>
              </a:rPr>
              <a:t> n) {</a:t>
            </a:r>
          </a:p>
          <a:p>
            <a:pPr marL="742950" lvl="1" indent="-285750">
              <a:lnSpc>
                <a:spcPct val="90000"/>
              </a:lnSpc>
              <a:buFont typeface="Symbol" panose="05050102010706020507" pitchFamily="18" charset="2"/>
              <a:buNone/>
              <a:tabLst>
                <a:tab pos="1200150" algn="l"/>
              </a:tabLst>
            </a:pPr>
            <a:r>
              <a:rPr lang="en-US" altLang="en-US" sz="2000" dirty="0">
                <a:latin typeface="Courier New" panose="02070309020205020404" pitchFamily="49" charset="0"/>
              </a:rPr>
              <a:t>  if ( n &lt; 0) throw new </a:t>
            </a:r>
            <a:r>
              <a:rPr lang="en-US" altLang="en-US" sz="2000" dirty="0" err="1">
                <a:latin typeface="Courier New" panose="02070309020205020404" pitchFamily="49" charset="0"/>
              </a:rPr>
              <a:t>IllegalArgumentException</a:t>
            </a:r>
            <a:r>
              <a:rPr lang="en-US" altLang="en-US" sz="2000" dirty="0">
                <a:latin typeface="Courier New" panose="02070309020205020404" pitchFamily="49" charset="0"/>
              </a:rPr>
              <a:t>();</a:t>
            </a:r>
          </a:p>
          <a:p>
            <a:pPr marL="742950" lvl="1" indent="-285750">
              <a:lnSpc>
                <a:spcPct val="90000"/>
              </a:lnSpc>
              <a:buFont typeface="Symbol" panose="05050102010706020507" pitchFamily="18" charset="2"/>
              <a:buNone/>
              <a:tabLst>
                <a:tab pos="1200150" algn="l"/>
              </a:tabLst>
            </a:pPr>
            <a:r>
              <a:rPr lang="en-US" altLang="en-US" sz="2000" dirty="0">
                <a:latin typeface="Courier New" panose="02070309020205020404" pitchFamily="49" charset="0"/>
              </a:rPr>
              <a:t>  if ( n == 1 || n == 0) </a:t>
            </a:r>
          </a:p>
          <a:p>
            <a:pPr marL="742950" lvl="1" indent="-285750">
              <a:lnSpc>
                <a:spcPct val="90000"/>
              </a:lnSpc>
              <a:buFont typeface="Symbol" panose="05050102010706020507" pitchFamily="18" charset="2"/>
              <a:buNone/>
              <a:tabLst>
                <a:tab pos="1200150" algn="l"/>
              </a:tabLst>
            </a:pPr>
            <a:r>
              <a:rPr lang="en-US" altLang="en-US" sz="2000" dirty="0">
                <a:latin typeface="Courier New" panose="02070309020205020404" pitchFamily="49" charset="0"/>
              </a:rPr>
              <a:t>		return 1;</a:t>
            </a:r>
          </a:p>
          <a:p>
            <a:pPr marL="742950" lvl="1" indent="-285750">
              <a:lnSpc>
                <a:spcPct val="90000"/>
              </a:lnSpc>
              <a:buFont typeface="Symbol" panose="05050102010706020507" pitchFamily="18" charset="2"/>
              <a:buNone/>
              <a:tabLst>
                <a:tab pos="1200150" algn="l"/>
              </a:tabLst>
            </a:pPr>
            <a:r>
              <a:rPr lang="en-US" altLang="en-US" sz="2000" dirty="0">
                <a:latin typeface="Courier New" panose="02070309020205020404" pitchFamily="49" charset="0"/>
              </a:rPr>
              <a:t>  return n * </a:t>
            </a:r>
            <a:r>
              <a:rPr lang="en-US" altLang="en-US" sz="20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factorial</a:t>
            </a:r>
            <a:r>
              <a:rPr lang="en-US" altLang="en-US" sz="2000" dirty="0">
                <a:latin typeface="Courier New" panose="02070309020205020404" pitchFamily="49" charset="0"/>
              </a:rPr>
              <a:t>(n-1);</a:t>
            </a:r>
          </a:p>
          <a:p>
            <a:pPr marL="742950" lvl="1" indent="-285750">
              <a:lnSpc>
                <a:spcPct val="90000"/>
              </a:lnSpc>
              <a:buFont typeface="Symbol" panose="05050102010706020507" pitchFamily="18" charset="2"/>
              <a:buNone/>
              <a:tabLst>
                <a:tab pos="1200150" algn="l"/>
              </a:tabLst>
            </a:pPr>
            <a:r>
              <a:rPr lang="en-US" altLang="en-US" sz="2000" dirty="0">
                <a:latin typeface="Courier New" panose="02070309020205020404" pitchFamily="49" charset="0"/>
              </a:rPr>
              <a:t>}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50292" y="2072787"/>
            <a:ext cx="2336508" cy="47492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05745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auto">
          <a:xfrm>
            <a:off x="762000" y="1905000"/>
            <a:ext cx="2438400" cy="4572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w Cen MT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en-US" sz="3200" dirty="0">
                <a:solidFill>
                  <a:srgbClr val="C00000"/>
                </a:solidFill>
              </a:rPr>
            </a:br>
            <a:r>
              <a:rPr lang="en-US" sz="3200" dirty="0">
                <a:solidFill>
                  <a:srgbClr val="C00000"/>
                </a:solidFill>
              </a:rPr>
              <a:t>Why do you need to evaluate an algorithm?</a:t>
            </a:r>
            <a:br>
              <a:rPr lang="en-US" sz="3200" dirty="0">
                <a:solidFill>
                  <a:srgbClr val="C00000"/>
                </a:solidFill>
              </a:rPr>
            </a:br>
            <a:endParaRPr lang="en-US" sz="3200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534400" cy="4876800"/>
          </a:xfrm>
        </p:spPr>
        <p:txBody>
          <a:bodyPr/>
          <a:lstStyle/>
          <a:p>
            <a:r>
              <a:rPr lang="en-US" sz="2400" dirty="0"/>
              <a:t>Find most optimal  algorithm for solving given problem, considering various factors and constraints: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dirty="0"/>
              <a:t>Execution time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dirty="0"/>
              <a:t>Execution space (choosing the correct data structure)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dirty="0"/>
              <a:t>Network bandwidth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dirty="0"/>
              <a:t>…</a:t>
            </a:r>
          </a:p>
          <a:p>
            <a:pPr eaLnBrk="1" hangingPunct="1"/>
            <a:r>
              <a:rPr lang="en-US" altLang="en-US" sz="2400" b="1" u="sng" dirty="0"/>
              <a:t>Goal:</a:t>
            </a:r>
            <a:r>
              <a:rPr lang="en-US" altLang="en-US" sz="2400" dirty="0"/>
              <a:t> How fast or slow the particular algorithm performs</a:t>
            </a:r>
          </a:p>
          <a:p>
            <a:pPr eaLnBrk="1" hangingPunct="1">
              <a:buFont typeface="Wingdings" panose="05000000000000000000" pitchFamily="2" charset="2"/>
              <a:buChar char="à"/>
            </a:pPr>
            <a:r>
              <a:rPr lang="en-US" altLang="en-US" sz="2400" b="1" dirty="0">
                <a:sym typeface="Wingdings" panose="05000000000000000000" pitchFamily="2" charset="2"/>
              </a:rPr>
              <a:t>Calculate time </a:t>
            </a:r>
            <a:r>
              <a:rPr lang="en-US" altLang="en-US" sz="2400" b="1" i="1" dirty="0">
                <a:sym typeface="Wingdings" panose="05000000000000000000" pitchFamily="2" charset="2"/>
              </a:rPr>
              <a:t>complexity</a:t>
            </a:r>
            <a:r>
              <a:rPr lang="en-US" altLang="en-US" sz="2400" b="1" dirty="0">
                <a:sym typeface="Wingdings" panose="05000000000000000000" pitchFamily="2" charset="2"/>
              </a:rPr>
              <a:t> of the algorithm</a:t>
            </a:r>
            <a:endParaRPr lang="en-US" altLang="en-US" sz="2400" b="1" u="sng" dirty="0">
              <a:sym typeface="Wingdings" panose="05000000000000000000" pitchFamily="2" charset="2"/>
            </a:endParaRPr>
          </a:p>
          <a:p>
            <a:pPr eaLnBrk="1" hangingPunct="1"/>
            <a:r>
              <a:rPr lang="en-US" altLang="en-US" sz="2400" b="1" u="sng" dirty="0">
                <a:sym typeface="Wingdings" panose="05000000000000000000" pitchFamily="2" charset="2"/>
              </a:rPr>
              <a:t>Problem:</a:t>
            </a:r>
            <a:r>
              <a:rPr lang="en-US" altLang="en-US" sz="2400" b="1" dirty="0">
                <a:sym typeface="Wingdings" panose="05000000000000000000" pitchFamily="2" charset="2"/>
              </a:rPr>
              <a:t> </a:t>
            </a:r>
            <a:r>
              <a:rPr lang="en-US" altLang="en-US" sz="2400" dirty="0">
                <a:sym typeface="Wingdings" panose="05000000000000000000" pitchFamily="2" charset="2"/>
              </a:rPr>
              <a:t>Several factors impact the actual time</a:t>
            </a:r>
          </a:p>
          <a:p>
            <a:pPr lvl="1" eaLnBrk="1" hangingPunct="1"/>
            <a:r>
              <a:rPr lang="en-US" altLang="en-US" dirty="0">
                <a:sym typeface="Wingdings" panose="05000000000000000000" pitchFamily="2" charset="2"/>
              </a:rPr>
              <a:t>Instruction set</a:t>
            </a:r>
          </a:p>
          <a:p>
            <a:pPr lvl="1" eaLnBrk="1" hangingPunct="1"/>
            <a:r>
              <a:rPr lang="en-US" altLang="en-US" dirty="0">
                <a:sym typeface="Wingdings" panose="05000000000000000000" pitchFamily="2" charset="2"/>
              </a:rPr>
              <a:t>CPU</a:t>
            </a:r>
          </a:p>
          <a:p>
            <a:pPr lvl="1" eaLnBrk="1" hangingPunct="1"/>
            <a:r>
              <a:rPr lang="en-US" altLang="en-US" dirty="0">
                <a:sym typeface="Wingdings" panose="05000000000000000000" pitchFamily="2" charset="2"/>
              </a:rPr>
              <a:t>Brand of compiler…</a:t>
            </a:r>
            <a:endParaRPr lang="en-US" altLang="en-US" dirty="0"/>
          </a:p>
          <a:p>
            <a:pPr marL="282575" lvl="1" indent="0" eaLnBrk="1" hangingPunct="1">
              <a:lnSpc>
                <a:spcPct val="90000"/>
              </a:lnSpc>
              <a:buNone/>
            </a:pPr>
            <a:endParaRPr lang="en-US" altLang="en-US" dirty="0"/>
          </a:p>
          <a:p>
            <a:pPr marL="282575" lvl="1" indent="0">
              <a:buNone/>
            </a:pPr>
            <a:br>
              <a:rPr lang="en-US" dirty="0"/>
            </a:b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B65788C-364D-4ABF-9396-70015AE540C4}" type="datetime1">
              <a:rPr lang="en-US" smtClean="0"/>
              <a:pPr>
                <a:defRPr/>
              </a:pPr>
              <a:t>2/21/2017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20-</a:t>
            </a:r>
            <a:fld id="{115BD049-AF85-4789-913B-3F21A3C31C81}" type="slidenum">
              <a:rPr lang="en-US" altLang="en-US" smtClean="0"/>
              <a:pPr/>
              <a:t>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392509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500"/>
                            </p:stCondLst>
                            <p:childTnLst>
                              <p:par>
                                <p:cTn id="3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500"/>
                            </p:stCondLst>
                            <p:childTnLst>
                              <p:par>
                                <p:cTn id="4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9pPr>
          </a:lstStyle>
          <a:p>
            <a:pPr eaLnBrk="1" hangingPunct="1"/>
            <a:fld id="{7C66DA69-6279-498E-81FC-66323F0610A0}" type="datetime1">
              <a:rPr lang="en-US" altLang="en-US">
                <a:latin typeface="Tw Cen MT Condensed" panose="020B0606020104020203" pitchFamily="34" charset="0"/>
              </a:rPr>
              <a:pPr eaLnBrk="1" hangingPunct="1"/>
              <a:t>2/21/2017</a:t>
            </a:fld>
            <a:endParaRPr lang="en-US" altLang="en-US">
              <a:latin typeface="Tw Cen MT Condensed" panose="020B0606020104020203" pitchFamily="34" charset="0"/>
            </a:endParaRPr>
          </a:p>
        </p:txBody>
      </p:sp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9pPr>
          </a:lstStyle>
          <a:p>
            <a:pPr eaLnBrk="1" hangingPunct="1"/>
            <a:r>
              <a:rPr lang="en-US" altLang="en-US">
                <a:latin typeface="Tw Cen MT Condensed" panose="020B0606020104020203" pitchFamily="34" charset="0"/>
              </a:rPr>
              <a:t>20-</a:t>
            </a:r>
            <a:fld id="{4C6E3970-CEE0-4836-AF65-C92E760A6360}" type="slidenum">
              <a:rPr lang="en-US" altLang="en-US">
                <a:latin typeface="Tw Cen MT Condensed" panose="020B0606020104020203" pitchFamily="34" charset="0"/>
              </a:rPr>
              <a:pPr eaLnBrk="1" hangingPunct="1"/>
              <a:t>5</a:t>
            </a:fld>
            <a:endParaRPr lang="en-US" altLang="en-US">
              <a:latin typeface="Tw Cen MT Condensed" panose="020B0606020104020203" pitchFamily="34" charset="0"/>
            </a:endParaRPr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>
                <a:solidFill>
                  <a:srgbClr val="C00000"/>
                </a:solidFill>
              </a:rPr>
              <a:t>Analysis of Execution Time</a:t>
            </a:r>
          </a:p>
        </p:txBody>
      </p:sp>
      <p:sp>
        <p:nvSpPr>
          <p:cNvPr id="410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219200"/>
            <a:ext cx="8915400" cy="4876800"/>
          </a:xfrm>
          <a:ln>
            <a:noFill/>
          </a:ln>
        </p:spPr>
        <p:txBody>
          <a:bodyPr/>
          <a:lstStyle/>
          <a:p>
            <a:pPr eaLnBrk="1" hangingPunct="1"/>
            <a:r>
              <a:rPr lang="en-US" altLang="en-US" sz="2400" b="1" u="sng" dirty="0"/>
              <a:t>Idea:</a:t>
            </a:r>
            <a:r>
              <a:rPr lang="en-US" altLang="en-US" sz="2400" dirty="0"/>
              <a:t> Count the number of </a:t>
            </a:r>
            <a:r>
              <a:rPr lang="en-US" altLang="en-US" sz="2400" b="1" dirty="0">
                <a:solidFill>
                  <a:schemeClr val="accent2"/>
                </a:solidFill>
              </a:rPr>
              <a:t>steps</a:t>
            </a:r>
            <a:r>
              <a:rPr lang="en-US" altLang="en-US" sz="2400" dirty="0"/>
              <a:t> needed to accomplish the algorithm as a </a:t>
            </a:r>
            <a:r>
              <a:rPr lang="en-US" altLang="en-US" sz="2400" b="1" dirty="0">
                <a:solidFill>
                  <a:schemeClr val="accent2"/>
                </a:solidFill>
              </a:rPr>
              <a:t>function of the problem size </a:t>
            </a:r>
            <a:r>
              <a:rPr lang="en-US" altLang="en-US" sz="2400" dirty="0"/>
              <a:t>(size of data structure)</a:t>
            </a:r>
          </a:p>
          <a:p>
            <a:pPr eaLnBrk="1" hangingPunct="1"/>
            <a:r>
              <a:rPr lang="en-US" altLang="en-US" sz="2400" dirty="0"/>
              <a:t>Example: </a:t>
            </a:r>
          </a:p>
          <a:p>
            <a:pPr marL="0" indent="0" eaLnBrk="1" hangingPunct="1">
              <a:buNone/>
            </a:pPr>
            <a:r>
              <a:rPr lang="en-US" altLang="en-US" sz="2400" dirty="0"/>
              <a:t>	Calculate complexity of summing an array of </a:t>
            </a:r>
            <a:r>
              <a:rPr lang="en-US" altLang="en-US" sz="2400" b="1" i="1" dirty="0">
                <a:solidFill>
                  <a:schemeClr val="accent6"/>
                </a:solidFill>
              </a:rPr>
              <a:t>n </a:t>
            </a:r>
            <a:r>
              <a:rPr lang="en-US" altLang="en-US" sz="2400" dirty="0"/>
              <a:t>numbers</a:t>
            </a:r>
          </a:p>
          <a:p>
            <a:pPr eaLnBrk="1" hangingPunct="1"/>
            <a:r>
              <a:rPr lang="en-US" altLang="en-US" sz="2400" dirty="0"/>
              <a:t>Algorithm: </a:t>
            </a:r>
          </a:p>
          <a:p>
            <a:pPr marL="282575" lvl="1" indent="0" eaLnBrk="1" hangingPunct="1">
              <a:buNone/>
            </a:pPr>
            <a:r>
              <a:rPr lang="en-US" altLang="en-US" dirty="0"/>
              <a:t>We will scan the array in a for loop, adding 1 number per 1 iteration</a:t>
            </a:r>
            <a:r>
              <a:rPr lang="en-US" altLang="en-US" sz="2000" dirty="0"/>
              <a:t> </a:t>
            </a:r>
          </a:p>
          <a:p>
            <a:pPr eaLnBrk="1" hangingPunct="1">
              <a:buFont typeface="Wingdings" panose="05000000000000000000" pitchFamily="2" charset="2"/>
              <a:buChar char="à"/>
            </a:pPr>
            <a:r>
              <a:rPr lang="en-US" altLang="en-US" sz="2400" dirty="0">
                <a:sym typeface="Wingdings" panose="05000000000000000000" pitchFamily="2" charset="2"/>
              </a:rPr>
              <a:t> Number of </a:t>
            </a:r>
            <a:r>
              <a:rPr lang="en-US" altLang="en-US" sz="2400" dirty="0">
                <a:solidFill>
                  <a:schemeClr val="accent6"/>
                </a:solidFill>
                <a:sym typeface="Wingdings" panose="05000000000000000000" pitchFamily="2" charset="2"/>
              </a:rPr>
              <a:t>steps T(n) =</a:t>
            </a:r>
            <a:r>
              <a:rPr lang="en-US" altLang="en-US" sz="2400" dirty="0">
                <a:sym typeface="Wingdings" panose="05000000000000000000" pitchFamily="2" charset="2"/>
              </a:rPr>
              <a:t> </a:t>
            </a:r>
            <a:r>
              <a:rPr lang="en-US" altLang="en-US" sz="2400" b="1" i="1" dirty="0">
                <a:solidFill>
                  <a:schemeClr val="accent6"/>
                </a:solidFill>
                <a:sym typeface="Wingdings" panose="05000000000000000000" pitchFamily="2" charset="2"/>
              </a:rPr>
              <a:t>n</a:t>
            </a:r>
          </a:p>
          <a:p>
            <a:pPr marL="0" indent="0" eaLnBrk="1" hangingPunct="1">
              <a:buNone/>
            </a:pPr>
            <a:endParaRPr lang="en-US" altLang="en-US" sz="2400" dirty="0"/>
          </a:p>
          <a:p>
            <a:pPr eaLnBrk="1" hangingPunct="1"/>
            <a:endParaRPr lang="en-US" altLang="en-US" sz="2400" b="1" i="1" dirty="0"/>
          </a:p>
          <a:p>
            <a:pPr marL="0" indent="0" eaLnBrk="1" hangingPunct="1">
              <a:lnSpc>
                <a:spcPts val="2100"/>
              </a:lnSpc>
              <a:buNone/>
            </a:pPr>
            <a:endParaRPr lang="en-US" sz="2400" b="1" dirty="0">
              <a:solidFill>
                <a:schemeClr val="accent2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 eaLnBrk="1" hangingPunct="1">
              <a:lnSpc>
                <a:spcPts val="2100"/>
              </a:lnSpc>
              <a:buNone/>
            </a:pPr>
            <a:r>
              <a:rPr lang="en-US" sz="2400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24737804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1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1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41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410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410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410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 bwMode="auto">
          <a:xfrm>
            <a:off x="228600" y="2895600"/>
            <a:ext cx="8610600" cy="762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w Cen MT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066800"/>
            <a:ext cx="8839200" cy="4876800"/>
          </a:xfrm>
        </p:spPr>
        <p:txBody>
          <a:bodyPr/>
          <a:lstStyle/>
          <a:p>
            <a:pPr marL="0" indent="0">
              <a:buNone/>
            </a:pPr>
            <a:r>
              <a:rPr lang="en-US" sz="2400" dirty="0"/>
              <a:t>To determine </a:t>
            </a:r>
            <a:r>
              <a:rPr lang="en-US" sz="2400" b="1" u="sng" dirty="0"/>
              <a:t>runtime complexity:</a:t>
            </a:r>
            <a:endParaRPr lang="en-US" altLang="en-US" sz="2400" b="1" u="sng" kern="0" dirty="0"/>
          </a:p>
          <a:p>
            <a:r>
              <a:rPr lang="en-US" altLang="en-US" sz="2400" kern="0" dirty="0"/>
              <a:t>Calculate T(n) (numbe</a:t>
            </a:r>
            <a:r>
              <a:rPr lang="en-US" altLang="en-US" sz="2400" dirty="0"/>
              <a:t>r of fundamental steps</a:t>
            </a:r>
            <a:r>
              <a:rPr lang="en-US" altLang="en-US" sz="2400" kern="0" dirty="0"/>
              <a:t> vs. problem size)</a:t>
            </a:r>
          </a:p>
          <a:p>
            <a:r>
              <a:rPr lang="en-US" altLang="en-US" sz="2400" kern="0" dirty="0"/>
              <a:t>Disregard constants</a:t>
            </a:r>
          </a:p>
          <a:p>
            <a:r>
              <a:rPr lang="en-US" sz="2400" dirty="0"/>
              <a:t>Look how running time is affected when input size is quite large.</a:t>
            </a:r>
            <a:endParaRPr lang="en-US" altLang="en-US" sz="2400" kern="0" dirty="0"/>
          </a:p>
          <a:p>
            <a:r>
              <a:rPr lang="en-US" altLang="en-US" sz="2400" dirty="0"/>
              <a:t>Drop the terms that grow slowly (or do not grow at all) and only keep the ones that grow fast as </a:t>
            </a:r>
            <a:r>
              <a:rPr lang="en-US" altLang="en-US" sz="2400" b="1" dirty="0"/>
              <a:t>n</a:t>
            </a:r>
            <a:r>
              <a:rPr lang="en-US" altLang="en-US" sz="2400" dirty="0"/>
              <a:t> becomes larger</a:t>
            </a:r>
            <a:endParaRPr lang="en-US" altLang="en-US" sz="2400" kern="0" dirty="0"/>
          </a:p>
          <a:p>
            <a:r>
              <a:rPr lang="en-US" sz="2400" dirty="0"/>
              <a:t>Examples:</a:t>
            </a:r>
          </a:p>
          <a:p>
            <a:pPr lvl="1"/>
            <a:r>
              <a:rPr lang="en-US" altLang="en-US" dirty="0"/>
              <a:t>T(n) = 5n + 42</a:t>
            </a:r>
          </a:p>
          <a:p>
            <a:pPr marL="282575" lvl="1" indent="0">
              <a:buNone/>
            </a:pPr>
            <a:r>
              <a:rPr lang="en-US" altLang="en-US" dirty="0">
                <a:sym typeface="Wingdings" panose="05000000000000000000" pitchFamily="2" charset="2"/>
              </a:rPr>
              <a:t> the fastest growing term is </a:t>
            </a:r>
            <a:r>
              <a:rPr lang="en-US" altLang="en-US" b="1" i="1" dirty="0">
                <a:sym typeface="Wingdings" panose="05000000000000000000" pitchFamily="2" charset="2"/>
              </a:rPr>
              <a:t>n</a:t>
            </a:r>
            <a:r>
              <a:rPr lang="en-US" altLang="en-US" dirty="0"/>
              <a:t> </a:t>
            </a:r>
            <a:r>
              <a:rPr lang="en-US" altLang="en-US" dirty="0">
                <a:sym typeface="Wingdings" panose="05000000000000000000" pitchFamily="2" charset="2"/>
              </a:rPr>
              <a:t> linear runtime complexity</a:t>
            </a:r>
            <a:endParaRPr lang="en-US" altLang="en-US" dirty="0"/>
          </a:p>
          <a:p>
            <a:pPr lvl="1"/>
            <a:r>
              <a:rPr lang="en-US" altLang="en-US" dirty="0"/>
              <a:t>T(n) = 37n + 3n</a:t>
            </a:r>
            <a:r>
              <a:rPr lang="en-US" altLang="en-US" baseline="30000" dirty="0"/>
              <a:t>2</a:t>
            </a:r>
            <a:r>
              <a:rPr lang="en-US" altLang="en-US" dirty="0"/>
              <a:t> + 120</a:t>
            </a:r>
          </a:p>
          <a:p>
            <a:pPr marL="282575" lvl="1" indent="0">
              <a:buNone/>
            </a:pPr>
            <a:r>
              <a:rPr lang="en-US" altLang="en-US" dirty="0"/>
              <a:t> </a:t>
            </a:r>
            <a:r>
              <a:rPr lang="en-US" altLang="en-US" dirty="0">
                <a:sym typeface="Wingdings" panose="05000000000000000000" pitchFamily="2" charset="2"/>
              </a:rPr>
              <a:t> the fastest growing term is </a:t>
            </a:r>
            <a:r>
              <a:rPr lang="en-US" altLang="en-US" b="1" i="1" dirty="0"/>
              <a:t>n</a:t>
            </a:r>
            <a:r>
              <a:rPr lang="en-US" altLang="en-US" b="1" i="1" baseline="30000" dirty="0"/>
              <a:t>2</a:t>
            </a:r>
            <a:r>
              <a:rPr lang="en-US" altLang="en-US" dirty="0">
                <a:sym typeface="Wingdings" panose="05000000000000000000" pitchFamily="2" charset="2"/>
              </a:rPr>
              <a:t> quadratic runtime complexity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B65788C-364D-4ABF-9396-70015AE540C4}" type="datetime1">
              <a:rPr lang="en-US" smtClean="0"/>
              <a:pPr>
                <a:defRPr/>
              </a:pPr>
              <a:t>2/21/2017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20-</a:t>
            </a:r>
            <a:fld id="{115BD049-AF85-4789-913B-3F21A3C31C81}" type="slidenum">
              <a:rPr lang="en-US" altLang="en-US" smtClean="0"/>
              <a:pPr/>
              <a:t>6</a:t>
            </a:fld>
            <a:endParaRPr lang="en-US" altLang="en-US"/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533400" y="457200"/>
            <a:ext cx="82296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 Narrow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 Narrow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 Narrow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 Narrow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 Narrow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 Narrow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 Narrow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 Narrow" pitchFamily="34" charset="0"/>
              </a:defRPr>
            </a:lvl9pPr>
          </a:lstStyle>
          <a:p>
            <a:pPr eaLnBrk="1" hangingPunct="1"/>
            <a:r>
              <a:rPr lang="en-US" altLang="en-US" kern="0" dirty="0">
                <a:solidFill>
                  <a:srgbClr val="C00000"/>
                </a:solidFill>
              </a:rPr>
              <a:t>Asymptotic behavior</a:t>
            </a:r>
          </a:p>
        </p:txBody>
      </p:sp>
    </p:spTree>
    <p:extLst>
      <p:ext uri="{BB962C8B-B14F-4D97-AF65-F5344CB8AC3E}">
        <p14:creationId xmlns:p14="http://schemas.microsoft.com/office/powerpoint/2010/main" val="8909414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00"/>
                            </p:stCondLst>
                            <p:childTnLst>
                              <p:par>
                                <p:cTn id="3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9pPr>
          </a:lstStyle>
          <a:p>
            <a:pPr eaLnBrk="1" hangingPunct="1"/>
            <a:fld id="{6D45BCA3-6756-43DE-A0AE-EBD460894743}" type="datetime1">
              <a:rPr lang="en-US" altLang="en-US">
                <a:latin typeface="Tw Cen MT Condensed" panose="020B0606020104020203" pitchFamily="34" charset="0"/>
              </a:rPr>
              <a:pPr eaLnBrk="1" hangingPunct="1"/>
              <a:t>2/21/2017</a:t>
            </a:fld>
            <a:endParaRPr lang="en-US" altLang="en-US">
              <a:latin typeface="Tw Cen MT Condensed" panose="020B0606020104020203" pitchFamily="34" charset="0"/>
            </a:endParaRP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9pPr>
          </a:lstStyle>
          <a:p>
            <a:pPr eaLnBrk="1" hangingPunct="1"/>
            <a:r>
              <a:rPr lang="en-US" altLang="en-US">
                <a:latin typeface="Tw Cen MT Condensed" panose="020B0606020104020203" pitchFamily="34" charset="0"/>
              </a:rPr>
              <a:t>20-</a:t>
            </a:r>
            <a:fld id="{044E1835-79ED-4235-99A4-64FAE216EF89}" type="slidenum">
              <a:rPr lang="en-US" altLang="en-US">
                <a:latin typeface="Tw Cen MT Condensed" panose="020B0606020104020203" pitchFamily="34" charset="0"/>
              </a:rPr>
              <a:pPr eaLnBrk="1" hangingPunct="1"/>
              <a:t>7</a:t>
            </a:fld>
            <a:endParaRPr lang="en-US" altLang="en-US">
              <a:latin typeface="Tw Cen MT Condensed" panose="020B0606020104020203" pitchFamily="34" charset="0"/>
            </a:endParaRPr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187569"/>
            <a:ext cx="8229600" cy="609600"/>
          </a:xfrm>
        </p:spPr>
        <p:txBody>
          <a:bodyPr/>
          <a:lstStyle/>
          <a:p>
            <a:pPr eaLnBrk="1" hangingPunct="1"/>
            <a:r>
              <a:rPr lang="en-US" altLang="en-US" dirty="0">
                <a:solidFill>
                  <a:srgbClr val="C00000"/>
                </a:solidFill>
              </a:rPr>
              <a:t>Cost of operations:</a:t>
            </a:r>
            <a:br>
              <a:rPr lang="en-US" altLang="en-US" dirty="0">
                <a:solidFill>
                  <a:srgbClr val="C00000"/>
                </a:solidFill>
              </a:rPr>
            </a:br>
            <a:r>
              <a:rPr lang="en-US" altLang="en-US" dirty="0">
                <a:solidFill>
                  <a:srgbClr val="C00000"/>
                </a:solidFill>
              </a:rPr>
              <a:t> Constant Time Ops</a:t>
            </a:r>
          </a:p>
        </p:txBody>
      </p:sp>
      <p:sp>
        <p:nvSpPr>
          <p:cNvPr id="512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66800"/>
            <a:ext cx="8458200" cy="4876800"/>
          </a:xfrm>
        </p:spPr>
        <p:txBody>
          <a:bodyPr/>
          <a:lstStyle/>
          <a:p>
            <a:pPr eaLnBrk="1" hangingPunct="1"/>
            <a:r>
              <a:rPr lang="en-US" altLang="en-US" sz="2400" dirty="0"/>
              <a:t>Each take one </a:t>
            </a:r>
            <a:r>
              <a:rPr lang="en-US" altLang="en-US" sz="2400" dirty="0" err="1"/>
              <a:t>foundamental</a:t>
            </a:r>
            <a:r>
              <a:rPr lang="en-US" altLang="en-US" sz="2400" dirty="0"/>
              <a:t> time “step”:</a:t>
            </a:r>
          </a:p>
          <a:p>
            <a:pPr lvl="1" eaLnBrk="1" hangingPunct="1"/>
            <a:r>
              <a:rPr lang="en-US" altLang="en-US" dirty="0"/>
              <a:t>Simple variable declaration/initialization (</a:t>
            </a:r>
            <a:r>
              <a:rPr lang="en-US" alt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double sum = 0.0</a:t>
            </a:r>
            <a:r>
              <a:rPr lang="en-US" altLang="en-US" sz="2000" dirty="0"/>
              <a:t>;</a:t>
            </a:r>
            <a:r>
              <a:rPr lang="en-US" altLang="en-US" dirty="0"/>
              <a:t>)</a:t>
            </a:r>
          </a:p>
          <a:p>
            <a:pPr lvl="1" eaLnBrk="1" hangingPunct="1"/>
            <a:r>
              <a:rPr lang="en-US" altLang="en-US" dirty="0"/>
              <a:t>Assignment of numeric or reference values (</a:t>
            </a:r>
            <a:r>
              <a:rPr lang="en-US" alt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var</a:t>
            </a:r>
            <a:r>
              <a:rPr lang="en-US" alt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= value;</a:t>
            </a:r>
            <a:r>
              <a:rPr lang="en-US" altLang="en-US" dirty="0"/>
              <a:t>)</a:t>
            </a:r>
          </a:p>
          <a:p>
            <a:pPr lvl="1" eaLnBrk="1" hangingPunct="1"/>
            <a:r>
              <a:rPr lang="en-US" altLang="en-US" dirty="0"/>
              <a:t>Arithmetic operation </a:t>
            </a:r>
            <a:r>
              <a:rPr lang="en-US" alt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(+, -, *, /, %</a:t>
            </a:r>
            <a:r>
              <a:rPr lang="en-US" altLang="en-US" dirty="0"/>
              <a:t>)</a:t>
            </a:r>
          </a:p>
          <a:p>
            <a:pPr lvl="1" eaLnBrk="1" hangingPunct="1"/>
            <a:r>
              <a:rPr lang="en-US" altLang="en-US" dirty="0"/>
              <a:t>Array subscripting (</a:t>
            </a:r>
            <a:r>
              <a:rPr lang="en-US" alt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a[index]</a:t>
            </a:r>
            <a:r>
              <a:rPr lang="en-US" altLang="en-US" dirty="0"/>
              <a:t>)</a:t>
            </a:r>
          </a:p>
          <a:p>
            <a:pPr lvl="1" eaLnBrk="1" hangingPunct="1"/>
            <a:r>
              <a:rPr lang="en-US" altLang="en-US" dirty="0"/>
              <a:t>Simple conditional tests (</a:t>
            </a:r>
            <a:r>
              <a:rPr lang="en-US" alt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x &lt; y, p != null</a:t>
            </a:r>
            <a:r>
              <a:rPr lang="en-US" altLang="en-US" dirty="0"/>
              <a:t>)</a:t>
            </a:r>
          </a:p>
          <a:p>
            <a:pPr lvl="1" eaLnBrk="1" hangingPunct="1"/>
            <a:r>
              <a:rPr lang="en-US" altLang="en-US" dirty="0"/>
              <a:t>Operator </a:t>
            </a:r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en-US" altLang="en-US" dirty="0"/>
              <a:t> (NOT including constructor cost)</a:t>
            </a:r>
          </a:p>
          <a:p>
            <a:pPr lvl="2" indent="0" eaLnBrk="1" hangingPunct="1"/>
            <a:r>
              <a:rPr lang="en-US" altLang="en-US" sz="2400" dirty="0"/>
              <a:t>Note: </a:t>
            </a:r>
            <a:r>
              <a:rPr lang="en-US" alt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en-US" altLang="en-US" sz="2400" dirty="0"/>
              <a:t> takes significantly longer than simple arithmetic or assignment, but its cost is </a:t>
            </a:r>
            <a:r>
              <a:rPr lang="en-US" altLang="en-US" sz="2400" u="sng" dirty="0"/>
              <a:t>independent</a:t>
            </a:r>
            <a:r>
              <a:rPr lang="en-US" altLang="en-US" sz="2400" dirty="0"/>
              <a:t> of the problem size</a:t>
            </a:r>
          </a:p>
          <a:p>
            <a:pPr eaLnBrk="1" hangingPunct="1"/>
            <a:r>
              <a:rPr lang="en-US" altLang="en-US" sz="2400" dirty="0"/>
              <a:t>CAUTION: watch out for method calls or constructor invocations that look simple, but might be expensive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1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51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51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51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51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512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512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512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512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9pPr>
          </a:lstStyle>
          <a:p>
            <a:pPr eaLnBrk="1" hangingPunct="1"/>
            <a:fld id="{F150BE05-36F7-4E4A-A586-95CF43DF2A1D}" type="datetime1">
              <a:rPr lang="en-US" altLang="en-US">
                <a:latin typeface="Tw Cen MT Condensed" panose="020B0606020104020203" pitchFamily="34" charset="0"/>
              </a:rPr>
              <a:pPr eaLnBrk="1" hangingPunct="1"/>
              <a:t>2/21/2017</a:t>
            </a:fld>
            <a:endParaRPr lang="en-US" altLang="en-US">
              <a:latin typeface="Tw Cen MT Condensed" panose="020B0606020104020203" pitchFamily="34" charset="0"/>
            </a:endParaRPr>
          </a:p>
        </p:txBody>
      </p:sp>
      <p:sp>
        <p:nvSpPr>
          <p:cNvPr id="614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9pPr>
          </a:lstStyle>
          <a:p>
            <a:pPr eaLnBrk="1" hangingPunct="1"/>
            <a:r>
              <a:rPr lang="en-US" altLang="en-US">
                <a:latin typeface="Tw Cen MT Condensed" panose="020B0606020104020203" pitchFamily="34" charset="0"/>
              </a:rPr>
              <a:t>20-</a:t>
            </a:r>
            <a:fld id="{5B09FD06-94CA-4AF2-BC69-B5C0859A5FF6}" type="slidenum">
              <a:rPr lang="en-US" altLang="en-US">
                <a:latin typeface="Tw Cen MT Condensed" panose="020B0606020104020203" pitchFamily="34" charset="0"/>
              </a:rPr>
              <a:pPr eaLnBrk="1" hangingPunct="1"/>
              <a:t>8</a:t>
            </a:fld>
            <a:endParaRPr lang="en-US" altLang="en-US">
              <a:latin typeface="Tw Cen MT Condensed" panose="020B0606020104020203" pitchFamily="34" charset="0"/>
            </a:endParaRPr>
          </a:p>
        </p:txBody>
      </p:sp>
      <p:sp>
        <p:nvSpPr>
          <p:cNvPr id="6149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solidFill>
                  <a:srgbClr val="C00000"/>
                </a:solidFill>
              </a:rPr>
              <a:t>Costs of Statements</a:t>
            </a:r>
          </a:p>
        </p:txBody>
      </p:sp>
      <p:sp>
        <p:nvSpPr>
          <p:cNvPr id="1014787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457200" y="1066800"/>
            <a:ext cx="8458200" cy="48768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z="2400" dirty="0">
                <a:solidFill>
                  <a:schemeClr val="accent2"/>
                </a:solidFill>
              </a:rPr>
              <a:t>Sequential</a:t>
            </a:r>
            <a:r>
              <a:rPr lang="en-US" sz="2400" dirty="0"/>
              <a:t>:  S1; S2; … </a:t>
            </a:r>
            <a:r>
              <a:rPr lang="en-US" sz="2400" dirty="0" err="1"/>
              <a:t>Sn</a:t>
            </a:r>
            <a:endParaRPr lang="en-US" sz="2400" dirty="0"/>
          </a:p>
          <a:p>
            <a:pPr lvl="1" eaLnBrk="1" hangingPunct="1">
              <a:lnSpc>
                <a:spcPct val="90000"/>
              </a:lnSpc>
              <a:buFontTx/>
              <a:buNone/>
              <a:defRPr/>
            </a:pPr>
            <a:r>
              <a:rPr lang="en-US" dirty="0">
                <a:sym typeface="Wingdings" panose="05000000000000000000" pitchFamily="2" charset="2"/>
              </a:rPr>
              <a:t>   </a:t>
            </a:r>
            <a:r>
              <a:rPr lang="en-US" dirty="0"/>
              <a:t>sum the costs of S1 + S2 + … + Sn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400" dirty="0">
                <a:solidFill>
                  <a:schemeClr val="accent2"/>
                </a:solidFill>
              </a:rPr>
              <a:t>Conditional</a:t>
            </a:r>
            <a:r>
              <a:rPr lang="en-US" sz="2400" dirty="0"/>
              <a:t>:  how long it </a:t>
            </a:r>
            <a:r>
              <a:rPr lang="en-US" sz="2400" i="1" dirty="0"/>
              <a:t>might</a:t>
            </a:r>
            <a:r>
              <a:rPr lang="en-US" sz="2400" dirty="0"/>
              <a:t> take to execute the code</a:t>
            </a:r>
          </a:p>
          <a:p>
            <a:pPr lvl="2" indent="0" eaLnBrk="1" hangingPunct="1">
              <a:lnSpc>
                <a:spcPct val="90000"/>
              </a:lnSpc>
              <a:defRPr/>
            </a:pPr>
            <a:r>
              <a:rPr lang="en-US" b="1" dirty="0">
                <a:solidFill>
                  <a:srgbClr val="990099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 (condition) {S1;}</a:t>
            </a:r>
          </a:p>
          <a:p>
            <a:pPr lvl="2" indent="0" eaLnBrk="1" hangingPunct="1">
              <a:lnSpc>
                <a:spcPct val="90000"/>
              </a:lnSpc>
              <a:defRPr/>
            </a:pPr>
            <a:r>
              <a:rPr lang="en-US" b="1" dirty="0">
                <a:solidFill>
                  <a:srgbClr val="990099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else {S2;}</a:t>
            </a:r>
          </a:p>
          <a:p>
            <a:pPr lvl="2" indent="0" eaLnBrk="1" hangingPunct="1">
              <a:lnSpc>
                <a:spcPct val="90000"/>
              </a:lnSpc>
              <a:defRPr/>
            </a:pPr>
            <a:r>
              <a:rPr lang="en-US" sz="2400" b="1" dirty="0">
                <a:sym typeface="Wingdings" panose="05000000000000000000" pitchFamily="2" charset="2"/>
              </a:rPr>
              <a:t> </a:t>
            </a:r>
            <a:r>
              <a:rPr lang="en-US" sz="2400" dirty="0"/>
              <a:t>max cost ( S1, S2) + cost of evaluating the condition</a:t>
            </a:r>
            <a:endParaRPr lang="en-US" sz="2400" b="1" dirty="0">
              <a:solidFill>
                <a:srgbClr val="990099"/>
              </a:solidFill>
            </a:endParaRPr>
          </a:p>
          <a:p>
            <a:pPr eaLnBrk="1" hangingPunct="1">
              <a:defRPr/>
            </a:pPr>
            <a:r>
              <a:rPr lang="en-US" sz="2400" dirty="0">
                <a:solidFill>
                  <a:schemeClr val="accent2"/>
                </a:solidFill>
              </a:rPr>
              <a:t>Loop: </a:t>
            </a:r>
          </a:p>
          <a:p>
            <a:pPr lvl="2" indent="0" eaLnBrk="1" hangingPunct="1">
              <a:defRPr/>
            </a:pPr>
            <a:r>
              <a:rPr lang="en-US" sz="2400" dirty="0"/>
              <a:t>Calculate cost of each iteration</a:t>
            </a:r>
          </a:p>
          <a:p>
            <a:pPr lvl="2" indent="0" eaLnBrk="1" hangingPunct="1">
              <a:defRPr/>
            </a:pPr>
            <a:r>
              <a:rPr lang="en-US" sz="2400" dirty="0"/>
              <a:t>Calculate number of iterations</a:t>
            </a:r>
          </a:p>
          <a:p>
            <a:pPr lvl="2" indent="0" eaLnBrk="1" hangingPunct="1">
              <a:defRPr/>
            </a:pPr>
            <a:r>
              <a:rPr lang="en-US" sz="2400" dirty="0">
                <a:sym typeface="Wingdings" panose="05000000000000000000" pitchFamily="2" charset="2"/>
              </a:rPr>
              <a:t> </a:t>
            </a:r>
            <a:r>
              <a:rPr lang="en-US" sz="2400" dirty="0"/>
              <a:t>Total cost is the product of these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47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147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47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0147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47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10147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47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10147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47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0147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47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10147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47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10147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"/>
                            </p:stCondLst>
                            <p:childTnLst>
                              <p:par>
                                <p:cTn id="3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47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0147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478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101478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478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101478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 bwMode="auto">
          <a:xfrm>
            <a:off x="685800" y="3352800"/>
            <a:ext cx="5410200" cy="4572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w Cen MT" pitchFamily="34" charset="0"/>
            </a:endParaRPr>
          </a:p>
        </p:txBody>
      </p:sp>
      <p:sp>
        <p:nvSpPr>
          <p:cNvPr id="819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9pPr>
          </a:lstStyle>
          <a:p>
            <a:pPr eaLnBrk="1" hangingPunct="1"/>
            <a:fld id="{BA958BDC-A263-4B1F-8A35-D49D1B2764F4}" type="datetime1">
              <a:rPr lang="en-US" altLang="en-US">
                <a:latin typeface="Tw Cen MT Condensed" panose="020B0606020104020203" pitchFamily="34" charset="0"/>
              </a:rPr>
              <a:pPr eaLnBrk="1" hangingPunct="1"/>
              <a:t>2/21/2017</a:t>
            </a:fld>
            <a:endParaRPr lang="en-US" altLang="en-US">
              <a:latin typeface="Tw Cen MT Condensed" panose="020B0606020104020203" pitchFamily="34" charset="0"/>
            </a:endParaRPr>
          </a:p>
        </p:txBody>
      </p:sp>
      <p:sp>
        <p:nvSpPr>
          <p:cNvPr id="819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9pPr>
          </a:lstStyle>
          <a:p>
            <a:pPr eaLnBrk="1" hangingPunct="1"/>
            <a:r>
              <a:rPr lang="en-US" altLang="en-US">
                <a:latin typeface="Tw Cen MT Condensed" panose="020B0606020104020203" pitchFamily="34" charset="0"/>
              </a:rPr>
              <a:t>20-</a:t>
            </a:r>
            <a:fld id="{66138975-7004-4D1C-9B9A-A0A1093A6ADE}" type="slidenum">
              <a:rPr lang="en-US" altLang="en-US">
                <a:latin typeface="Tw Cen MT Condensed" panose="020B0606020104020203" pitchFamily="34" charset="0"/>
              </a:rPr>
              <a:pPr eaLnBrk="1" hangingPunct="1"/>
              <a:t>9</a:t>
            </a:fld>
            <a:endParaRPr lang="en-US" altLang="en-US">
              <a:latin typeface="Tw Cen MT Condensed" panose="020B0606020104020203" pitchFamily="34" charset="0"/>
            </a:endParaRPr>
          </a:p>
        </p:txBody>
      </p:sp>
      <p:sp>
        <p:nvSpPr>
          <p:cNvPr id="8197" name="Rectangle 2"/>
          <p:cNvSpPr>
            <a:spLocks noGrp="1" noChangeArrowheads="1"/>
          </p:cNvSpPr>
          <p:nvPr>
            <p:ph type="title"/>
          </p:nvPr>
        </p:nvSpPr>
        <p:spPr>
          <a:xfrm>
            <a:off x="439003" y="228600"/>
            <a:ext cx="8229600" cy="609600"/>
          </a:xfrm>
        </p:spPr>
        <p:txBody>
          <a:bodyPr/>
          <a:lstStyle/>
          <a:p>
            <a:pPr eaLnBrk="1" hangingPunct="1"/>
            <a:r>
              <a:rPr lang="en-US" altLang="en-US" dirty="0">
                <a:solidFill>
                  <a:srgbClr val="C00000"/>
                </a:solidFill>
              </a:rPr>
              <a:t>Costs of Statements</a:t>
            </a:r>
            <a:br>
              <a:rPr lang="en-US" altLang="en-US" dirty="0">
                <a:solidFill>
                  <a:srgbClr val="C00000"/>
                </a:solidFill>
              </a:rPr>
            </a:br>
            <a:r>
              <a:rPr lang="en-US" altLang="en-US" dirty="0">
                <a:solidFill>
                  <a:srgbClr val="C00000"/>
                </a:solidFill>
              </a:rPr>
              <a:t>Method Calls</a:t>
            </a:r>
          </a:p>
        </p:txBody>
      </p:sp>
      <p:sp>
        <p:nvSpPr>
          <p:cNvPr id="819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z="2400" dirty="0"/>
              <a:t>Cost for f(a, b, c) is</a:t>
            </a:r>
          </a:p>
          <a:p>
            <a:pPr lvl="1" eaLnBrk="1" hangingPunct="1"/>
            <a:r>
              <a:rPr lang="en-US" altLang="en-US" dirty="0"/>
              <a:t>Cost of actually </a:t>
            </a:r>
            <a:r>
              <a:rPr lang="en-US" altLang="en-US" b="1" dirty="0">
                <a:solidFill>
                  <a:srgbClr val="008000"/>
                </a:solidFill>
              </a:rPr>
              <a:t>calling</a:t>
            </a:r>
            <a:r>
              <a:rPr lang="en-US" altLang="en-US" dirty="0"/>
              <a:t> the method (constant overhead)</a:t>
            </a:r>
          </a:p>
          <a:p>
            <a:pPr lvl="1" eaLnBrk="1" hangingPunct="1">
              <a:buFontTx/>
              <a:buNone/>
            </a:pPr>
            <a:r>
              <a:rPr lang="en-US" altLang="en-US" dirty="0"/>
              <a:t>+ cost of </a:t>
            </a:r>
            <a:r>
              <a:rPr lang="en-US" altLang="en-US" b="1" dirty="0">
                <a:solidFill>
                  <a:srgbClr val="008000"/>
                </a:solidFill>
              </a:rPr>
              <a:t>evaluating</a:t>
            </a:r>
            <a:r>
              <a:rPr lang="en-US" altLang="en-US" dirty="0"/>
              <a:t> the arguments</a:t>
            </a:r>
          </a:p>
          <a:p>
            <a:pPr lvl="1" eaLnBrk="1" hangingPunct="1">
              <a:buFontTx/>
              <a:buNone/>
            </a:pPr>
            <a:r>
              <a:rPr lang="en-US" altLang="en-US" dirty="0"/>
              <a:t>+ cost of </a:t>
            </a:r>
            <a:r>
              <a:rPr lang="en-US" altLang="en-US" b="1" dirty="0">
                <a:solidFill>
                  <a:srgbClr val="008000"/>
                </a:solidFill>
              </a:rPr>
              <a:t>parameter passing</a:t>
            </a:r>
            <a:r>
              <a:rPr lang="en-US" altLang="en-US" dirty="0"/>
              <a:t> (normally constant time in Java for both numeric and reference values)</a:t>
            </a:r>
          </a:p>
          <a:p>
            <a:pPr lvl="1" eaLnBrk="1" hangingPunct="1">
              <a:buFontTx/>
              <a:buNone/>
            </a:pPr>
            <a:r>
              <a:rPr lang="en-US" altLang="en-US" dirty="0"/>
              <a:t>+ cost of </a:t>
            </a:r>
            <a:r>
              <a:rPr lang="en-US" altLang="en-US" b="1" dirty="0">
                <a:solidFill>
                  <a:srgbClr val="008000"/>
                </a:solidFill>
              </a:rPr>
              <a:t>executing</a:t>
            </a:r>
            <a:r>
              <a:rPr lang="en-US" altLang="en-US" dirty="0"/>
              <a:t> the method body</a:t>
            </a:r>
          </a:p>
        </p:txBody>
      </p:sp>
    </p:spTree>
    <p:extLst>
      <p:ext uri="{BB962C8B-B14F-4D97-AF65-F5344CB8AC3E}">
        <p14:creationId xmlns:p14="http://schemas.microsoft.com/office/powerpoint/2010/main" val="29281229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8197" grpId="0"/>
    </p:bldLst>
  </p:timing>
</p:sld>
</file>

<file path=ppt/theme/theme1.xml><?xml version="1.0" encoding="utf-8"?>
<a:theme xmlns:a="http://schemas.openxmlformats.org/drawingml/2006/main" name="Default Design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00E5"/>
      </a:hlink>
      <a:folHlink>
        <a:srgbClr val="B2B2B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triangl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w Cen MT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triangl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w Cen MT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96508</TotalTime>
  <Words>2571</Words>
  <Application>Microsoft Office PowerPoint</Application>
  <PresentationFormat>On-screen Show (4:3)</PresentationFormat>
  <Paragraphs>589</Paragraphs>
  <Slides>32</Slides>
  <Notes>20</Notes>
  <HiddenSlides>8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44" baseType="lpstr">
      <vt:lpstr>Arial</vt:lpstr>
      <vt:lpstr>Arial Narrow</vt:lpstr>
      <vt:lpstr>Calibri</vt:lpstr>
      <vt:lpstr>Cambria Math</vt:lpstr>
      <vt:lpstr>Courier New</vt:lpstr>
      <vt:lpstr>Symbol</vt:lpstr>
      <vt:lpstr>Tahoma</vt:lpstr>
      <vt:lpstr>Times New Roman</vt:lpstr>
      <vt:lpstr>Tw Cen MT</vt:lpstr>
      <vt:lpstr>Tw Cen MT Condensed</vt:lpstr>
      <vt:lpstr>Wingdings</vt:lpstr>
      <vt:lpstr>Default Design</vt:lpstr>
      <vt:lpstr>CSC 143 Java</vt:lpstr>
      <vt:lpstr>When does implementation matter?</vt:lpstr>
      <vt:lpstr>Analysis of Execution Time</vt:lpstr>
      <vt:lpstr> Why do you need to evaluate an algorithm? </vt:lpstr>
      <vt:lpstr>Analysis of Execution Time</vt:lpstr>
      <vt:lpstr>PowerPoint Presentation</vt:lpstr>
      <vt:lpstr>Cost of operations:  Constant Time Ops</vt:lpstr>
      <vt:lpstr>Costs of Statements</vt:lpstr>
      <vt:lpstr>Costs of Statements Method Calls</vt:lpstr>
      <vt:lpstr>Analysis of Execution Time</vt:lpstr>
      <vt:lpstr>Analysis of Execution Time</vt:lpstr>
      <vt:lpstr>Different types of complexities</vt:lpstr>
      <vt:lpstr>Analysis of Execution Time</vt:lpstr>
      <vt:lpstr>What about nested loop?</vt:lpstr>
      <vt:lpstr>What if number of iterations of one loop depends on the counter of the other? </vt:lpstr>
      <vt:lpstr>“big-O”</vt:lpstr>
      <vt:lpstr>Complexity Classes</vt:lpstr>
      <vt:lpstr>When Complexity is Important…</vt:lpstr>
      <vt:lpstr>Sequential (Linear) Search</vt:lpstr>
      <vt:lpstr>Sequential search</vt:lpstr>
      <vt:lpstr>Binary search </vt:lpstr>
      <vt:lpstr>What does this function do and what is its complexity ?</vt:lpstr>
      <vt:lpstr>Binary search runtime</vt:lpstr>
      <vt:lpstr>Picture the Execution</vt:lpstr>
      <vt:lpstr>Exercise – Implement recursively</vt:lpstr>
      <vt:lpstr>ArrayList vs. LinkedList*  in Java</vt:lpstr>
      <vt:lpstr>ArrayList vs. LinkedList* in Java </vt:lpstr>
      <vt:lpstr>What is the complexity of the following code?</vt:lpstr>
      <vt:lpstr>What is the complexity of the following code?</vt:lpstr>
      <vt:lpstr>The get method</vt:lpstr>
      <vt:lpstr>remove </vt:lpstr>
      <vt:lpstr>Factorial</vt:lpstr>
    </vt:vector>
  </TitlesOfParts>
  <Company>cse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CSE142Java</dc:title>
  <dc:creator>uw</dc:creator>
  <cp:lastModifiedBy>Zontak, Maria</cp:lastModifiedBy>
  <cp:revision>467</cp:revision>
  <dcterms:created xsi:type="dcterms:W3CDTF">2001-03-26T05:52:29Z</dcterms:created>
  <dcterms:modified xsi:type="dcterms:W3CDTF">2017-02-22T07:14:43Z</dcterms:modified>
</cp:coreProperties>
</file>