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372" r:id="rId3"/>
    <p:sldId id="405" r:id="rId4"/>
    <p:sldId id="373" r:id="rId5"/>
    <p:sldId id="374" r:id="rId6"/>
    <p:sldId id="379" r:id="rId7"/>
    <p:sldId id="353" r:id="rId8"/>
    <p:sldId id="324" r:id="rId9"/>
    <p:sldId id="388" r:id="rId10"/>
    <p:sldId id="380" r:id="rId11"/>
    <p:sldId id="375" r:id="rId12"/>
    <p:sldId id="381" r:id="rId13"/>
    <p:sldId id="382" r:id="rId14"/>
    <p:sldId id="383" r:id="rId15"/>
    <p:sldId id="384" r:id="rId16"/>
    <p:sldId id="404" r:id="rId17"/>
    <p:sldId id="403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8" r:id="rId26"/>
    <p:sldId id="398" r:id="rId27"/>
    <p:sldId id="400" r:id="rId28"/>
    <p:sldId id="387" r:id="rId29"/>
    <p:sldId id="390" r:id="rId30"/>
    <p:sldId id="389" r:id="rId31"/>
    <p:sldId id="391" r:id="rId32"/>
    <p:sldId id="392" r:id="rId33"/>
  </p:sldIdLst>
  <p:sldSz cx="9144000" cy="6858000" type="screen4x3"/>
  <p:notesSz cx="6934200" cy="9080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6227F72-F080-4AA7-8E10-75AB77485137}">
          <p14:sldIdLst>
            <p14:sldId id="257"/>
            <p14:sldId id="372"/>
            <p14:sldId id="405"/>
            <p14:sldId id="373"/>
            <p14:sldId id="374"/>
            <p14:sldId id="379"/>
            <p14:sldId id="353"/>
            <p14:sldId id="324"/>
            <p14:sldId id="388"/>
            <p14:sldId id="380"/>
            <p14:sldId id="375"/>
            <p14:sldId id="381"/>
            <p14:sldId id="382"/>
            <p14:sldId id="383"/>
            <p14:sldId id="384"/>
            <p14:sldId id="404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418"/>
            <p14:sldId id="398"/>
            <p14:sldId id="400"/>
            <p14:sldId id="387"/>
            <p14:sldId id="390"/>
            <p14:sldId id="389"/>
            <p14:sldId id="391"/>
            <p14:sldId id="392"/>
          </p14:sldIdLst>
        </p14:section>
        <p14:section name="Untitled Section" id="{966FB696-6F3D-4523-B4C4-F171E4B383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00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8" autoAdjust="0"/>
    <p:restoredTop sz="67702" autoAdjust="0"/>
  </p:normalViewPr>
  <p:slideViewPr>
    <p:cSldViewPr>
      <p:cViewPr>
        <p:scale>
          <a:sx n="70" d="100"/>
          <a:sy n="70" d="100"/>
        </p:scale>
        <p:origin x="119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46"/>
    </p:cViewPr>
  </p:sorterViewPr>
  <p:notesViewPr>
    <p:cSldViewPr>
      <p:cViewPr varScale="1">
        <p:scale>
          <a:sx n="58" d="100"/>
          <a:sy n="58" d="100"/>
        </p:scale>
        <p:origin x="-1794" y="-84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16-</a:t>
            </a:r>
            <a:fld id="{CF2412F9-A2A0-4B02-85E4-F7ED24291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56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3" tIns="45516" rIns="91033" bIns="455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AED902E-0453-4F36-AB7A-0CB47FDF38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68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9986CE77-236F-4BA1-A3C0-5C6CEC916F22}" type="slidenum">
              <a:rPr lang="en-US" altLang="en-US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9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6B02B2F4-3F30-4CED-9AAC-B2C7F8769E3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Au01: Go through preceding slide and analyze sum after talking about this</a:t>
            </a:r>
          </a:p>
        </p:txBody>
      </p:sp>
    </p:spTree>
    <p:extLst>
      <p:ext uri="{BB962C8B-B14F-4D97-AF65-F5344CB8AC3E}">
        <p14:creationId xmlns:p14="http://schemas.microsoft.com/office/powerpoint/2010/main" val="112331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6B02B2F4-3F30-4CED-9AAC-B2C7F8769E3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Au01: Go through preceding slide and analyze sum after talking about this</a:t>
            </a:r>
          </a:p>
        </p:txBody>
      </p:sp>
    </p:spTree>
    <p:extLst>
      <p:ext uri="{BB962C8B-B14F-4D97-AF65-F5344CB8AC3E}">
        <p14:creationId xmlns:p14="http://schemas.microsoft.com/office/powerpoint/2010/main" val="1447408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6B02B2F4-3F30-4CED-9AAC-B2C7F8769E3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Au01: Go through preceding slide and analyze sum after talking about this</a:t>
            </a:r>
          </a:p>
        </p:txBody>
      </p:sp>
    </p:spTree>
    <p:extLst>
      <p:ext uri="{BB962C8B-B14F-4D97-AF65-F5344CB8AC3E}">
        <p14:creationId xmlns:p14="http://schemas.microsoft.com/office/powerpoint/2010/main" val="1762868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http://stackoverflow.com/questions/487258/what-is-a-plain-english-explanation-of-big-o-notation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638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AE54658F-0221-4C25-B560-25CBE1AE56DA}" type="slidenum">
              <a:rPr lang="en-US" alt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553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https://interactivepython.org/runestone/static/pythonds/AlgorithmAnalysis/AnAnagramDetectionExample.html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077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735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885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00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CheckElementIndex</a:t>
            </a:r>
            <a:r>
              <a:rPr lang="en-US" baseline="0" dirty="0"/>
              <a:t> </a:t>
            </a:r>
            <a:r>
              <a:rPr lang="en-US" baseline="0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IndexOutOfBoundsException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BD399-C312-4CFA-8F7D-423CF3D5C42D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60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https://interactivepython.org/runestone/static/pythonds/AlgorithmAnalysis/AnAnagramDetectionExample.html</a:t>
            </a:r>
          </a:p>
          <a:p>
            <a:r>
              <a:rPr lang="en-US" sz="1200" dirty="0"/>
              <a:t>An algorithm is step by step instructions to solve given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686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BD399-C312-4CFA-8F7D-423CF3D5C42D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04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6B02B2F4-3F30-4CED-9AAC-B2C7F8769E3B}" type="slidenum">
              <a:rPr lang="en-US" altLang="en-US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Au01: Go through preceding slide and analyze sum after talking about this</a:t>
            </a:r>
          </a:p>
        </p:txBody>
      </p:sp>
    </p:spTree>
    <p:extLst>
      <p:ext uri="{BB962C8B-B14F-4D97-AF65-F5344CB8AC3E}">
        <p14:creationId xmlns:p14="http://schemas.microsoft.com/office/powerpoint/2010/main" val="3322247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Give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You want to go from city A to City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B.Then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there are various choices available i.e. by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flight,bus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train.So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you need to choose among different options depending on your budget and urgency.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80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6B02B2F4-3F30-4CED-9AAC-B2C7F8769E3B}" type="slidenum">
              <a:rPr lang="en-US" altLang="en-US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824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𝑃𝑟𝑜𝑜𝑓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: 3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+37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+120≤</m:t>
                    </m:r>
                  </m:oMath>
                </a14:m>
                <a:r>
                  <a:rPr lang="en-US" sz="1200" b="0" dirty="0"/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+37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+120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+157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160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0" i="0" smtClean="0">
                    <a:latin typeface="Cambria Math" panose="02040503050406030204" pitchFamily="18" charset="0"/>
                  </a:rPr>
                  <a:t>𝑃𝑟𝑜𝑜𝑓: 3</a:t>
                </a:r>
                <a:r>
                  <a:rPr lang="en-US" sz="1200" b="0" i="0" smtClean="0">
                    <a:latin typeface="Cambria Math" panose="02040503050406030204" pitchFamily="18" charset="0"/>
                  </a:rPr>
                  <a:t>𝑛^2+37𝑛+120≤</a:t>
                </a:r>
                <a:r>
                  <a:rPr lang="en-US" sz="1200" b="0" dirty="0"/>
                  <a:t> </a:t>
                </a:r>
                <a:r>
                  <a:rPr lang="en-US" sz="1200" b="0" i="0" smtClean="0">
                    <a:latin typeface="Cambria Math" panose="02040503050406030204" pitchFamily="18" charset="0"/>
                  </a:rPr>
                  <a:t>3𝑛^2+37𝑛+120𝑛</a:t>
                </a:r>
                <a:r>
                  <a:rPr 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</a:t>
                </a:r>
                <a:r>
                  <a:rPr lang="en-US" sz="1200" b="0" i="0" smtClean="0">
                    <a:latin typeface="Cambria Math" panose="02040503050406030204" pitchFamily="18" charset="0"/>
                  </a:rPr>
                  <a:t>3𝑛^2+157𝑛^2</a:t>
                </a:r>
                <a:r>
                  <a:rPr lang="en-US" sz="1200" b="0" dirty="0">
                    <a:ea typeface="Cambria Math" panose="02040503050406030204" pitchFamily="18" charset="0"/>
                  </a:rPr>
                  <a:t> </a:t>
                </a:r>
                <a:r>
                  <a:rPr 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</a:t>
                </a:r>
                <a:r>
                  <a:rPr lang="en-US" sz="1200" b="0" i="0" smtClean="0">
                    <a:latin typeface="Cambria Math" panose="02040503050406030204" pitchFamily="18" charset="0"/>
                  </a:rPr>
                  <a:t>160𝑛^2</a:t>
                </a:r>
                <a:endParaRPr lang="en-US" sz="1200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D902E-0453-4F36-AB7A-0CB47FDF389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492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F2B2C670-357C-479E-96C0-B002A874B786}" type="slidenum">
              <a:rPr lang="en-US" altLang="en-US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444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0B61D6B6-F00E-49D4-BC4E-156B208117BF}" type="slidenum">
              <a:rPr lang="en-US" altLang="en-US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661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487A6AB9-D564-4130-8DF7-263B52A0B5B7}" type="slidenum">
              <a:rPr lang="en-US" altLang="en-US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66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2B5E-9D02-449D-B692-DF0E2648C303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992CBBFC-5B68-4D91-8E28-6491F8B10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62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4B789-C218-4744-93C9-75F9C59C62A1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BB713192-BF99-48C8-9340-919D6E99B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14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7E972-66E5-4E18-898E-E5580ADC6F17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22C685E6-A5B7-4970-8538-9F98515CD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12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E7D2-C65A-4F50-9D2B-6288557E9503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A60F9773-CC78-4F3B-9B45-50E924D7F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24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5788C-364D-4ABF-9396-70015AE540C4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115BD049-AF85-4789-913B-3F21A3C31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7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0089-BC85-455C-B4C3-D7DE9E160303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1A7EADC3-E7B0-4D4B-B737-FA5829D66D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28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29D6-7C97-44C1-9E0B-5CB00D80FBD3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066B23E7-174C-4A58-BDCD-5E01EEF4B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85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75D7B-3B3B-4FF4-AAC5-F8CF4A76D88C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BE9902E2-DEAA-41B6-A22C-634AC652B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56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4EA05-F0AC-4744-AC94-73607B2C0641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5695A52C-A104-410D-AEB0-95900E80F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04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A2785-51A1-4D45-B925-59C584605362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F9E6F375-DDA8-461B-90E9-A2A1CCEB7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6962F-C922-4F73-B414-8A61A3ADDB06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737CA9A0-A0E8-4768-AD7F-F83B4ED2A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6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59162-D88D-4162-BFCC-7366A4B46C3A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20-</a:t>
            </a:r>
            <a:fld id="{297D75BC-65D3-4C9A-9D8F-7AF7C69A6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59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w Cen MT Condensed" pitchFamily="34" charset="0"/>
              </a:defRPr>
            </a:lvl1pPr>
          </a:lstStyle>
          <a:p>
            <a:pPr>
              <a:defRPr/>
            </a:pPr>
            <a:fld id="{B8E24658-F002-49C1-B9ED-6D77B4FBD833}" type="datetime1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w Cen MT Condensed" pitchFamily="34" charset="0"/>
              </a:defRPr>
            </a:lvl1pPr>
          </a:lstStyle>
          <a:p>
            <a:pPr>
              <a:defRPr/>
            </a:pPr>
            <a:r>
              <a:rPr lang="en-US"/>
              <a:t>(c) 2001, University of Washington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altLang="en-US"/>
              <a:t>20-</a:t>
            </a:r>
            <a:fld id="{9184BC42-F62D-49AE-B588-EE9A9C496B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1730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569913" indent="3444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684213" indent="6873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798513" indent="15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12557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7129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1701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6273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D32F3BA4-D7A0-4CB9-AE34-522E80C22A33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4085A804-3C3D-4D42-B315-171FE1928A6F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1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CSC 143 Java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75657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Efficiency &amp;</a:t>
            </a:r>
          </a:p>
          <a:p>
            <a:pPr eaLnBrk="1" hangingPunct="1"/>
            <a:r>
              <a:rPr lang="en-US" altLang="en-US" dirty="0"/>
              <a:t>Introduction to Complexity Theory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84" y="2380646"/>
            <a:ext cx="7459116" cy="43249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7C66DA69-6279-498E-81FC-66323F0610A0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4C6E3970-CEE0-4836-AF65-C92E760A6360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10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Analysis of Execution Time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4876800"/>
          </a:xfrm>
        </p:spPr>
        <p:txBody>
          <a:bodyPr/>
          <a:lstStyle/>
          <a:p>
            <a:pPr marL="0" indent="0" eaLnBrk="1" hangingPunct="1">
              <a:lnSpc>
                <a:spcPts val="2100"/>
              </a:lnSpc>
              <a:buNone/>
            </a:pPr>
            <a:endParaRPr lang="en-US" sz="24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		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							return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-1;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 eaLnBrk="1" hangingPunct="1">
              <a:lnSpc>
                <a:spcPts val="2100"/>
              </a:lnSpc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1084997"/>
            <a:ext cx="6096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7C66DA69-6279-498E-81FC-66323F0610A0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4C6E3970-CEE0-4836-AF65-C92E760A6360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11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Analysis of Execution Time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4876800"/>
          </a:xfrm>
        </p:spPr>
        <p:txBody>
          <a:bodyPr/>
          <a:lstStyle/>
          <a:p>
            <a:pPr marL="0" indent="0" eaLnBrk="1" hangingPunct="1">
              <a:lnSpc>
                <a:spcPts val="2100"/>
              </a:lnSpc>
              <a:buNone/>
            </a:pPr>
            <a:endParaRPr lang="en-US" sz="24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		      	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							return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-1;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400" dirty="0"/>
              <a:t>The fundamental instructions:</a:t>
            </a:r>
          </a:p>
          <a:p>
            <a:pPr>
              <a:lnSpc>
                <a:spcPts val="2200"/>
              </a:lnSpc>
            </a:pPr>
            <a:r>
              <a:rPr lang="en-US" sz="2400" dirty="0"/>
              <a:t>Assigning a value to a variable:  1 ‘step’</a:t>
            </a:r>
            <a:r>
              <a:rPr lang="en-US" dirty="0"/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282575" lvl="1" indent="0">
              <a:lnSpc>
                <a:spcPts val="22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dirty="0">
                <a:ea typeface="+mn-ea"/>
                <a:cs typeface="+mn-cs"/>
              </a:rPr>
              <a:t>+</a:t>
            </a:r>
            <a:r>
              <a:rPr lang="en-US" dirty="0"/>
              <a:t>1 ‘step’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>
              <a:lnSpc>
                <a:spcPts val="2200"/>
              </a:lnSpc>
            </a:pPr>
            <a:r>
              <a:rPr lang="en-US" sz="2400" dirty="0"/>
              <a:t>Return statement :                     +1 ‘step’ (either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 or -1)</a:t>
            </a:r>
          </a:p>
          <a:p>
            <a:pPr>
              <a:lnSpc>
                <a:spcPts val="2200"/>
              </a:lnSpc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dirty="0"/>
              <a:t> loop :                                      ?</a:t>
            </a:r>
          </a:p>
          <a:p>
            <a:pPr marL="282575" lvl="1" indent="0">
              <a:lnSpc>
                <a:spcPts val="2200"/>
              </a:lnSpc>
              <a:buNone/>
            </a:pPr>
            <a:r>
              <a:rPr lang="en-US" dirty="0"/>
              <a:t>Accessing array:		      1 ‘step’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82575" lvl="1" indent="0">
              <a:lnSpc>
                <a:spcPts val="2200"/>
              </a:lnSpc>
              <a:buNone/>
            </a:pPr>
            <a:r>
              <a:rPr lang="en-US" dirty="0"/>
              <a:t>Comparing two values:           + 1 ‘step’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82575" lvl="1" indent="0">
              <a:lnSpc>
                <a:spcPts val="2200"/>
              </a:lnSpc>
              <a:buNone/>
            </a:pPr>
            <a:r>
              <a:rPr lang="en-US" dirty="0"/>
              <a:t>Inside ()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:                       + 2 ‘steps’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marL="282575" lvl="1" indent="0">
              <a:lnSpc>
                <a:spcPts val="2200"/>
              </a:lnSpc>
              <a:buNone/>
            </a:pPr>
            <a:endParaRPr lang="en-US" dirty="0"/>
          </a:p>
          <a:p>
            <a:pPr lvl="2">
              <a:lnSpc>
                <a:spcPts val="2200"/>
              </a:lnSpc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-228600" y="3295454"/>
            <a:ext cx="9483365" cy="31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4180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Different types of complexities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</a:t>
            </a:r>
            <a:r>
              <a:rPr lang="en-US" sz="2400" b="1" i="1" dirty="0">
                <a:solidFill>
                  <a:srgbClr val="FF0000"/>
                </a:solidFill>
              </a:rPr>
              <a:t>worst-case runtime complexity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</a:t>
            </a:r>
          </a:p>
          <a:p>
            <a:pPr marL="0" indent="0">
              <a:buNone/>
            </a:pPr>
            <a:r>
              <a:rPr lang="en-US" sz="2400" dirty="0"/>
              <a:t>  the </a:t>
            </a:r>
            <a:r>
              <a:rPr lang="en-US" sz="2400" b="1" dirty="0">
                <a:solidFill>
                  <a:srgbClr val="FF0000"/>
                </a:solidFill>
              </a:rPr>
              <a:t>maximum number of steps</a:t>
            </a:r>
            <a:r>
              <a:rPr lang="en-US" sz="2400" dirty="0"/>
              <a:t> taken on any instance of size </a:t>
            </a:r>
            <a:r>
              <a:rPr lang="en-US" sz="2400" b="1" i="1" dirty="0"/>
              <a:t>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The </a:t>
            </a:r>
            <a:r>
              <a:rPr lang="en-US" sz="2400" b="1" i="1" dirty="0">
                <a:solidFill>
                  <a:schemeClr val="accent2"/>
                </a:solidFill>
              </a:rPr>
              <a:t>best-case runtime complexity</a:t>
            </a:r>
            <a:r>
              <a:rPr lang="en-US" sz="2400" dirty="0"/>
              <a:t> is </a:t>
            </a:r>
          </a:p>
          <a:p>
            <a:pPr marL="0" indent="0">
              <a:buNone/>
            </a:pPr>
            <a:r>
              <a:rPr lang="en-US" sz="2400" dirty="0"/>
              <a:t>  the </a:t>
            </a:r>
            <a:r>
              <a:rPr lang="en-US" sz="2400" b="1" dirty="0">
                <a:solidFill>
                  <a:schemeClr val="accent2"/>
                </a:solidFill>
              </a:rPr>
              <a:t>minimum number of steps</a:t>
            </a:r>
            <a:r>
              <a:rPr lang="en-US" sz="2400" dirty="0"/>
              <a:t> taken on any instance of size </a:t>
            </a:r>
            <a:r>
              <a:rPr lang="en-US" sz="2400" b="1" i="1" dirty="0"/>
              <a:t>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The </a:t>
            </a:r>
            <a:r>
              <a:rPr lang="en-US" sz="2400" b="1" i="1" dirty="0"/>
              <a:t>average case runtime complexity</a:t>
            </a:r>
            <a:r>
              <a:rPr lang="en-US" sz="2400" dirty="0"/>
              <a:t> is </a:t>
            </a:r>
          </a:p>
          <a:p>
            <a:pPr marL="0" indent="0">
              <a:buNone/>
            </a:pPr>
            <a:r>
              <a:rPr lang="en-US" sz="2400" dirty="0"/>
              <a:t>  an </a:t>
            </a:r>
            <a:r>
              <a:rPr lang="en-US" sz="2400" b="1" dirty="0"/>
              <a:t>average number of steps </a:t>
            </a:r>
            <a:r>
              <a:rPr lang="en-US" sz="2400" dirty="0"/>
              <a:t>taken on any instance of size </a:t>
            </a:r>
            <a:r>
              <a:rPr lang="en-US" sz="2400" b="1" i="1" dirty="0"/>
              <a:t>n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7C66DA69-6279-498E-81FC-66323F0610A0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4C6E3970-CEE0-4836-AF65-C92E760A6360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13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Analysis of Execution Time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4876800"/>
          </a:xfrm>
        </p:spPr>
        <p:txBody>
          <a:bodyPr/>
          <a:lstStyle/>
          <a:p>
            <a:pPr marL="0" indent="0" eaLnBrk="1" hangingPunct="1">
              <a:lnSpc>
                <a:spcPts val="2100"/>
              </a:lnSpc>
              <a:buNone/>
            </a:pPr>
            <a:endParaRPr lang="en-US" sz="24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							return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-1;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I</a:t>
            </a:r>
            <a:r>
              <a:rPr lang="en-US" sz="2400" dirty="0"/>
              <a:t>n a sequential search of an array:</a:t>
            </a:r>
          </a:p>
          <a:p>
            <a:pPr lvl="1"/>
            <a:r>
              <a:rPr lang="en-US" sz="2000" dirty="0"/>
              <a:t> </a:t>
            </a:r>
            <a:r>
              <a:rPr lang="en-US" i="1" dirty="0">
                <a:solidFill>
                  <a:srgbClr val="FF0000"/>
                </a:solidFill>
              </a:rPr>
              <a:t>worst-case</a:t>
            </a:r>
            <a:r>
              <a:rPr lang="en-US" i="1" dirty="0"/>
              <a:t>: 4n+3 </a:t>
            </a:r>
          </a:p>
          <a:p>
            <a:pPr marL="282575" lvl="1" indent="0">
              <a:buNone/>
            </a:pPr>
            <a:r>
              <a:rPr lang="en-US" i="1" dirty="0">
                <a:sym typeface="Wingdings" panose="05000000000000000000" pitchFamily="2" charset="2"/>
              </a:rPr>
              <a:t></a:t>
            </a:r>
            <a:r>
              <a:rPr lang="en-US" i="1" dirty="0"/>
              <a:t> complexity</a:t>
            </a:r>
            <a:r>
              <a:rPr lang="en-US" dirty="0"/>
              <a:t> is  linear </a:t>
            </a:r>
          </a:p>
          <a:p>
            <a:pPr lvl="1"/>
            <a:r>
              <a:rPr lang="en-US" dirty="0"/>
              <a:t> </a:t>
            </a:r>
            <a:r>
              <a:rPr lang="en-US" i="1" dirty="0">
                <a:solidFill>
                  <a:schemeClr val="accent6"/>
                </a:solidFill>
              </a:rPr>
              <a:t>best-case: </a:t>
            </a:r>
            <a:r>
              <a:rPr lang="en-US" i="1" dirty="0"/>
              <a:t> 6</a:t>
            </a:r>
          </a:p>
          <a:p>
            <a:pPr marL="282575" lvl="1" indent="0">
              <a:buNone/>
            </a:pPr>
            <a:r>
              <a:rPr lang="en-US" i="1" dirty="0"/>
              <a:t> </a:t>
            </a:r>
            <a:r>
              <a:rPr lang="en-US" i="1" dirty="0">
                <a:sym typeface="Wingdings" panose="05000000000000000000" pitchFamily="2" charset="2"/>
              </a:rPr>
              <a:t> </a:t>
            </a:r>
            <a:r>
              <a:rPr lang="en-US" i="1" dirty="0"/>
              <a:t>complexity</a:t>
            </a:r>
            <a:r>
              <a:rPr lang="en-US" dirty="0"/>
              <a:t> is constant (independent of input size) </a:t>
            </a:r>
          </a:p>
          <a:p>
            <a:pPr lvl="1"/>
            <a:r>
              <a:rPr lang="en-US" i="1" dirty="0"/>
              <a:t>average case: 4n/2 +3 = 2n+3 </a:t>
            </a:r>
            <a:r>
              <a:rPr lang="en-US" i="1" dirty="0">
                <a:sym typeface="Wingdings" panose="05000000000000000000" pitchFamily="2" charset="2"/>
              </a:rPr>
              <a:t></a:t>
            </a:r>
            <a:r>
              <a:rPr lang="en-US" i="1" dirty="0"/>
              <a:t> complexity</a:t>
            </a:r>
            <a:r>
              <a:rPr lang="en-US" dirty="0"/>
              <a:t> is linear</a:t>
            </a:r>
          </a:p>
          <a:p>
            <a:pPr marL="0" indent="0" eaLnBrk="1" hangingPunct="1">
              <a:lnSpc>
                <a:spcPts val="2100"/>
              </a:lnSpc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715000" y="2362200"/>
            <a:ext cx="3374322" cy="23083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u="sng" dirty="0">
                <a:latin typeface="+mn-lt"/>
              </a:rPr>
              <a:t>T(n)=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+mn-lt"/>
              </a:rPr>
              <a:t>  Outside for loop: 3 steps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+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(Inside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for loop: 4 steps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aseline="0" dirty="0">
                <a:latin typeface="+mn-lt"/>
              </a:rPr>
              <a:t>   *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+mn-lt"/>
              </a:rPr>
              <a:t>  </a:t>
            </a:r>
            <a:r>
              <a:rPr lang="en-US" sz="2400" baseline="0" dirty="0">
                <a:latin typeface="+mn-lt"/>
              </a:rPr>
              <a:t>Number of iterations:</a:t>
            </a:r>
            <a:r>
              <a:rPr lang="en-US" sz="2400" dirty="0">
                <a:latin typeface="+mn-lt"/>
              </a:rPr>
              <a:t> ?)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6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104"/>
            <a:ext cx="8229600" cy="609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What about nested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m=0;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//executed in constant time c1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Outer loop - executed n times</a:t>
            </a: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Inner loop - be executed n times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	 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sum +=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 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//executed in constant time c2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sz="2400" dirty="0">
                <a:cs typeface="Courier New" panose="02070309020205020404" pitchFamily="49" charset="0"/>
                <a:sym typeface="Wingdings" panose="05000000000000000000" pitchFamily="2" charset="2"/>
              </a:rPr>
              <a:t>Runtime complexity is </a:t>
            </a:r>
            <a:r>
              <a:rPr lang="en-US" sz="2400" b="1" u="sng" dirty="0">
                <a:cs typeface="Courier New" panose="02070309020205020404" pitchFamily="49" charset="0"/>
                <a:sym typeface="Wingdings" panose="05000000000000000000" pitchFamily="2" charset="2"/>
              </a:rPr>
              <a:t>quadratic</a:t>
            </a:r>
            <a:r>
              <a:rPr lang="en-US" sz="24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sz="2400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09600" y="4157008"/>
            <a:ext cx="7924800" cy="193899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Rule of thumb</a:t>
            </a:r>
            <a:r>
              <a:rPr lang="en-US" sz="2400" dirty="0">
                <a:latin typeface="+mn-lt"/>
              </a:rPr>
              <a:t>: Simple programs can be analyzed by counting the nested loops of the program:</a:t>
            </a:r>
          </a:p>
          <a:p>
            <a:pPr algn="l"/>
            <a:r>
              <a:rPr lang="en-US" sz="2400" dirty="0">
                <a:latin typeface="+mn-lt"/>
              </a:rPr>
              <a:t>A </a:t>
            </a:r>
            <a:r>
              <a:rPr lang="en-US" sz="2400" b="1" dirty="0">
                <a:latin typeface="+mn-lt"/>
              </a:rPr>
              <a:t>single loop </a:t>
            </a:r>
            <a:r>
              <a:rPr lang="en-US" sz="2400" dirty="0">
                <a:latin typeface="+mn-lt"/>
              </a:rPr>
              <a:t>over n items </a:t>
            </a:r>
            <a:r>
              <a:rPr lang="en-US" sz="2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sz="2400" b="1" dirty="0">
                <a:latin typeface="+mn-lt"/>
                <a:sym typeface="Wingdings" panose="05000000000000000000" pitchFamily="2" charset="2"/>
              </a:rPr>
              <a:t>linear</a:t>
            </a:r>
            <a:r>
              <a:rPr lang="en-US" sz="2400" dirty="0">
                <a:latin typeface="+mn-lt"/>
                <a:sym typeface="Wingdings" panose="05000000000000000000" pitchFamily="2" charset="2"/>
              </a:rPr>
              <a:t> complexity</a:t>
            </a:r>
          </a:p>
          <a:p>
            <a:pPr algn="l"/>
            <a:r>
              <a:rPr lang="en-US" sz="2400" dirty="0">
                <a:latin typeface="+mn-lt"/>
              </a:rPr>
              <a:t>A </a:t>
            </a:r>
            <a:r>
              <a:rPr lang="en-US" sz="2400" b="1" dirty="0">
                <a:latin typeface="+mn-lt"/>
              </a:rPr>
              <a:t>loop within a loop </a:t>
            </a:r>
            <a:r>
              <a:rPr lang="en-US" sz="2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sz="2400" b="1" dirty="0">
                <a:latin typeface="+mn-lt"/>
                <a:sym typeface="Wingdings" panose="05000000000000000000" pitchFamily="2" charset="2"/>
              </a:rPr>
              <a:t>quadratic </a:t>
            </a:r>
            <a:r>
              <a:rPr lang="en-US" sz="2400" dirty="0">
                <a:latin typeface="+mn-lt"/>
                <a:sym typeface="Wingdings" panose="05000000000000000000" pitchFamily="2" charset="2"/>
              </a:rPr>
              <a:t>complexity</a:t>
            </a:r>
            <a:endParaRPr lang="en-US" sz="2400" b="1" dirty="0">
              <a:latin typeface="+mn-lt"/>
              <a:sym typeface="Wingdings" panose="05000000000000000000" pitchFamily="2" charset="2"/>
            </a:endParaRPr>
          </a:p>
          <a:p>
            <a:pPr algn="l"/>
            <a:r>
              <a:rPr lang="en-US" sz="2400" dirty="0">
                <a:latin typeface="+mn-lt"/>
              </a:rPr>
              <a:t>A loop within a loop within a loop yields </a:t>
            </a:r>
            <a:r>
              <a:rPr lang="en-US" sz="2400" dirty="0">
                <a:latin typeface="+mn-lt"/>
                <a:sym typeface="Wingdings" panose="05000000000000000000" pitchFamily="2" charset="2"/>
              </a:rPr>
              <a:t> cubic complexity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474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C00000"/>
                </a:solidFill>
              </a:rPr>
              <a:t>What if number of iterations of one loop depends on the counter of the other?</a:t>
            </a:r>
            <a:br>
              <a:rPr lang="en-US" altLang="en-US" sz="3200" dirty="0">
                <a:solidFill>
                  <a:srgbClr val="C0000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indent="0" eaLnBrk="1" hangingPunct="1">
              <a:lnSpc>
                <a:spcPct val="70000"/>
              </a:lnSpc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i,k,sum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lvl="2" indent="0" eaLnBrk="1" hangingPunct="1">
              <a:lnSpc>
                <a:spcPct val="70000"/>
              </a:lnSpc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 )</a:t>
            </a:r>
          </a:p>
          <a:p>
            <a:pPr lvl="2" indent="0" eaLnBrk="1" hangingPunct="1">
              <a:lnSpc>
                <a:spcPct val="70000"/>
              </a:lnSpc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 j = 0; j &lt;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lvl="2" indent="0" eaLnBrk="1" hangingPunct="1">
              <a:lnSpc>
                <a:spcPct val="70000"/>
              </a:lnSpc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j;</a:t>
            </a:r>
          </a:p>
          <a:p>
            <a:pPr lvl="2" indent="0" eaLnBrk="1" hangingPunct="1">
              <a:lnSpc>
                <a:spcPct val="70000"/>
              </a:lnSpc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altLang="en-US" sz="2400" dirty="0"/>
              <a:t>Analyze inner and outer loops together : </a:t>
            </a:r>
          </a:p>
          <a:p>
            <a:pPr marL="0" indent="0">
              <a:buNone/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0 + 1 + 2 + … + (n-1) = n(n-1)/2 </a:t>
            </a:r>
          </a:p>
          <a:p>
            <a:pPr marL="0" indent="0">
              <a:buNone/>
            </a:pPr>
            <a:r>
              <a:rPr lang="en-US" altLang="en-US" sz="2400" dirty="0">
                <a:latin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sym typeface="Wingdings" panose="05000000000000000000" pitchFamily="2" charset="2"/>
              </a:rPr>
              <a:t>Quadratic complexity</a:t>
            </a:r>
            <a:endParaRPr lang="en-US" alt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“big-O”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" y="1371600"/>
            <a:ext cx="7459116" cy="43249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33542" y="4800600"/>
            <a:ext cx="1324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constant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47310" y="4338935"/>
            <a:ext cx="917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  <a:latin typeface="+mn-lt"/>
              </a:rPr>
              <a:t>linear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9866" y="2514600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7030A0"/>
                </a:solidFill>
                <a:latin typeface="+mn-lt"/>
              </a:rPr>
              <a:t>nlogn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828800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n-lt"/>
              </a:rPr>
              <a:t>quadratic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3959" y="1447800"/>
            <a:ext cx="1699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n-lt"/>
              </a:rPr>
              <a:t>exponential</a:t>
            </a:r>
          </a:p>
        </p:txBody>
      </p:sp>
    </p:spTree>
    <p:extLst>
      <p:ext uri="{BB962C8B-B14F-4D97-AF65-F5344CB8AC3E}">
        <p14:creationId xmlns:p14="http://schemas.microsoft.com/office/powerpoint/2010/main" val="30763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47D064AF-126E-4D51-AB9B-C62D6496A5D1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Classes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Several common complexity classes (problem size n)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dirty="0"/>
              <a:t>Constant time: 	O(k)   or  O(1)</a:t>
            </a:r>
          </a:p>
          <a:p>
            <a:pPr lvl="1" eaLnBrk="1" hangingPunct="1"/>
            <a:r>
              <a:rPr lang="en-US" altLang="en-US" dirty="0"/>
              <a:t>Logarithmic time: 	O(log n)    [Base doesn’t matter.  Why?]</a:t>
            </a:r>
          </a:p>
          <a:p>
            <a:pPr lvl="1" eaLnBrk="1" hangingPunct="1"/>
            <a:r>
              <a:rPr lang="en-US" altLang="en-US" dirty="0"/>
              <a:t>Linear time: 	O(n)</a:t>
            </a:r>
          </a:p>
          <a:p>
            <a:pPr lvl="1" eaLnBrk="1" hangingPunct="1"/>
            <a:r>
              <a:rPr lang="en-US" altLang="en-US" dirty="0"/>
              <a:t>“n log n” time:	O(n log n)</a:t>
            </a:r>
          </a:p>
          <a:p>
            <a:pPr lvl="1" eaLnBrk="1" hangingPunct="1"/>
            <a:r>
              <a:rPr lang="en-US" altLang="en-US" dirty="0"/>
              <a:t>Quadratic time:	O(n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Cubic time:	O(n</a:t>
            </a:r>
            <a:r>
              <a:rPr lang="en-US" altLang="en-US" baseline="30000" dirty="0"/>
              <a:t>3</a:t>
            </a:r>
            <a:r>
              <a:rPr lang="en-US" altLang="en-US" dirty="0"/>
              <a:t>)</a:t>
            </a:r>
            <a:endParaRPr lang="en-US" altLang="en-US" sz="2400" dirty="0"/>
          </a:p>
          <a:p>
            <a:pPr lvl="1" eaLnBrk="1" hangingPunct="1"/>
            <a:r>
              <a:rPr lang="en-US" altLang="en-US" dirty="0"/>
              <a:t>Exponential time:	O(</a:t>
            </a:r>
            <a:r>
              <a:rPr lang="en-US" altLang="en-US" dirty="0" err="1"/>
              <a:t>k</a:t>
            </a:r>
            <a:r>
              <a:rPr lang="en-US" altLang="en-US" baseline="30000" dirty="0" err="1"/>
              <a:t>n</a:t>
            </a:r>
            <a:r>
              <a:rPr lang="en-US" altLang="en-US" dirty="0"/>
              <a:t>)</a:t>
            </a:r>
          </a:p>
          <a:p>
            <a:pPr marL="282575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sz="2400" dirty="0"/>
              <a:t>O(</a:t>
            </a:r>
            <a:r>
              <a:rPr lang="en-US" altLang="en-US" sz="2400" dirty="0" err="1"/>
              <a:t>n</a:t>
            </a:r>
            <a:r>
              <a:rPr lang="en-US" altLang="en-US" sz="2400" baseline="30000" dirty="0" err="1"/>
              <a:t>k</a:t>
            </a:r>
            <a:r>
              <a:rPr lang="en-US" altLang="en-US" sz="2400" dirty="0"/>
              <a:t>) is often called </a:t>
            </a:r>
            <a:r>
              <a:rPr lang="en-US" altLang="en-US" sz="2400" i="1" dirty="0"/>
              <a:t>polynomial time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42453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When Complexity is Important…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020"/>
            <a:ext cx="8534400" cy="48768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31800" y="1123997"/>
          <a:ext cx="8458201" cy="459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>
                  <a:extLst>
                    <a:ext uri="{9D8B030D-6E8A-4147-A177-3AD203B41FA5}">
                      <a16:colId xmlns:a16="http://schemas.microsoft.com/office/drawing/2014/main" val="1664634444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3390214193"/>
                    </a:ext>
                  </a:extLst>
                </a:gridCol>
              </a:tblGrid>
              <a:tr h="483711">
                <a:tc>
                  <a:txBody>
                    <a:bodyPr/>
                    <a:lstStyle/>
                    <a:p>
                      <a:r>
                        <a:rPr lang="en-US" sz="2400" dirty="0"/>
                        <a:t>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Algorithms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5681"/>
                  </a:ext>
                </a:extLst>
              </a:tr>
              <a:tr h="131153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93895"/>
                  </a:ext>
                </a:extLst>
              </a:tr>
              <a:tr h="1251053">
                <a:tc>
                  <a:txBody>
                    <a:bodyPr/>
                    <a:lstStyle/>
                    <a:p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68591"/>
                  </a:ext>
                </a:extLst>
              </a:tr>
              <a:tr h="15447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95874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401683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Calibri" panose="020F0502020204030204"/>
              </a:rPr>
              <a:t>Anagrams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One string is an anagram of another if the second is a rearrangement of the first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49589" y="413994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Checking Off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Sort and compare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Brute Force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Count and compare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9271" y="28885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Calibri" panose="020F0502020204030204"/>
              </a:rPr>
              <a:t>Search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Retrieve information stored 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within some data structure</a:t>
            </a:r>
            <a:endParaRPr lang="en-US" sz="2400" b="1" u="sng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49589" y="317636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Sequential Search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Binary Search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4094" y="16633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Calibri" panose="020F0502020204030204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Put elements 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in a certain order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45106" y="158191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Bucket sort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Bubble sort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Merge sort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Quick sort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2986544"/>
            <a:ext cx="8476130" cy="11282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21-</a:t>
            </a:r>
            <a:fld id="{F9018210-777A-482A-BAF6-5F2D5CF56C5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(Linear) Search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indexOf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Object</a:t>
            </a:r>
            <a:r>
              <a:rPr lang="en-US" altLang="en-US" sz="2000" dirty="0">
                <a:latin typeface="Courier New" panose="02070309020205020404" pitchFamily="49" charset="0"/>
              </a:rPr>
              <a:t> o)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if (o==null){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0;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 size;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	if (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elementData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]==null</a:t>
            </a:r>
            <a:r>
              <a:rPr lang="en-US" altLang="en-US" sz="2000" dirty="0">
                <a:latin typeface="Courier New" panose="02070309020205020404" pitchFamily="49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         return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else{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	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0;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 size;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	if 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elementData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].equals(o)</a:t>
            </a:r>
            <a:r>
              <a:rPr lang="en-US" altLang="en-US" sz="2000" dirty="0">
                <a:latin typeface="Courier New" panose="02070309020205020404" pitchFamily="49" charset="0"/>
              </a:rPr>
              <a:t>)                  		   return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;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return 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}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215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0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0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0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0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0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0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02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4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When does implementation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020"/>
            <a:ext cx="8534400" cy="4876800"/>
          </a:xfrm>
        </p:spPr>
        <p:txBody>
          <a:bodyPr/>
          <a:lstStyle/>
          <a:p>
            <a:r>
              <a:rPr lang="en-US" sz="2400" dirty="0"/>
              <a:t>There are SEVERAL algorithms that solve the SAME problem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 Need to decide which one to choose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2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29444"/>
              </p:ext>
            </p:extLst>
          </p:nvPr>
        </p:nvGraphicFramePr>
        <p:xfrm>
          <a:off x="457200" y="2136600"/>
          <a:ext cx="8458201" cy="43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>
                  <a:extLst>
                    <a:ext uri="{9D8B030D-6E8A-4147-A177-3AD203B41FA5}">
                      <a16:colId xmlns:a16="http://schemas.microsoft.com/office/drawing/2014/main" val="1664634444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3390214193"/>
                    </a:ext>
                  </a:extLst>
                </a:gridCol>
              </a:tblGrid>
              <a:tr h="413391">
                <a:tc>
                  <a:txBody>
                    <a:bodyPr/>
                    <a:lstStyle/>
                    <a:p>
                      <a:r>
                        <a:rPr lang="en-US" sz="2400" dirty="0"/>
                        <a:t>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Algorithms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5681"/>
                  </a:ext>
                </a:extLst>
              </a:tr>
              <a:tr h="123965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93895"/>
                  </a:ext>
                </a:extLst>
              </a:tr>
              <a:tr h="1182487">
                <a:tc>
                  <a:txBody>
                    <a:bodyPr/>
                    <a:lstStyle/>
                    <a:p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68591"/>
                  </a:ext>
                </a:extLst>
              </a:tr>
              <a:tr h="14600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95874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501043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Calibri" panose="020F0502020204030204"/>
              </a:rPr>
              <a:t>Anagrams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One string is an anagram of another if the second is a rearrangement of the first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49589" y="513354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Checking Off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Sort and compare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Brute Force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Count and compare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9271" y="38821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Calibri" panose="020F0502020204030204"/>
              </a:rPr>
              <a:t>Search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Retrieve information stored 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within some data structure</a:t>
            </a:r>
            <a:endParaRPr lang="en-US" sz="2400" b="1" u="sng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49589" y="416996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Sequential Search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Binary Search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4094" y="265696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Calibri" panose="020F0502020204030204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 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Put elements in a certain order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45106" y="257551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Bucket sort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Bubble sort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Merge sort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Quick sort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57200" y="3900944"/>
            <a:ext cx="8476130" cy="11282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07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3" grpId="0"/>
      <p:bldP spid="16" grpId="0"/>
      <p:bldP spid="18" grpId="0"/>
      <p:bldP spid="20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Sequential search</a:t>
            </a:r>
            <a:endParaRPr lang="en-US" altLang="en-US" sz="28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054100"/>
            <a:ext cx="8686800" cy="4876800"/>
          </a:xfrm>
        </p:spPr>
        <p:txBody>
          <a:bodyPr/>
          <a:lstStyle/>
          <a:p>
            <a:r>
              <a:rPr lang="en-US" altLang="en-US" sz="2400" dirty="0"/>
              <a:t>Locates a target value in an array/list by examining each element from start to finish.</a:t>
            </a:r>
          </a:p>
          <a:p>
            <a:pPr lvl="1"/>
            <a:endParaRPr lang="en-US" altLang="en-US" sz="800" dirty="0"/>
          </a:p>
          <a:p>
            <a:pPr lvl="1"/>
            <a:r>
              <a:rPr lang="en-US" altLang="en-US" dirty="0"/>
              <a:t>“Worst-case” scenario: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en-US" dirty="0"/>
              <a:t>O(n) 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en-US" altLang="en-US" dirty="0"/>
          </a:p>
          <a:p>
            <a:pPr lvl="1"/>
            <a:r>
              <a:rPr lang="en-US" altLang="en-US" dirty="0"/>
              <a:t>Example: Searching the array below for the value </a:t>
            </a:r>
            <a:r>
              <a:rPr lang="en-US" altLang="en-US" b="1" dirty="0"/>
              <a:t>42</a:t>
            </a:r>
            <a:r>
              <a:rPr lang="en-US" altLang="en-US" dirty="0"/>
              <a:t>: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pPr marL="282575" lvl="1" indent="0">
              <a:buNone/>
            </a:pPr>
            <a:endParaRPr lang="en-US" altLang="en-US" sz="2000" dirty="0"/>
          </a:p>
          <a:p>
            <a:pPr marL="282575" lvl="1" indent="0">
              <a:buNone/>
            </a:pPr>
            <a:r>
              <a:rPr lang="en-US" altLang="en-US" dirty="0"/>
              <a:t>Notice that the array is sorted.  Could we take advantage of this?</a:t>
            </a:r>
          </a:p>
        </p:txBody>
      </p:sp>
      <p:graphicFrame>
        <p:nvGraphicFramePr>
          <p:cNvPr id="186372" name="Group 4"/>
          <p:cNvGraphicFramePr>
            <a:graphicFrameLocks noGrp="1"/>
          </p:cNvGraphicFramePr>
          <p:nvPr/>
        </p:nvGraphicFramePr>
        <p:xfrm>
          <a:off x="228600" y="3781425"/>
          <a:ext cx="8701088" cy="79248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33082361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857983643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37711513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74742408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71310786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428567393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09893645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769528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63095536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54065348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46562322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422202064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4256862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17923765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86945029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419145194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047088653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1099263678"/>
                    </a:ext>
                  </a:extLst>
                </a:gridCol>
              </a:tblGrid>
              <a:tr h="330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13243"/>
                  </a:ext>
                </a:extLst>
              </a:tr>
              <a:tr h="330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75828"/>
                  </a:ext>
                </a:extLst>
              </a:tr>
            </a:tbl>
          </a:graphicData>
        </a:graphic>
      </p:graphicFrame>
      <p:grpSp>
        <p:nvGrpSpPr>
          <p:cNvPr id="186432" name="Group 64"/>
          <p:cNvGrpSpPr>
            <a:grpSpLocks/>
          </p:cNvGrpSpPr>
          <p:nvPr/>
        </p:nvGrpSpPr>
        <p:grpSpPr bwMode="auto">
          <a:xfrm>
            <a:off x="981075" y="4572000"/>
            <a:ext cx="619125" cy="833438"/>
            <a:chOff x="618" y="2880"/>
            <a:chExt cx="390" cy="525"/>
          </a:xfrm>
        </p:grpSpPr>
        <p:sp>
          <p:nvSpPr>
            <p:cNvPr id="186433" name="Text Box 65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i</a:t>
              </a:r>
            </a:p>
          </p:txBody>
        </p:sp>
        <p:sp>
          <p:nvSpPr>
            <p:cNvPr id="186434" name="Line 66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20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55887E-8 L 0.49166 -8.55887E-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Binary search </a:t>
            </a:r>
            <a:endParaRPr lang="en-US" altLang="en-US" sz="2800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9677400" cy="4876800"/>
          </a:xfrm>
        </p:spPr>
        <p:txBody>
          <a:bodyPr/>
          <a:lstStyle/>
          <a:p>
            <a:r>
              <a:rPr lang="en-US" altLang="en-US" sz="2400" dirty="0"/>
              <a:t>Locates a target value in a </a:t>
            </a:r>
            <a:r>
              <a:rPr lang="en-US" altLang="en-US" sz="2400" i="1" dirty="0"/>
              <a:t>sorted </a:t>
            </a:r>
            <a:r>
              <a:rPr lang="en-US" altLang="en-US" sz="2400" dirty="0"/>
              <a:t> array/list </a:t>
            </a:r>
          </a:p>
          <a:p>
            <a:r>
              <a:rPr lang="en-US" altLang="en-US" sz="2400" i="1" dirty="0"/>
              <a:t>Algorithm:</a:t>
            </a:r>
            <a:r>
              <a:rPr lang="en-US" altLang="en-US" sz="2400" dirty="0"/>
              <a:t>  Examine the middle element of the array.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If it is too big, eliminate the right half of the array and repeat.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If it is too small, eliminate the left half of the array and repeat.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Else it is the value we are searching for, so stop</a:t>
            </a:r>
            <a:endParaRPr lang="en-US" altLang="en-US" sz="800" dirty="0"/>
          </a:p>
          <a:p>
            <a:r>
              <a:rPr lang="en-US" altLang="en-US" sz="2400" dirty="0"/>
              <a:t>Example: Searching the array below for the value </a:t>
            </a:r>
            <a:r>
              <a:rPr lang="en-US" altLang="en-US" sz="2400" b="1" dirty="0"/>
              <a:t>42</a:t>
            </a:r>
            <a:r>
              <a:rPr lang="en-US" altLang="en-US" sz="2400" dirty="0"/>
              <a:t>: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pPr marL="282575" lvl="1" indent="0">
              <a:buNone/>
            </a:pPr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r>
              <a:rPr lang="en-US" altLang="en-US" dirty="0"/>
              <a:t>How many elements will it need to examine?</a:t>
            </a:r>
          </a:p>
          <a:p>
            <a:pPr lvl="1"/>
            <a:endParaRPr lang="en-US" altLang="en-US" sz="2000" dirty="0"/>
          </a:p>
        </p:txBody>
      </p:sp>
      <p:graphicFrame>
        <p:nvGraphicFramePr>
          <p:cNvPr id="171012" name="Group 4"/>
          <p:cNvGraphicFramePr>
            <a:graphicFrameLocks noGrp="1"/>
          </p:cNvGraphicFramePr>
          <p:nvPr/>
        </p:nvGraphicFramePr>
        <p:xfrm>
          <a:off x="228600" y="3781425"/>
          <a:ext cx="8701088" cy="79248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35531339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879808578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423373462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31135176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2598753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97945539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13537745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46031882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18524684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5884512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72948349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83431946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79936396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27786639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69009083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3327096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574100024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332427314"/>
                    </a:ext>
                  </a:extLst>
                </a:gridCol>
              </a:tblGrid>
              <a:tr h="330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6770"/>
                  </a:ext>
                </a:extLst>
              </a:tr>
              <a:tr h="330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723066"/>
                  </a:ext>
                </a:extLst>
              </a:tr>
            </a:tbl>
          </a:graphicData>
        </a:graphic>
      </p:graphicFrame>
      <p:grpSp>
        <p:nvGrpSpPr>
          <p:cNvPr id="171072" name="Group 64"/>
          <p:cNvGrpSpPr>
            <a:grpSpLocks/>
          </p:cNvGrpSpPr>
          <p:nvPr/>
        </p:nvGrpSpPr>
        <p:grpSpPr bwMode="auto">
          <a:xfrm>
            <a:off x="981075" y="4572000"/>
            <a:ext cx="619125" cy="833438"/>
            <a:chOff x="618" y="2880"/>
            <a:chExt cx="390" cy="525"/>
          </a:xfrm>
        </p:grpSpPr>
        <p:sp>
          <p:nvSpPr>
            <p:cNvPr id="171073" name="Text Box 65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min</a:t>
              </a:r>
            </a:p>
          </p:txBody>
        </p:sp>
        <p:sp>
          <p:nvSpPr>
            <p:cNvPr id="171074" name="Line 66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1075" name="Group 67"/>
          <p:cNvGrpSpPr>
            <a:grpSpLocks/>
          </p:cNvGrpSpPr>
          <p:nvPr/>
        </p:nvGrpSpPr>
        <p:grpSpPr bwMode="auto">
          <a:xfrm>
            <a:off x="4562475" y="4572000"/>
            <a:ext cx="619125" cy="833438"/>
            <a:chOff x="618" y="2880"/>
            <a:chExt cx="390" cy="525"/>
          </a:xfrm>
        </p:grpSpPr>
        <p:sp>
          <p:nvSpPr>
            <p:cNvPr id="171076" name="Text Box 68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mid</a:t>
              </a:r>
            </a:p>
          </p:txBody>
        </p:sp>
        <p:sp>
          <p:nvSpPr>
            <p:cNvPr id="171077" name="Line 69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1078" name="Group 70"/>
          <p:cNvGrpSpPr>
            <a:grpSpLocks/>
          </p:cNvGrpSpPr>
          <p:nvPr/>
        </p:nvGrpSpPr>
        <p:grpSpPr bwMode="auto">
          <a:xfrm>
            <a:off x="8305800" y="4572000"/>
            <a:ext cx="619125" cy="833438"/>
            <a:chOff x="618" y="2880"/>
            <a:chExt cx="390" cy="525"/>
          </a:xfrm>
        </p:grpSpPr>
        <p:sp>
          <p:nvSpPr>
            <p:cNvPr id="171079" name="Text Box 71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max</a:t>
              </a:r>
            </a:p>
          </p:txBody>
        </p:sp>
        <p:sp>
          <p:nvSpPr>
            <p:cNvPr id="171080" name="Line 72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371475" y="26670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71475" y="22860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81000" y="31242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244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55887E-8 L 0.20052 -8.55887E-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55887E-8 L 0.44218 -8.55887E-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52 -8.55887E-8 L 0.10052 -8.55887E-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5887E-8 L -0.25886 -8.55887E-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7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71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71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216" y="228600"/>
            <a:ext cx="8229600" cy="609600"/>
          </a:xfrm>
        </p:spPr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What does this function do and what is its complexity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mystery 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if (x &lt;= 0) throw new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IllegalArgumentException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if (x == 1) return 0;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1 + mystery (x / 2);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dirty="0"/>
          </a:p>
          <a:p>
            <a:pPr>
              <a:buFont typeface="Symbol" panose="05050102010706020507" pitchFamily="18" charset="2"/>
              <a:buNone/>
            </a:pPr>
            <a:r>
              <a:rPr lang="en-US" altLang="en-US" dirty="0"/>
              <a:t>Try it with arguments of 4, 8 and 2.</a:t>
            </a:r>
          </a:p>
        </p:txBody>
      </p:sp>
    </p:spTree>
    <p:extLst>
      <p:ext uri="{BB962C8B-B14F-4D97-AF65-F5344CB8AC3E}">
        <p14:creationId xmlns:p14="http://schemas.microsoft.com/office/powerpoint/2010/main" val="987596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42900" y="5118100"/>
            <a:ext cx="8458200" cy="838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 runtime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229600" cy="4876800"/>
          </a:xfrm>
        </p:spPr>
        <p:txBody>
          <a:bodyPr/>
          <a:lstStyle/>
          <a:p>
            <a:r>
              <a:rPr lang="en-US" altLang="en-US" sz="2400" dirty="0"/>
              <a:t>For an array of size N, it eliminates </a:t>
            </a:r>
            <a:r>
              <a:rPr lang="en-US" altLang="en-US" sz="2400" dirty="0">
                <a:cs typeface="Tahoma" panose="020B0604030504040204" pitchFamily="34" charset="0"/>
              </a:rPr>
              <a:t>½</a:t>
            </a:r>
            <a:r>
              <a:rPr lang="en-US" altLang="en-US" sz="2400" dirty="0"/>
              <a:t> until 1 element remains: N, N/2, N/4, N/8, ..., 4, 2, 1</a:t>
            </a:r>
          </a:p>
          <a:p>
            <a:pPr lvl="1"/>
            <a:r>
              <a:rPr lang="en-US" altLang="en-US" dirty="0"/>
              <a:t>How many divisions does it take?</a:t>
            </a:r>
          </a:p>
          <a:p>
            <a:r>
              <a:rPr lang="en-US" altLang="en-US" sz="2400" dirty="0"/>
              <a:t>Think of it from the other direction:</a:t>
            </a:r>
          </a:p>
          <a:p>
            <a:pPr lvl="1"/>
            <a:r>
              <a:rPr lang="en-US" altLang="en-US" dirty="0"/>
              <a:t>How many times do I have to multiply by 2 to reach N?</a:t>
            </a:r>
          </a:p>
          <a:p>
            <a:pPr lvl="1">
              <a:buFontTx/>
              <a:buNone/>
            </a:pPr>
            <a:r>
              <a:rPr lang="en-US" altLang="en-US" dirty="0"/>
              <a:t>	1, 2, 4, 8, ..., N/4, N/2, N</a:t>
            </a:r>
          </a:p>
          <a:p>
            <a:pPr lvl="1"/>
            <a:r>
              <a:rPr lang="en-US" altLang="en-US" dirty="0"/>
              <a:t>Call this number of multiplications "x".</a:t>
            </a:r>
          </a:p>
          <a:p>
            <a:pPr lvl="1">
              <a:buFontTx/>
              <a:buNone/>
            </a:pPr>
            <a:r>
              <a:rPr lang="en-US" altLang="en-US" dirty="0"/>
              <a:t>	2</a:t>
            </a:r>
            <a:r>
              <a:rPr lang="en-US" altLang="en-US" baseline="30000" dirty="0"/>
              <a:t>x</a:t>
            </a:r>
            <a:r>
              <a:rPr lang="en-US" altLang="en-US" dirty="0"/>
              <a:t>	= N</a:t>
            </a:r>
          </a:p>
          <a:p>
            <a:pPr lvl="1">
              <a:buFontTx/>
              <a:buNone/>
            </a:pPr>
            <a:r>
              <a:rPr lang="en-US" altLang="en-US" b="1" dirty="0"/>
              <a:t>	x	= log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N</a:t>
            </a:r>
          </a:p>
          <a:p>
            <a:pPr lvl="1"/>
            <a:endParaRPr lang="en-US" altLang="en-US" sz="1200" b="1" dirty="0"/>
          </a:p>
          <a:p>
            <a:pPr marL="0" indent="0">
              <a:buNone/>
            </a:pP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/>
              <a:t>Binary search has </a:t>
            </a:r>
            <a:r>
              <a:rPr lang="en-US" altLang="en-US" b="1" dirty="0"/>
              <a:t>logarithmic</a:t>
            </a:r>
            <a:r>
              <a:rPr lang="en-US" altLang="en-US" dirty="0"/>
              <a:t> complexity  - O(</a:t>
            </a:r>
            <a:r>
              <a:rPr lang="en-US" altLang="en-US" dirty="0" err="1"/>
              <a:t>logN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01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21-</a:t>
            </a:r>
            <a:fld id="{E5D18AC5-46C4-4967-AE2D-76F4FF139F9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Picture the Execution</a:t>
            </a:r>
          </a:p>
        </p:txBody>
      </p:sp>
      <p:sp>
        <p:nvSpPr>
          <p:cNvPr id="1062915" name="Rectangle 3"/>
          <p:cNvSpPr>
            <a:spLocks noChangeArrowheads="1"/>
          </p:cNvSpPr>
          <p:nvPr/>
        </p:nvSpPr>
        <p:spPr bwMode="auto">
          <a:xfrm>
            <a:off x="3810000" y="1143000"/>
            <a:ext cx="106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062916" name="Rectangle 4"/>
          <p:cNvSpPr>
            <a:spLocks noChangeArrowheads="1"/>
          </p:cNvSpPr>
          <p:nvPr/>
        </p:nvSpPr>
        <p:spPr bwMode="auto">
          <a:xfrm>
            <a:off x="2667000" y="2428875"/>
            <a:ext cx="106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N/2</a:t>
            </a:r>
          </a:p>
        </p:txBody>
      </p:sp>
      <p:sp>
        <p:nvSpPr>
          <p:cNvPr id="1062917" name="Rectangle 5"/>
          <p:cNvSpPr>
            <a:spLocks noChangeArrowheads="1"/>
          </p:cNvSpPr>
          <p:nvPr/>
        </p:nvSpPr>
        <p:spPr bwMode="auto">
          <a:xfrm>
            <a:off x="4668627" y="2428875"/>
            <a:ext cx="106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N/2</a:t>
            </a:r>
          </a:p>
        </p:txBody>
      </p:sp>
      <p:sp>
        <p:nvSpPr>
          <p:cNvPr id="1062918" name="Rectangle 6"/>
          <p:cNvSpPr>
            <a:spLocks noChangeArrowheads="1"/>
          </p:cNvSpPr>
          <p:nvPr/>
        </p:nvSpPr>
        <p:spPr bwMode="auto">
          <a:xfrm>
            <a:off x="1447800" y="3457575"/>
            <a:ext cx="106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N/4</a:t>
            </a:r>
          </a:p>
        </p:txBody>
      </p:sp>
      <p:sp>
        <p:nvSpPr>
          <p:cNvPr id="1062919" name="Rectangle 7"/>
          <p:cNvSpPr>
            <a:spLocks noChangeArrowheads="1"/>
          </p:cNvSpPr>
          <p:nvPr/>
        </p:nvSpPr>
        <p:spPr bwMode="auto">
          <a:xfrm>
            <a:off x="2895600" y="3457575"/>
            <a:ext cx="106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N/4</a:t>
            </a:r>
          </a:p>
        </p:txBody>
      </p:sp>
      <p:sp>
        <p:nvSpPr>
          <p:cNvPr id="1062920" name="Rectangle 8"/>
          <p:cNvSpPr>
            <a:spLocks noChangeArrowheads="1"/>
          </p:cNvSpPr>
          <p:nvPr/>
        </p:nvSpPr>
        <p:spPr bwMode="auto">
          <a:xfrm>
            <a:off x="4724400" y="3457575"/>
            <a:ext cx="106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N/4</a:t>
            </a:r>
          </a:p>
        </p:txBody>
      </p:sp>
      <p:sp>
        <p:nvSpPr>
          <p:cNvPr id="1062921" name="Rectangle 9"/>
          <p:cNvSpPr>
            <a:spLocks noChangeArrowheads="1"/>
          </p:cNvSpPr>
          <p:nvPr/>
        </p:nvSpPr>
        <p:spPr bwMode="auto">
          <a:xfrm>
            <a:off x="6553200" y="3457575"/>
            <a:ext cx="106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N/4</a:t>
            </a:r>
          </a:p>
        </p:txBody>
      </p:sp>
      <p:cxnSp>
        <p:nvCxnSpPr>
          <p:cNvPr id="1062922" name="AutoShape 10"/>
          <p:cNvCxnSpPr>
            <a:cxnSpLocks noChangeShapeType="1"/>
            <a:stCxn id="1062915" idx="2"/>
            <a:endCxn id="1062916" idx="0"/>
          </p:cNvCxnSpPr>
          <p:nvPr/>
        </p:nvCxnSpPr>
        <p:spPr bwMode="auto">
          <a:xfrm flipH="1">
            <a:off x="3200400" y="1752600"/>
            <a:ext cx="1143000" cy="676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23" name="AutoShape 11"/>
          <p:cNvCxnSpPr>
            <a:cxnSpLocks noChangeShapeType="1"/>
            <a:stCxn id="1062915" idx="2"/>
            <a:endCxn id="1062917" idx="0"/>
          </p:cNvCxnSpPr>
          <p:nvPr/>
        </p:nvCxnSpPr>
        <p:spPr bwMode="auto">
          <a:xfrm>
            <a:off x="4343400" y="1752600"/>
            <a:ext cx="858627" cy="676275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24" name="AutoShape 12"/>
          <p:cNvCxnSpPr>
            <a:cxnSpLocks noChangeShapeType="1"/>
            <a:stCxn id="1062916" idx="2"/>
            <a:endCxn id="1062918" idx="0"/>
          </p:cNvCxnSpPr>
          <p:nvPr/>
        </p:nvCxnSpPr>
        <p:spPr bwMode="auto">
          <a:xfrm flipH="1">
            <a:off x="1981200" y="3038475"/>
            <a:ext cx="1219200" cy="419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25" name="AutoShape 13"/>
          <p:cNvCxnSpPr>
            <a:cxnSpLocks noChangeShapeType="1"/>
            <a:stCxn id="1062916" idx="2"/>
            <a:endCxn id="1062919" idx="0"/>
          </p:cNvCxnSpPr>
          <p:nvPr/>
        </p:nvCxnSpPr>
        <p:spPr bwMode="auto">
          <a:xfrm>
            <a:off x="3200400" y="3038475"/>
            <a:ext cx="228600" cy="419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26" name="AutoShape 14"/>
          <p:cNvCxnSpPr>
            <a:cxnSpLocks noChangeShapeType="1"/>
            <a:stCxn id="1062917" idx="2"/>
            <a:endCxn id="1062920" idx="0"/>
          </p:cNvCxnSpPr>
          <p:nvPr/>
        </p:nvCxnSpPr>
        <p:spPr bwMode="auto">
          <a:xfrm>
            <a:off x="5202027" y="3038475"/>
            <a:ext cx="55773" cy="419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27" name="AutoShape 15"/>
          <p:cNvCxnSpPr>
            <a:cxnSpLocks noChangeShapeType="1"/>
            <a:stCxn id="1062917" idx="2"/>
            <a:endCxn id="1062921" idx="0"/>
          </p:cNvCxnSpPr>
          <p:nvPr/>
        </p:nvCxnSpPr>
        <p:spPr bwMode="auto">
          <a:xfrm>
            <a:off x="5202027" y="3038475"/>
            <a:ext cx="1884573" cy="419100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28" name="AutoShape 16"/>
          <p:cNvCxnSpPr>
            <a:cxnSpLocks noChangeShapeType="1"/>
            <a:stCxn id="1062918" idx="2"/>
          </p:cNvCxnSpPr>
          <p:nvPr/>
        </p:nvCxnSpPr>
        <p:spPr bwMode="auto">
          <a:xfrm flipH="1">
            <a:off x="1447800" y="4067175"/>
            <a:ext cx="5334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29" name="AutoShape 17"/>
          <p:cNvCxnSpPr>
            <a:cxnSpLocks noChangeShapeType="1"/>
            <a:stCxn id="1062921" idx="2"/>
          </p:cNvCxnSpPr>
          <p:nvPr/>
        </p:nvCxnSpPr>
        <p:spPr bwMode="auto">
          <a:xfrm>
            <a:off x="7086600" y="4067175"/>
            <a:ext cx="533400" cy="685800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930" name="Rectangle 18"/>
          <p:cNvSpPr>
            <a:spLocks noChangeArrowheads="1"/>
          </p:cNvSpPr>
          <p:nvPr/>
        </p:nvSpPr>
        <p:spPr bwMode="auto">
          <a:xfrm>
            <a:off x="762000" y="4953000"/>
            <a:ext cx="685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62931" name="Rectangle 19"/>
          <p:cNvSpPr>
            <a:spLocks noChangeArrowheads="1"/>
          </p:cNvSpPr>
          <p:nvPr/>
        </p:nvSpPr>
        <p:spPr bwMode="auto">
          <a:xfrm>
            <a:off x="685800" y="57150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62932" name="Rectangle 20"/>
          <p:cNvSpPr>
            <a:spLocks noChangeArrowheads="1"/>
          </p:cNvSpPr>
          <p:nvPr/>
        </p:nvSpPr>
        <p:spPr bwMode="auto">
          <a:xfrm>
            <a:off x="1219200" y="57150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1062933" name="AutoShape 21"/>
          <p:cNvCxnSpPr>
            <a:cxnSpLocks noChangeShapeType="1"/>
            <a:stCxn id="1062930" idx="2"/>
            <a:endCxn id="1062931" idx="0"/>
          </p:cNvCxnSpPr>
          <p:nvPr/>
        </p:nvCxnSpPr>
        <p:spPr bwMode="auto">
          <a:xfrm flipH="1">
            <a:off x="876300" y="5410200"/>
            <a:ext cx="2286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34" name="AutoShape 22"/>
          <p:cNvCxnSpPr>
            <a:cxnSpLocks noChangeShapeType="1"/>
            <a:stCxn id="1062930" idx="2"/>
            <a:endCxn id="1062932" idx="0"/>
          </p:cNvCxnSpPr>
          <p:nvPr/>
        </p:nvCxnSpPr>
        <p:spPr bwMode="auto">
          <a:xfrm>
            <a:off x="1104900" y="5410200"/>
            <a:ext cx="3048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935" name="Rectangle 23"/>
          <p:cNvSpPr>
            <a:spLocks noChangeArrowheads="1"/>
          </p:cNvSpPr>
          <p:nvPr/>
        </p:nvSpPr>
        <p:spPr bwMode="auto">
          <a:xfrm>
            <a:off x="1981200" y="5029200"/>
            <a:ext cx="685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62936" name="Rectangle 24"/>
          <p:cNvSpPr>
            <a:spLocks noChangeArrowheads="1"/>
          </p:cNvSpPr>
          <p:nvPr/>
        </p:nvSpPr>
        <p:spPr bwMode="auto">
          <a:xfrm>
            <a:off x="1905000" y="57150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62937" name="Rectangle 25"/>
          <p:cNvSpPr>
            <a:spLocks noChangeArrowheads="1"/>
          </p:cNvSpPr>
          <p:nvPr/>
        </p:nvSpPr>
        <p:spPr bwMode="auto">
          <a:xfrm>
            <a:off x="2438400" y="57150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1062938" name="AutoShape 26"/>
          <p:cNvCxnSpPr>
            <a:cxnSpLocks noChangeShapeType="1"/>
            <a:stCxn id="1062935" idx="2"/>
            <a:endCxn id="1062936" idx="0"/>
          </p:cNvCxnSpPr>
          <p:nvPr/>
        </p:nvCxnSpPr>
        <p:spPr bwMode="auto">
          <a:xfrm flipH="1">
            <a:off x="2095500" y="5486400"/>
            <a:ext cx="228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39" name="AutoShape 27"/>
          <p:cNvCxnSpPr>
            <a:cxnSpLocks noChangeShapeType="1"/>
            <a:stCxn id="1062935" idx="2"/>
            <a:endCxn id="1062937" idx="0"/>
          </p:cNvCxnSpPr>
          <p:nvPr/>
        </p:nvCxnSpPr>
        <p:spPr bwMode="auto">
          <a:xfrm>
            <a:off x="2324100" y="5486400"/>
            <a:ext cx="3048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940" name="Rectangle 28"/>
          <p:cNvSpPr>
            <a:spLocks noChangeArrowheads="1"/>
          </p:cNvSpPr>
          <p:nvPr/>
        </p:nvSpPr>
        <p:spPr bwMode="auto">
          <a:xfrm>
            <a:off x="7010400" y="5057775"/>
            <a:ext cx="685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62941" name="Rectangle 29"/>
          <p:cNvSpPr>
            <a:spLocks noChangeArrowheads="1"/>
          </p:cNvSpPr>
          <p:nvPr/>
        </p:nvSpPr>
        <p:spPr bwMode="auto">
          <a:xfrm>
            <a:off x="6934200" y="5743575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62942" name="Rectangle 30"/>
          <p:cNvSpPr>
            <a:spLocks noChangeArrowheads="1"/>
          </p:cNvSpPr>
          <p:nvPr/>
        </p:nvSpPr>
        <p:spPr bwMode="auto">
          <a:xfrm>
            <a:off x="7467600" y="5743575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1062943" name="AutoShape 31"/>
          <p:cNvCxnSpPr>
            <a:cxnSpLocks noChangeShapeType="1"/>
            <a:stCxn id="1062940" idx="2"/>
            <a:endCxn id="1062941" idx="0"/>
          </p:cNvCxnSpPr>
          <p:nvPr/>
        </p:nvCxnSpPr>
        <p:spPr bwMode="auto">
          <a:xfrm flipH="1">
            <a:off x="7124700" y="5514975"/>
            <a:ext cx="228600" cy="228600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44" name="AutoShape 32"/>
          <p:cNvCxnSpPr>
            <a:cxnSpLocks noChangeShapeType="1"/>
            <a:stCxn id="1062940" idx="2"/>
            <a:endCxn id="1062942" idx="0"/>
          </p:cNvCxnSpPr>
          <p:nvPr/>
        </p:nvCxnSpPr>
        <p:spPr bwMode="auto">
          <a:xfrm>
            <a:off x="7353300" y="5514975"/>
            <a:ext cx="3048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945" name="Rectangle 33"/>
          <p:cNvSpPr>
            <a:spLocks noChangeArrowheads="1"/>
          </p:cNvSpPr>
          <p:nvPr/>
        </p:nvSpPr>
        <p:spPr bwMode="auto">
          <a:xfrm>
            <a:off x="8077200" y="5029200"/>
            <a:ext cx="685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62946" name="Rectangle 34"/>
          <p:cNvSpPr>
            <a:spLocks noChangeArrowheads="1"/>
          </p:cNvSpPr>
          <p:nvPr/>
        </p:nvSpPr>
        <p:spPr bwMode="auto">
          <a:xfrm>
            <a:off x="8001000" y="57150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62947" name="Rectangle 35"/>
          <p:cNvSpPr>
            <a:spLocks noChangeArrowheads="1"/>
          </p:cNvSpPr>
          <p:nvPr/>
        </p:nvSpPr>
        <p:spPr bwMode="auto">
          <a:xfrm>
            <a:off x="8534400" y="57150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1062948" name="AutoShape 36"/>
          <p:cNvCxnSpPr>
            <a:cxnSpLocks noChangeShapeType="1"/>
            <a:stCxn id="1062945" idx="2"/>
            <a:endCxn id="1062946" idx="0"/>
          </p:cNvCxnSpPr>
          <p:nvPr/>
        </p:nvCxnSpPr>
        <p:spPr bwMode="auto">
          <a:xfrm flipH="1">
            <a:off x="8191500" y="5486400"/>
            <a:ext cx="228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2949" name="AutoShape 37"/>
          <p:cNvCxnSpPr>
            <a:cxnSpLocks noChangeShapeType="1"/>
            <a:stCxn id="1062945" idx="2"/>
            <a:endCxn id="1062947" idx="0"/>
          </p:cNvCxnSpPr>
          <p:nvPr/>
        </p:nvCxnSpPr>
        <p:spPr bwMode="auto">
          <a:xfrm>
            <a:off x="8420100" y="5486400"/>
            <a:ext cx="3048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950" name="Text Box 38"/>
          <p:cNvSpPr txBox="1">
            <a:spLocks noChangeArrowheads="1"/>
          </p:cNvSpPr>
          <p:nvPr/>
        </p:nvSpPr>
        <p:spPr bwMode="auto">
          <a:xfrm>
            <a:off x="3276600" y="543877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1062951" name="Text Box 39"/>
          <p:cNvSpPr txBox="1">
            <a:spLocks noChangeArrowheads="1"/>
          </p:cNvSpPr>
          <p:nvPr/>
        </p:nvSpPr>
        <p:spPr bwMode="auto">
          <a:xfrm>
            <a:off x="1143000" y="4419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1062952" name="Text Box 40"/>
          <p:cNvSpPr txBox="1">
            <a:spLocks noChangeArrowheads="1"/>
          </p:cNvSpPr>
          <p:nvPr/>
        </p:nvSpPr>
        <p:spPr bwMode="auto">
          <a:xfrm>
            <a:off x="7467600" y="444817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1062953" name="Text Box 41"/>
          <p:cNvSpPr txBox="1">
            <a:spLocks noChangeArrowheads="1"/>
          </p:cNvSpPr>
          <p:nvPr/>
        </p:nvSpPr>
        <p:spPr bwMode="auto">
          <a:xfrm>
            <a:off x="93185" y="1095375"/>
            <a:ext cx="3335815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2400" dirty="0">
                <a:latin typeface="+mn-lt"/>
              </a:rPr>
              <a:t>All paths from the size N case to a size 0 case are the same length: </a:t>
            </a:r>
            <a:r>
              <a:rPr lang="en-US" altLang="en-US" sz="2400" b="1" dirty="0">
                <a:latin typeface="+mn-lt"/>
              </a:rPr>
              <a:t>1+log</a:t>
            </a:r>
            <a:r>
              <a:rPr lang="en-US" altLang="en-US" sz="2400" b="1" baseline="-25000" dirty="0">
                <a:latin typeface="+mn-lt"/>
              </a:rPr>
              <a:t>2</a:t>
            </a:r>
            <a:r>
              <a:rPr lang="en-US" altLang="en-US" sz="2400" b="1" dirty="0">
                <a:latin typeface="+mn-lt"/>
              </a:rPr>
              <a:t>N</a:t>
            </a:r>
          </a:p>
        </p:txBody>
      </p:sp>
      <p:sp>
        <p:nvSpPr>
          <p:cNvPr id="1062954" name="Text Box 42"/>
          <p:cNvSpPr txBox="1">
            <a:spLocks noChangeArrowheads="1"/>
          </p:cNvSpPr>
          <p:nvPr/>
        </p:nvSpPr>
        <p:spPr bwMode="auto">
          <a:xfrm>
            <a:off x="5811627" y="996345"/>
            <a:ext cx="3103773" cy="15696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2400" dirty="0">
                <a:latin typeface="+mn-lt"/>
              </a:rPr>
              <a:t>Any given run of binary search will follow </a:t>
            </a:r>
            <a:r>
              <a:rPr lang="en-US" altLang="en-US" sz="2400" u="sng" dirty="0">
                <a:latin typeface="+mn-lt"/>
              </a:rPr>
              <a:t>only one</a:t>
            </a:r>
            <a:r>
              <a:rPr lang="en-US" altLang="en-US" sz="2400" dirty="0">
                <a:latin typeface="+mn-lt"/>
              </a:rPr>
              <a:t> path from the root to some leaf</a:t>
            </a:r>
          </a:p>
        </p:txBody>
      </p:sp>
    </p:spTree>
    <p:extLst>
      <p:ext uri="{BB962C8B-B14F-4D97-AF65-F5344CB8AC3E}">
        <p14:creationId xmlns:p14="http://schemas.microsoft.com/office/powerpoint/2010/main" val="3451670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 – Implement recursively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12" y="1074145"/>
            <a:ext cx="8888776" cy="4876800"/>
          </a:xfrm>
        </p:spPr>
        <p:txBody>
          <a:bodyPr/>
          <a:lstStyle/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Returns the index of an occurrence of the given value in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the given array, or a negative number if not found.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Precondition: elements of a are in sorted order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binarySearch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[] a,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target) {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binarySearch</a:t>
            </a:r>
            <a:r>
              <a:rPr lang="en-US" altLang="en-US" sz="1800" dirty="0">
                <a:latin typeface="Courier New" panose="02070309020205020404" pitchFamily="49" charset="0"/>
              </a:rPr>
              <a:t>(a, target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0,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a.length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- 1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65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Recursive helper to implement search behavior.</a:t>
            </a:r>
            <a:endParaRPr lang="en-US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private </a:t>
            </a:r>
            <a:r>
              <a:rPr lang="en-US" altLang="en-US" sz="1800" dirty="0">
                <a:latin typeface="Courier New" panose="02070309020205020404" pitchFamily="49" charset="0"/>
              </a:rPr>
              <a:t>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binarySearch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[] a,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target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min,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max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if (min &gt; max) return -1;        </a:t>
            </a: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target not found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mid = (min + max) / 2;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if (a[mid] &lt; target)        </a:t>
            </a: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 // too small; go right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binarySearch</a:t>
            </a:r>
            <a:r>
              <a:rPr lang="en-US" altLang="en-US" sz="1800" b="1" dirty="0">
                <a:latin typeface="Courier New" panose="02070309020205020404" pitchFamily="49" charset="0"/>
              </a:rPr>
              <a:t>(a, target, mid + 1, max)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else if (a[mid] &gt; target) </a:t>
            </a: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// too large; go left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binarySearch</a:t>
            </a:r>
            <a:r>
              <a:rPr lang="en-US" altLang="en-US" sz="1800" b="1" dirty="0">
                <a:latin typeface="Courier New" panose="02070309020205020404" pitchFamily="49" charset="0"/>
              </a:rPr>
              <a:t>(a, target, min, mid - 1)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else return mid;   </a:t>
            </a: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target found; a[mid] == target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39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2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ArrayList</a:t>
            </a:r>
            <a:r>
              <a:rPr lang="en-US" dirty="0">
                <a:solidFill>
                  <a:srgbClr val="C00000"/>
                </a:solidFill>
              </a:rPr>
              <a:t> vs. </a:t>
            </a:r>
            <a:r>
              <a:rPr lang="en-US" dirty="0" err="1">
                <a:solidFill>
                  <a:srgbClr val="C00000"/>
                </a:solidFill>
              </a:rPr>
              <a:t>LinkedList</a:t>
            </a:r>
            <a:r>
              <a:rPr lang="en-US" altLang="en-US" dirty="0">
                <a:solidFill>
                  <a:srgbClr val="C00000"/>
                </a:solidFill>
              </a:rPr>
              <a:t>*</a:t>
            </a:r>
            <a:r>
              <a:rPr lang="en-US" dirty="0">
                <a:solidFill>
                  <a:srgbClr val="C00000"/>
                </a:solidFill>
              </a:rPr>
              <a:t>  in Java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40521568"/>
                  </p:ext>
                </p:extLst>
              </p:nvPr>
            </p:nvGraphicFramePr>
            <p:xfrm>
              <a:off x="76200" y="1229112"/>
              <a:ext cx="9067800" cy="41053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69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004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00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13549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ArrayList</a:t>
                          </a:r>
                          <a:r>
                            <a:rPr lang="en-US" sz="2400" dirty="0"/>
                            <a:t> </a:t>
                          </a:r>
                        </a:p>
                        <a:p>
                          <a:pPr algn="ctr"/>
                          <a:r>
                            <a:rPr lang="en-US" sz="2400" dirty="0"/>
                            <a:t>(dynamic array)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LinkedList</a:t>
                          </a:r>
                          <a:r>
                            <a:rPr lang="en-US" altLang="en-US" sz="2400" b="1" dirty="0"/>
                            <a:t>*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135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get(</a:t>
                          </a:r>
                          <a:r>
                            <a:rPr lang="en-US" sz="1800" b="1" dirty="0" err="1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int</a:t>
                          </a: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 index)</a:t>
                          </a:r>
                        </a:p>
                        <a:p>
                          <a:pPr algn="ctr"/>
                          <a:r>
                            <a:rPr lang="en-US" sz="2400" b="1" dirty="0"/>
                            <a:t>Indexing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(1)</a:t>
                          </a:r>
                          <a:r>
                            <a:rPr lang="en-US" sz="2400" baseline="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(main</a:t>
                          </a:r>
                          <a:r>
                            <a:rPr lang="en-US" sz="2400" baseline="0" dirty="0">
                              <a:solidFill>
                                <a:srgbClr val="FF0000"/>
                              </a:solidFill>
                            </a:rPr>
                            <a:t> benefit)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82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add (E element</a:t>
                          </a:r>
                          <a:r>
                            <a:rPr lang="en-US" sz="1800" b="1" baseline="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)</a:t>
                          </a: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Inserting </a:t>
                          </a: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at the end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O(n)</a:t>
                          </a:r>
                          <a:r>
                            <a:rPr lang="en-US" sz="2400" baseline="0" dirty="0"/>
                            <a:t> (dynamically growing)</a:t>
                          </a:r>
                        </a:p>
                        <a:p>
                          <a:pPr algn="ctr"/>
                          <a:r>
                            <a:rPr lang="en-US" sz="2400" baseline="0" dirty="0"/>
                            <a:t>O(1)  (on average input)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O(1)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1626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add (</a:t>
                          </a:r>
                          <a:r>
                            <a:rPr lang="en-US" sz="1800" b="1" dirty="0" err="1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int</a:t>
                          </a: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 index, E element</a:t>
                          </a:r>
                          <a:r>
                            <a:rPr lang="en-US" sz="1800" b="1" baseline="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)</a:t>
                          </a:r>
                          <a:endParaRPr lang="en-US" sz="1800" b="1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Inserting </a:t>
                          </a: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at the index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O(n)</a:t>
                          </a:r>
                        </a:p>
                        <a:p>
                          <a:pPr algn="ctr"/>
                          <a:r>
                            <a:rPr lang="en-US" sz="2400" dirty="0"/>
                            <a:t>Unless at the end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(1) (index ==0, 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main benefit)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O(n)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40521568"/>
                  </p:ext>
                </p:extLst>
              </p:nvPr>
            </p:nvGraphicFramePr>
            <p:xfrm>
              <a:off x="76200" y="1229112"/>
              <a:ext cx="9067800" cy="41053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695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360045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32004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ArrayList</a:t>
                          </a:r>
                          <a:r>
                            <a:rPr lang="en-US" sz="2400" dirty="0"/>
                            <a:t> </a:t>
                          </a:r>
                        </a:p>
                        <a:p>
                          <a:pPr algn="ctr"/>
                          <a:r>
                            <a:rPr lang="en-US" sz="2400" dirty="0"/>
                            <a:t>(dynamic array)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LinkedList</a:t>
                          </a:r>
                          <a:r>
                            <a:rPr lang="en-US" altLang="en-US" sz="2400" b="1" dirty="0"/>
                            <a:t>*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8135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get(</a:t>
                          </a:r>
                          <a:r>
                            <a:rPr lang="en-US" sz="1800" b="1" dirty="0" err="1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int</a:t>
                          </a: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 index)</a:t>
                          </a:r>
                        </a:p>
                        <a:p>
                          <a:pPr algn="ctr"/>
                          <a:r>
                            <a:rPr lang="en-US" sz="2400" b="1" dirty="0"/>
                            <a:t>Indexing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3113" t="-105970" r="-89679" b="-3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add (E element</a:t>
                          </a:r>
                          <a:r>
                            <a:rPr lang="en-US" sz="1800" b="1" baseline="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)</a:t>
                          </a: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Inserting </a:t>
                          </a: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at the end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O(n)</a:t>
                          </a:r>
                          <a:r>
                            <a:rPr lang="en-US" sz="2400" baseline="0" dirty="0"/>
                            <a:t> </a:t>
                          </a:r>
                          <a:r>
                            <a:rPr lang="en-US" sz="2400" baseline="0" dirty="0" smtClean="0"/>
                            <a:t>(dynamically </a:t>
                          </a:r>
                          <a:r>
                            <a:rPr lang="en-US" sz="2400" baseline="0" dirty="0"/>
                            <a:t>growing)</a:t>
                          </a:r>
                        </a:p>
                        <a:p>
                          <a:pPr algn="ctr"/>
                          <a:r>
                            <a:rPr lang="en-US" sz="2400" baseline="0" dirty="0"/>
                            <a:t>O(1)  (on average input)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O(1)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add (</a:t>
                          </a:r>
                          <a:r>
                            <a:rPr lang="en-US" sz="1800" b="1" dirty="0" err="1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int</a:t>
                          </a: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 index, E element</a:t>
                          </a:r>
                          <a:r>
                            <a:rPr lang="en-US" sz="1800" b="1" baseline="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)</a:t>
                          </a:r>
                          <a:endParaRPr lang="en-US" sz="1800" b="1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Inserting </a:t>
                          </a: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at the index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</a:t>
                          </a:r>
                          <a:r>
                            <a:rPr lang="en-US" sz="2400" dirty="0" smtClean="0"/>
                            <a:t>)</a:t>
                          </a:r>
                        </a:p>
                        <a:p>
                          <a:pPr algn="ctr"/>
                          <a:r>
                            <a:rPr lang="en-US" sz="2400" dirty="0" smtClean="0"/>
                            <a:t>Unless at the end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83619" t="-201770" r="-952" b="-97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293811" y="5691384"/>
            <a:ext cx="3418821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+mn-lt"/>
              </a:rPr>
              <a:t>* with head, tail, and size</a:t>
            </a:r>
          </a:p>
        </p:txBody>
      </p:sp>
    </p:spTree>
    <p:extLst>
      <p:ext uri="{BB962C8B-B14F-4D97-AF65-F5344CB8AC3E}">
        <p14:creationId xmlns:p14="http://schemas.microsoft.com/office/powerpoint/2010/main" val="174513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ArrayList</a:t>
            </a:r>
            <a:r>
              <a:rPr lang="en-US" dirty="0">
                <a:solidFill>
                  <a:srgbClr val="C00000"/>
                </a:solidFill>
              </a:rPr>
              <a:t> vs. </a:t>
            </a:r>
            <a:r>
              <a:rPr lang="en-US" dirty="0" err="1">
                <a:solidFill>
                  <a:srgbClr val="C00000"/>
                </a:solidFill>
              </a:rPr>
              <a:t>LinkedList</a:t>
            </a:r>
            <a:r>
              <a:rPr lang="en-US" altLang="en-US" dirty="0">
                <a:solidFill>
                  <a:srgbClr val="C00000"/>
                </a:solidFill>
              </a:rPr>
              <a:t>* in Java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46850157"/>
                  </p:ext>
                </p:extLst>
              </p:nvPr>
            </p:nvGraphicFramePr>
            <p:xfrm>
              <a:off x="76200" y="1229112"/>
              <a:ext cx="9067800" cy="3474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90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90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13549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ArrayList</a:t>
                          </a:r>
                          <a:r>
                            <a:rPr lang="en-US" sz="2400" dirty="0"/>
                            <a:t> </a:t>
                          </a:r>
                        </a:p>
                        <a:p>
                          <a:pPr algn="ctr"/>
                          <a:r>
                            <a:rPr lang="en-US" sz="2400" dirty="0"/>
                            <a:t>(dynamic array)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LinkedList</a:t>
                          </a:r>
                          <a:r>
                            <a:rPr lang="en-US" altLang="en-US" sz="2400" b="1" dirty="0"/>
                            <a:t>*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135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remove(</a:t>
                          </a:r>
                          <a:r>
                            <a:rPr lang="en-US" sz="1800" b="1" dirty="0" err="1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int</a:t>
                          </a: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 index)</a:t>
                          </a:r>
                        </a:p>
                        <a:p>
                          <a:pPr algn="ctr"/>
                          <a:r>
                            <a:rPr lang="en-US" sz="2400" b="1" dirty="0"/>
                            <a:t>Delete from index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(1)(index) 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endParaRPr lang="en-US" sz="240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O(n)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(1) (index ==0, 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index ==size ,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 main benefit)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O(n)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82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Iterator remove()</a:t>
                          </a:r>
                          <a:endParaRPr lang="en-US" sz="1800" b="1" baseline="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Delete with iterator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O(n)</a:t>
                          </a:r>
                          <a:r>
                            <a:rPr lang="en-US" sz="2400" baseline="0" dirty="0"/>
                            <a:t> (dynamically shrinking)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O(1) (main benefit)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46850157"/>
                  </p:ext>
                </p:extLst>
              </p:nvPr>
            </p:nvGraphicFramePr>
            <p:xfrm>
              <a:off x="76200" y="1229112"/>
              <a:ext cx="9067800" cy="3474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90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90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ArrayList</a:t>
                          </a:r>
                          <a:r>
                            <a:rPr lang="en-US" sz="2400" dirty="0"/>
                            <a:t> </a:t>
                          </a:r>
                        </a:p>
                        <a:p>
                          <a:pPr algn="ctr"/>
                          <a:r>
                            <a:rPr lang="en-US" sz="2400" dirty="0"/>
                            <a:t>(dynamic array)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LinkedList</a:t>
                          </a:r>
                          <a:r>
                            <a:rPr lang="en-US" altLang="en-US" sz="2400" b="1" dirty="0"/>
                            <a:t>*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remove(</a:t>
                          </a:r>
                          <a:r>
                            <a:rPr lang="en-US" sz="1800" b="1" dirty="0" err="1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int</a:t>
                          </a:r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 index)</a:t>
                          </a:r>
                        </a:p>
                        <a:p>
                          <a:pPr algn="ctr"/>
                          <a:r>
                            <a:rPr lang="en-US" sz="2400" b="1" dirty="0"/>
                            <a:t>Delete from index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6771" t="-55469" r="-67398" b="-792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0353" t="-55469" r="-1176" b="-792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Iterator remove()</a:t>
                          </a:r>
                          <a:endParaRPr lang="en-US" sz="1800" b="1" baseline="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endParaRPr>
                        </a:p>
                        <a:p>
                          <a:pPr algn="ctr"/>
                          <a:r>
                            <a:rPr lang="en-US" sz="2400" b="1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Delete with iterator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O(n)</a:t>
                          </a:r>
                          <a:r>
                            <a:rPr lang="en-US" sz="2400" baseline="0" dirty="0"/>
                            <a:t> (dynamically shrinking)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FF0000"/>
                              </a:solidFill>
                            </a:rPr>
                            <a:t>O(1) (main benefit)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293811" y="5691384"/>
            <a:ext cx="3418821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+mn-lt"/>
              </a:rPr>
              <a:t>* with head, tail, and size</a:t>
            </a:r>
          </a:p>
        </p:txBody>
      </p:sp>
    </p:spTree>
    <p:extLst>
      <p:ext uri="{BB962C8B-B14F-4D97-AF65-F5344CB8AC3E}">
        <p14:creationId xmlns:p14="http://schemas.microsoft.com/office/powerpoint/2010/main" val="2477693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988" y="228600"/>
            <a:ext cx="8229600" cy="609600"/>
          </a:xfrm>
        </p:spPr>
        <p:txBody>
          <a:bodyPr/>
          <a:lstStyle/>
          <a:p>
            <a:r>
              <a:rPr lang="en-US" altLang="en-US" sz="3200" dirty="0">
                <a:solidFill>
                  <a:srgbClr val="C00000"/>
                </a:solidFill>
              </a:rPr>
              <a:t>What is the complexity of the following code?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78" y="1219200"/>
            <a:ext cx="9355822" cy="48768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List </a:t>
            </a:r>
            <a:r>
              <a:rPr lang="en-US" altLang="en-US" dirty="0" err="1">
                <a:latin typeface="Courier New" panose="02070309020205020404" pitchFamily="49" charset="0"/>
              </a:rPr>
              <a:t>list</a:t>
            </a:r>
            <a:r>
              <a:rPr lang="en-US" altLang="en-US" dirty="0">
                <a:latin typeface="Courier New" panose="02070309020205020404" pitchFamily="49" charset="0"/>
              </a:rPr>
              <a:t> = new List();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for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= 0;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&lt; </a:t>
            </a:r>
            <a:r>
              <a:rPr lang="en-US" altLang="en-US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list.size</a:t>
            </a:r>
            <a:r>
              <a:rPr lang="en-US" altLang="en-US" b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dirty="0">
                <a:latin typeface="Courier New" panose="02070309020205020404" pitchFamily="49" charset="0"/>
              </a:rPr>
              <a:t>;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value = </a:t>
            </a:r>
            <a:r>
              <a:rPr lang="en-US" altLang="en-US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list.get</a:t>
            </a:r>
            <a:r>
              <a:rPr lang="en-US" altLang="en-US" b="1" dirty="0">
                <a:solidFill>
                  <a:srgbClr val="8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if (value % 2 == 1)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    </a:t>
            </a:r>
            <a:r>
              <a:rPr lang="en-US" altLang="en-US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list.remove</a:t>
            </a:r>
            <a:r>
              <a:rPr lang="en-US" altLang="en-US" b="1" dirty="0">
                <a:solidFill>
                  <a:srgbClr val="8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/>
          <p:cNvSpPr/>
          <p:nvPr/>
        </p:nvSpPr>
        <p:spPr bwMode="auto">
          <a:xfrm>
            <a:off x="4191000" y="2286000"/>
            <a:ext cx="5181600" cy="1066800"/>
          </a:xfrm>
          <a:prstGeom prst="wedgeRoundRectCallout">
            <a:avLst>
              <a:gd name="adj1" fmla="val -50427"/>
              <a:gd name="adj2" fmla="val 9264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</a:endParaRP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988" y="228600"/>
            <a:ext cx="8229600" cy="609600"/>
          </a:xfrm>
        </p:spPr>
        <p:txBody>
          <a:bodyPr/>
          <a:lstStyle/>
          <a:p>
            <a:r>
              <a:rPr lang="en-US" altLang="en-US" sz="3200" dirty="0">
                <a:solidFill>
                  <a:srgbClr val="C00000"/>
                </a:solidFill>
              </a:rPr>
              <a:t>What is the complexity of the following code?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372600" cy="48768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List&lt;Integer&gt; list = new </a:t>
            </a:r>
            <a:r>
              <a:rPr lang="en-US" altLang="en-US" sz="2000" dirty="0" err="1">
                <a:latin typeface="Courier New" panose="02070309020205020404" pitchFamily="49" charset="0"/>
              </a:rPr>
              <a:t>LinkedList</a:t>
            </a:r>
            <a:r>
              <a:rPr lang="en-US" altLang="en-US" sz="2000" dirty="0">
                <a:latin typeface="Courier New" panose="02070309020205020404" pitchFamily="49" charset="0"/>
              </a:rPr>
              <a:t>&lt;Integer&gt;();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0;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 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list.size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dirty="0">
                <a:latin typeface="Courier New" panose="02070309020205020404" pitchFamily="49" charset="0"/>
              </a:rPr>
              <a:t>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value = 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list.get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if (value % 2 == 1)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list.remove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  <a:hlinkClick r:id="rId2" action="ppaction://hlinksldjump"/>
              </a:rPr>
              <a:t>get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index)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ListNode</a:t>
            </a:r>
            <a:r>
              <a:rPr lang="en-US" altLang="en-US" sz="2000" b="1" dirty="0">
                <a:latin typeface="Courier New" panose="02070309020205020404" pitchFamily="49" charset="0"/>
              </a:rPr>
              <a:t> current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nodeAt</a:t>
            </a:r>
            <a:r>
              <a:rPr lang="en-US" altLang="en-US" sz="2000" b="1" dirty="0">
                <a:latin typeface="Courier New" panose="02070309020205020404" pitchFamily="49" charset="0"/>
              </a:rPr>
              <a:t>(index);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return </a:t>
            </a:r>
            <a:r>
              <a:rPr lang="en-US" altLang="en-US" sz="2000" dirty="0" err="1">
                <a:latin typeface="Courier New" panose="02070309020205020404" pitchFamily="49" charset="0"/>
              </a:rPr>
              <a:t>current.data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void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hlinkClick r:id="rId3" action="ppaction://hlinksldjump"/>
              </a:rPr>
              <a:t>remove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index)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if (index == 0) front = </a:t>
            </a:r>
            <a:r>
              <a:rPr lang="en-US" altLang="en-US" sz="2000" dirty="0" err="1">
                <a:latin typeface="Courier New" panose="02070309020205020404" pitchFamily="49" charset="0"/>
              </a:rPr>
              <a:t>front.next</a:t>
            </a:r>
            <a:r>
              <a:rPr lang="en-US" altLang="en-US" sz="2000" dirty="0">
                <a:latin typeface="Courier New" panose="02070309020205020404" pitchFamily="49" charset="0"/>
              </a:rPr>
              <a:t>;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ListNode</a:t>
            </a:r>
            <a:r>
              <a:rPr lang="en-US" altLang="en-US" sz="2000" b="1" dirty="0">
                <a:latin typeface="Courier New" panose="02070309020205020404" pitchFamily="49" charset="0"/>
              </a:rPr>
              <a:t> current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nodeAt</a:t>
            </a:r>
            <a:r>
              <a:rPr lang="en-US" altLang="en-US" sz="2000" b="1" dirty="0">
                <a:latin typeface="Courier New" panose="02070309020205020404" pitchFamily="49" charset="0"/>
              </a:rPr>
              <a:t>(index – 1);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current.next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</a:rPr>
              <a:t>current.next.next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2362200"/>
            <a:ext cx="6404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ListNode</a:t>
            </a:r>
            <a:r>
              <a:rPr lang="en-US" altLang="en-US" sz="2000" dirty="0">
                <a:latin typeface="Courier New" panose="02070309020205020404" pitchFamily="49" charset="0"/>
              </a:rPr>
              <a:t> current = front;</a:t>
            </a:r>
          </a:p>
          <a:p>
            <a:pPr lvl="1" algn="l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&lt; index;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++)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</a:p>
          <a:p>
            <a:pPr lvl="1" algn="l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current = </a:t>
            </a:r>
            <a:r>
              <a:rPr lang="en-US" altLang="en-US" sz="2000" dirty="0" err="1">
                <a:latin typeface="Courier New" panose="02070309020205020404" pitchFamily="49" charset="0"/>
              </a:rPr>
              <a:t>current.next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algn="l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return current;</a:t>
            </a:r>
          </a:p>
          <a:p>
            <a:pPr lvl="1" algn="l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0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0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0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90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90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90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0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901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7C66DA69-6279-498E-81FC-66323F0610A0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4C6E3970-CEE0-4836-AF65-C92E760A6360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3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Analysis of Execution Time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13542"/>
            <a:ext cx="8915400" cy="4876800"/>
          </a:xfrm>
        </p:spPr>
        <p:txBody>
          <a:bodyPr/>
          <a:lstStyle/>
          <a:p>
            <a:pPr marL="0" indent="0" eaLnBrk="1" hangingPunct="1">
              <a:lnSpc>
                <a:spcPts val="2100"/>
              </a:lnSpc>
              <a:buNone/>
            </a:pPr>
            <a:endParaRPr lang="en-US" sz="24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		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							return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-1;</a:t>
            </a: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 eaLnBrk="1" hangingPunct="1">
              <a:lnSpc>
                <a:spcPts val="2100"/>
              </a:lnSpc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10200" y="1204802"/>
            <a:ext cx="6096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</a:endParaRPr>
          </a:p>
        </p:txBody>
      </p:sp>
      <p:sp>
        <p:nvSpPr>
          <p:cNvPr id="2" name="Rectangle 1">
            <a:hlinkClick r:id="rId3" action="ppaction://hlinksldjump"/>
          </p:cNvPr>
          <p:cNvSpPr/>
          <p:nvPr/>
        </p:nvSpPr>
        <p:spPr bwMode="auto">
          <a:xfrm>
            <a:off x="8026831" y="2682270"/>
            <a:ext cx="862737" cy="5232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</a:rPr>
              <a:t>Skip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612" y="3211508"/>
            <a:ext cx="78486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spcBef>
                <a:spcPct val="20000"/>
              </a:spcBef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/>
              </a:rPr>
              <a:t>n a sequential search of an array:</a:t>
            </a:r>
          </a:p>
          <a:p>
            <a:pPr marL="455613" lvl="1" indent="-173038" algn="l" eaLnBrk="0" hangingPunct="0">
              <a:spcBef>
                <a:spcPct val="20000"/>
              </a:spcBef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US" sz="2400" i="1" kern="0" dirty="0">
                <a:solidFill>
                  <a:srgbClr val="FF0000"/>
                </a:solidFill>
                <a:latin typeface="Calibri" panose="020F0502020204030204"/>
              </a:rPr>
              <a:t>worst-case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:</a:t>
            </a:r>
          </a:p>
          <a:p>
            <a:pPr marL="282575" lvl="1" algn="l" eaLnBrk="0" hangingPunct="0">
              <a:spcBef>
                <a:spcPct val="20000"/>
              </a:spcBef>
            </a:pP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 4n+3 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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 complexity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/>
              </a:rPr>
              <a:t> is  linear </a:t>
            </a:r>
          </a:p>
          <a:p>
            <a:pPr marL="455613" lvl="1" indent="-173038" algn="l" eaLnBrk="0" hangingPunct="0">
              <a:spcBef>
                <a:spcPct val="20000"/>
              </a:spcBef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US" sz="2400" i="1" kern="0" dirty="0">
                <a:solidFill>
                  <a:srgbClr val="2D2DB9"/>
                </a:solidFill>
                <a:latin typeface="Calibri" panose="020F0502020204030204"/>
              </a:rPr>
              <a:t>best-case: </a:t>
            </a:r>
          </a:p>
          <a:p>
            <a:pPr marL="282575" lvl="1" algn="l" eaLnBrk="0" hangingPunct="0">
              <a:spcBef>
                <a:spcPct val="20000"/>
              </a:spcBef>
            </a:pP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 6 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complexity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/>
              </a:rPr>
              <a:t> is constant (independent of input size) </a:t>
            </a:r>
          </a:p>
          <a:p>
            <a:pPr marL="455613" lvl="1" indent="-173038" algn="l" eaLnBrk="0" hangingPunct="0">
              <a:spcBef>
                <a:spcPct val="20000"/>
              </a:spcBef>
              <a:buFontTx/>
              <a:buChar char="•"/>
            </a:pP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average case: </a:t>
            </a:r>
          </a:p>
          <a:p>
            <a:pPr marL="455613" lvl="1" indent="-173038" algn="l" eaLnBrk="0" hangingPunct="0">
              <a:spcBef>
                <a:spcPct val="20000"/>
              </a:spcBef>
              <a:buFontTx/>
              <a:buChar char="•"/>
            </a:pP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4n/2 +3 = 2n+3 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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/>
              </a:rPr>
              <a:t> complexity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/>
              </a:rPr>
              <a:t> is linear</a:t>
            </a:r>
          </a:p>
        </p:txBody>
      </p:sp>
    </p:spTree>
    <p:extLst>
      <p:ext uri="{BB962C8B-B14F-4D97-AF65-F5344CB8AC3E}">
        <p14:creationId xmlns:p14="http://schemas.microsoft.com/office/powerpoint/2010/main" val="3206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38200" y="2375878"/>
            <a:ext cx="5638800" cy="128172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The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</a:rPr>
              <a:t>get</a:t>
            </a:r>
            <a:r>
              <a:rPr lang="en-US" altLang="en-US" dirty="0">
                <a:solidFill>
                  <a:srgbClr val="C00000"/>
                </a:solidFill>
              </a:rPr>
              <a:t> method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Returns value in list at given index.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Precondition: 0 &lt;= index &lt; size()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get(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index)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//reach the index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ListNode</a:t>
            </a:r>
            <a:r>
              <a:rPr lang="en-US" altLang="en-US" sz="2000" dirty="0">
                <a:latin typeface="Courier New" panose="02070309020205020404" pitchFamily="49" charset="0"/>
              </a:rPr>
              <a:t> current = front;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0;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 index;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current = </a:t>
            </a:r>
            <a:r>
              <a:rPr lang="en-US" altLang="en-US" sz="2000" dirty="0" err="1">
                <a:latin typeface="Courier New" panose="02070309020205020404" pitchFamily="49" charset="0"/>
              </a:rPr>
              <a:t>current.next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return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current.data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4" name="Straight Arrow Connector 3"/>
          <p:cNvCxnSpPr>
            <a:stCxn id="5" idx="3"/>
          </p:cNvCxnSpPr>
          <p:nvPr/>
        </p:nvCxnSpPr>
        <p:spPr bwMode="auto">
          <a:xfrm>
            <a:off x="6705600" y="1676400"/>
            <a:ext cx="6858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 bwMode="auto">
          <a:xfrm>
            <a:off x="3276600" y="1524000"/>
            <a:ext cx="3429000" cy="304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24698" y="2082800"/>
            <a:ext cx="2019302" cy="10492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b="1" dirty="0" err="1">
                <a:latin typeface="Courier New" panose="02070309020205020404" pitchFamily="49" charset="0"/>
              </a:rPr>
              <a:t>CheckElement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algn="l"/>
            <a:r>
              <a:rPr lang="en-US" altLang="en-US" dirty="0">
                <a:latin typeface="Courier New" panose="02070309020205020404" pitchFamily="49" charset="0"/>
              </a:rPr>
              <a:t>should be added </a:t>
            </a:r>
            <a:endParaRPr kumimoji="0" lang="en-US" sz="18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56176" y="3294185"/>
            <a:ext cx="1981200" cy="8206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>
                <a:latin typeface="Courier New" panose="02070309020205020404" pitchFamily="49" charset="0"/>
              </a:rPr>
              <a:t>Replace with</a:t>
            </a:r>
          </a:p>
          <a:p>
            <a:pPr algn="l"/>
            <a:r>
              <a:rPr lang="en-US" altLang="en-US" b="1" dirty="0" err="1">
                <a:latin typeface="Courier New" panose="02070309020205020404" pitchFamily="49" charset="0"/>
              </a:rPr>
              <a:t>nodeAt</a:t>
            </a:r>
            <a:r>
              <a:rPr lang="en-US" altLang="en-US" b="1" dirty="0">
                <a:latin typeface="Courier New" panose="02070309020205020404" pitchFamily="49" charset="0"/>
              </a:rPr>
              <a:t>(index)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477000" y="2528278"/>
            <a:ext cx="381000" cy="990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45080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05000" y="3962400"/>
            <a:ext cx="6553200" cy="13716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</a:rPr>
              <a:t>remove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4" name="Straight Arrow Connector 3"/>
          <p:cNvCxnSpPr>
            <a:stCxn id="5" idx="3"/>
          </p:cNvCxnSpPr>
          <p:nvPr/>
        </p:nvCxnSpPr>
        <p:spPr bwMode="auto">
          <a:xfrm flipV="1">
            <a:off x="6781800" y="1600201"/>
            <a:ext cx="349740" cy="683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 bwMode="auto">
          <a:xfrm>
            <a:off x="3352800" y="1516185"/>
            <a:ext cx="3429000" cy="304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31540" y="1447800"/>
            <a:ext cx="2019302" cy="10492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b="1" dirty="0" err="1">
                <a:latin typeface="Courier New" panose="02070309020205020404" pitchFamily="49" charset="0"/>
              </a:rPr>
              <a:t>CheckElement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algn="l"/>
            <a:r>
              <a:rPr lang="en-US" altLang="en-US" dirty="0">
                <a:latin typeface="Courier New" panose="02070309020205020404" pitchFamily="49" charset="0"/>
              </a:rPr>
              <a:t>should be added </a:t>
            </a:r>
            <a:endParaRPr kumimoji="0" lang="en-US" sz="1800" i="0" u="none" strike="noStrike" cap="none" normalizeH="0" baseline="0" dirty="0">
              <a:ln>
                <a:noFill/>
              </a:ln>
              <a:effectLst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1450134" y="4134239"/>
            <a:ext cx="454866" cy="15045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Removes value at given index from list.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Precondition: 0 &lt;= index &lt; size()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void remove(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index)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if (index == 0)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// special case: removing first element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>
                <a:latin typeface="Courier New" panose="02070309020205020404" pitchFamily="49" charset="0"/>
              </a:rPr>
              <a:t> front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front.next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// removing from elsewhere in the list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ListNode</a:t>
            </a:r>
            <a:r>
              <a:rPr lang="en-US" altLang="en-US" sz="2000" dirty="0">
                <a:latin typeface="Courier New" panose="02070309020205020404" pitchFamily="49" charset="0"/>
              </a:rPr>
              <a:t> current = front;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&lt;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index - 1</a:t>
            </a:r>
            <a:r>
              <a:rPr lang="en-US" altLang="en-US" sz="2000" dirty="0">
                <a:latin typeface="Courier New" panose="02070309020205020404" pitchFamily="49" charset="0"/>
              </a:rPr>
              <a:t>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    current = </a:t>
            </a:r>
            <a:r>
              <a:rPr lang="en-US" altLang="en-US" sz="2000" dirty="0" err="1">
                <a:latin typeface="Courier New" panose="02070309020205020404" pitchFamily="49" charset="0"/>
              </a:rPr>
              <a:t>current.next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current.next</a:t>
            </a:r>
            <a:r>
              <a:rPr lang="en-US" altLang="en-US" sz="2000" b="1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current.next.next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664" y="5638800"/>
            <a:ext cx="2281336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>
                <a:latin typeface="Courier New" panose="02070309020205020404" pitchFamily="49" charset="0"/>
              </a:rPr>
              <a:t>Replace with</a:t>
            </a:r>
          </a:p>
          <a:p>
            <a:pPr algn="l"/>
            <a:r>
              <a:rPr lang="en-US" altLang="en-US" b="1" dirty="0" err="1">
                <a:latin typeface="Courier New" panose="02070309020205020404" pitchFamily="49" charset="0"/>
              </a:rPr>
              <a:t>nodeAt</a:t>
            </a:r>
            <a:r>
              <a:rPr lang="en-US" altLang="en-US" b="1" dirty="0">
                <a:latin typeface="Courier New" panose="02070309020205020404" pitchFamily="49" charset="0"/>
              </a:rPr>
              <a:t>(index-1)</a:t>
            </a:r>
          </a:p>
        </p:txBody>
      </p:sp>
    </p:spTree>
    <p:extLst>
      <p:ext uri="{BB962C8B-B14F-4D97-AF65-F5344CB8AC3E}">
        <p14:creationId xmlns:p14="http://schemas.microsoft.com/office/powerpoint/2010/main" val="11849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3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43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6D7691-A1CF-4B43-B1D4-2BF65DEE47A6}" type="datetime1">
              <a:rPr lang="en-US" altLang="en-US" sz="1200">
                <a:latin typeface="Tw Cen MT Condensed" panose="020B0606020104020203" pitchFamily="34" charset="0"/>
              </a:rPr>
              <a:pPr/>
              <a:t>2/21/2017</a:t>
            </a:fld>
            <a:endParaRPr lang="en-US" altLang="en-US" sz="1200">
              <a:latin typeface="Tw Cen MT Condensed" panose="020B0606020104020203" pitchFamily="34" charset="0"/>
            </a:endParaRPr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Factorial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610600" cy="4495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buFont typeface="Symbol" panose="05050102010706020507" pitchFamily="18" charset="2"/>
              <a:buNone/>
              <a:tabLst>
                <a:tab pos="120015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factorial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n) {</a:t>
            </a:r>
          </a:p>
          <a:p>
            <a:pPr marL="742950" lvl="1" indent="-285750">
              <a:lnSpc>
                <a:spcPct val="90000"/>
              </a:lnSpc>
              <a:buFont typeface="Symbol" panose="05050102010706020507" pitchFamily="18" charset="2"/>
              <a:buNone/>
              <a:tabLst>
                <a:tab pos="120015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 if ( n &lt; 0) throw new </a:t>
            </a:r>
            <a:r>
              <a:rPr lang="en-US" altLang="en-US" sz="2000" dirty="0" err="1">
                <a:latin typeface="Courier New" panose="02070309020205020404" pitchFamily="49" charset="0"/>
              </a:rPr>
              <a:t>IllegalArgumentException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742950" lvl="1" indent="-285750">
              <a:lnSpc>
                <a:spcPct val="90000"/>
              </a:lnSpc>
              <a:buFont typeface="Symbol" panose="05050102010706020507" pitchFamily="18" charset="2"/>
              <a:buNone/>
              <a:tabLst>
                <a:tab pos="120015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 if ( n == 1 || n == 0) </a:t>
            </a:r>
          </a:p>
          <a:p>
            <a:pPr marL="742950" lvl="1" indent="-285750">
              <a:lnSpc>
                <a:spcPct val="90000"/>
              </a:lnSpc>
              <a:buFont typeface="Symbol" panose="05050102010706020507" pitchFamily="18" charset="2"/>
              <a:buNone/>
              <a:tabLst>
                <a:tab pos="120015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	return 1;</a:t>
            </a:r>
          </a:p>
          <a:p>
            <a:pPr marL="742950" lvl="1" indent="-285750">
              <a:lnSpc>
                <a:spcPct val="90000"/>
              </a:lnSpc>
              <a:buFont typeface="Symbol" panose="05050102010706020507" pitchFamily="18" charset="2"/>
              <a:buNone/>
              <a:tabLst>
                <a:tab pos="120015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 return n * 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factorial</a:t>
            </a:r>
            <a:r>
              <a:rPr lang="en-US" altLang="en-US" sz="2000" dirty="0">
                <a:latin typeface="Courier New" panose="02070309020205020404" pitchFamily="49" charset="0"/>
              </a:rPr>
              <a:t>(n-1);</a:t>
            </a:r>
          </a:p>
          <a:p>
            <a:pPr marL="742950" lvl="1" indent="-285750">
              <a:lnSpc>
                <a:spcPct val="90000"/>
              </a:lnSpc>
              <a:buFont typeface="Symbol" panose="05050102010706020507" pitchFamily="18" charset="2"/>
              <a:buNone/>
              <a:tabLst>
                <a:tab pos="120015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92" y="2072787"/>
            <a:ext cx="2336508" cy="474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762000" y="1905000"/>
            <a:ext cx="2438400" cy="457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Why do you need to evaluate an algorithm?</a:t>
            </a:r>
            <a:br>
              <a:rPr lang="en-US" sz="3200" dirty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876800"/>
          </a:xfrm>
        </p:spPr>
        <p:txBody>
          <a:bodyPr/>
          <a:lstStyle/>
          <a:p>
            <a:r>
              <a:rPr lang="en-US" sz="2400" dirty="0"/>
              <a:t>Find most optimal  algorithm for solving given problem, considering various factors and constraints: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Execution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Execution space (choosing the correct data structure)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Network bandwidth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…</a:t>
            </a:r>
          </a:p>
          <a:p>
            <a:pPr eaLnBrk="1" hangingPunct="1"/>
            <a:r>
              <a:rPr lang="en-US" altLang="en-US" sz="2400" b="1" u="sng" dirty="0"/>
              <a:t>Goal:</a:t>
            </a:r>
            <a:r>
              <a:rPr lang="en-US" altLang="en-US" sz="2400" dirty="0"/>
              <a:t> How fast or slow the particular algorithm performs</a:t>
            </a:r>
          </a:p>
          <a:p>
            <a:pPr eaLnBrk="1" hangingPunct="1">
              <a:buFont typeface="Wingdings" panose="05000000000000000000" pitchFamily="2" charset="2"/>
              <a:buChar char="à"/>
            </a:pPr>
            <a:r>
              <a:rPr lang="en-US" altLang="en-US" sz="2400" b="1" dirty="0">
                <a:sym typeface="Wingdings" panose="05000000000000000000" pitchFamily="2" charset="2"/>
              </a:rPr>
              <a:t>Calculate time </a:t>
            </a:r>
            <a:r>
              <a:rPr lang="en-US" altLang="en-US" sz="2400" b="1" i="1" dirty="0">
                <a:sym typeface="Wingdings" panose="05000000000000000000" pitchFamily="2" charset="2"/>
              </a:rPr>
              <a:t>complexity</a:t>
            </a:r>
            <a:r>
              <a:rPr lang="en-US" altLang="en-US" sz="2400" b="1" dirty="0">
                <a:sym typeface="Wingdings" panose="05000000000000000000" pitchFamily="2" charset="2"/>
              </a:rPr>
              <a:t> of the algorithm</a:t>
            </a:r>
            <a:endParaRPr lang="en-US" altLang="en-US" sz="2400" b="1" u="sng" dirty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 b="1" u="sng" dirty="0">
                <a:sym typeface="Wingdings" panose="05000000000000000000" pitchFamily="2" charset="2"/>
              </a:rPr>
              <a:t>Problem:</a:t>
            </a:r>
            <a:r>
              <a:rPr lang="en-US" altLang="en-US" sz="2400" b="1" dirty="0"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Several factors impact the actual time</a:t>
            </a:r>
          </a:p>
          <a:p>
            <a:pPr lvl="1" eaLnBrk="1" hangingPunct="1"/>
            <a:r>
              <a:rPr lang="en-US" altLang="en-US" dirty="0">
                <a:sym typeface="Wingdings" panose="05000000000000000000" pitchFamily="2" charset="2"/>
              </a:rPr>
              <a:t>Instruction set</a:t>
            </a:r>
          </a:p>
          <a:p>
            <a:pPr lvl="1" eaLnBrk="1" hangingPunct="1"/>
            <a:r>
              <a:rPr lang="en-US" altLang="en-US" dirty="0">
                <a:sym typeface="Wingdings" panose="05000000000000000000" pitchFamily="2" charset="2"/>
              </a:rPr>
              <a:t>CPU</a:t>
            </a:r>
          </a:p>
          <a:p>
            <a:pPr lvl="1" eaLnBrk="1" hangingPunct="1"/>
            <a:r>
              <a:rPr lang="en-US" altLang="en-US" dirty="0">
                <a:sym typeface="Wingdings" panose="05000000000000000000" pitchFamily="2" charset="2"/>
              </a:rPr>
              <a:t>Brand of compiler…</a:t>
            </a:r>
            <a:endParaRPr lang="en-US" altLang="en-US" dirty="0"/>
          </a:p>
          <a:p>
            <a:pPr marL="282575" lvl="1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marL="282575" lvl="1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2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7C66DA69-6279-498E-81FC-66323F0610A0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4C6E3970-CEE0-4836-AF65-C92E760A6360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5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Analysis of Execution Time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876800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altLang="en-US" sz="2400" b="1" u="sng" dirty="0"/>
              <a:t>Idea:</a:t>
            </a:r>
            <a:r>
              <a:rPr lang="en-US" altLang="en-US" sz="2400" dirty="0"/>
              <a:t> Count the number of </a:t>
            </a:r>
            <a:r>
              <a:rPr lang="en-US" altLang="en-US" sz="2400" b="1" dirty="0">
                <a:solidFill>
                  <a:schemeClr val="accent2"/>
                </a:solidFill>
              </a:rPr>
              <a:t>steps</a:t>
            </a:r>
            <a:r>
              <a:rPr lang="en-US" altLang="en-US" sz="2400" dirty="0"/>
              <a:t> needed to accomplish the algorithm as a </a:t>
            </a:r>
            <a:r>
              <a:rPr lang="en-US" altLang="en-US" sz="2400" b="1" dirty="0">
                <a:solidFill>
                  <a:schemeClr val="accent2"/>
                </a:solidFill>
              </a:rPr>
              <a:t>function of the problem size </a:t>
            </a:r>
            <a:r>
              <a:rPr lang="en-US" altLang="en-US" sz="2400" dirty="0"/>
              <a:t>(size of data structure)</a:t>
            </a:r>
          </a:p>
          <a:p>
            <a:pPr eaLnBrk="1" hangingPunct="1"/>
            <a:r>
              <a:rPr lang="en-US" altLang="en-US" sz="2400" dirty="0"/>
              <a:t>Example: 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	Calculate complexity of summing an array of </a:t>
            </a:r>
            <a:r>
              <a:rPr lang="en-US" altLang="en-US" sz="2400" b="1" i="1" dirty="0">
                <a:solidFill>
                  <a:schemeClr val="accent6"/>
                </a:solidFill>
              </a:rPr>
              <a:t>n </a:t>
            </a:r>
            <a:r>
              <a:rPr lang="en-US" altLang="en-US" sz="2400" dirty="0"/>
              <a:t>numbers</a:t>
            </a:r>
          </a:p>
          <a:p>
            <a:pPr eaLnBrk="1" hangingPunct="1"/>
            <a:r>
              <a:rPr lang="en-US" altLang="en-US" sz="2400" dirty="0"/>
              <a:t>Algorithm: </a:t>
            </a:r>
          </a:p>
          <a:p>
            <a:pPr marL="282575" lvl="1" indent="0" eaLnBrk="1" hangingPunct="1">
              <a:buNone/>
            </a:pPr>
            <a:r>
              <a:rPr lang="en-US" altLang="en-US" dirty="0"/>
              <a:t>We will scan the array in a for loop, adding 1 number per 1 iteration</a:t>
            </a:r>
            <a:r>
              <a:rPr lang="en-US" altLang="en-US" sz="2000" dirty="0"/>
              <a:t> </a:t>
            </a:r>
          </a:p>
          <a:p>
            <a:pPr eaLnBrk="1" hangingPunct="1">
              <a:buFont typeface="Wingdings" panose="05000000000000000000" pitchFamily="2" charset="2"/>
              <a:buChar char="à"/>
            </a:pPr>
            <a:r>
              <a:rPr lang="en-US" altLang="en-US" sz="2400" dirty="0">
                <a:sym typeface="Wingdings" panose="05000000000000000000" pitchFamily="2" charset="2"/>
              </a:rPr>
              <a:t> Number of </a:t>
            </a:r>
            <a:r>
              <a:rPr lang="en-US" altLang="en-US" sz="2400" dirty="0">
                <a:solidFill>
                  <a:schemeClr val="accent6"/>
                </a:solidFill>
                <a:sym typeface="Wingdings" panose="05000000000000000000" pitchFamily="2" charset="2"/>
              </a:rPr>
              <a:t>steps T(n) =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b="1" i="1" dirty="0">
                <a:solidFill>
                  <a:schemeClr val="accent6"/>
                </a:solidFill>
                <a:sym typeface="Wingdings" panose="05000000000000000000" pitchFamily="2" charset="2"/>
              </a:rPr>
              <a:t>n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/>
            <a:endParaRPr lang="en-US" altLang="en-US" sz="2400" b="1" i="1" dirty="0"/>
          </a:p>
          <a:p>
            <a:pPr marL="0" indent="0" eaLnBrk="1" hangingPunct="1">
              <a:lnSpc>
                <a:spcPts val="2100"/>
              </a:lnSpc>
              <a:buNone/>
            </a:pPr>
            <a:endParaRPr lang="en-US" sz="24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ts val="2100"/>
              </a:lnSpc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37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8600" y="2895600"/>
            <a:ext cx="86106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To determine </a:t>
            </a:r>
            <a:r>
              <a:rPr lang="en-US" sz="2400" b="1" u="sng" dirty="0"/>
              <a:t>runtime complexity:</a:t>
            </a:r>
            <a:endParaRPr lang="en-US" altLang="en-US" sz="2400" b="1" u="sng" kern="0" dirty="0"/>
          </a:p>
          <a:p>
            <a:r>
              <a:rPr lang="en-US" altLang="en-US" sz="2400" kern="0" dirty="0"/>
              <a:t>Calculate T(n) (numbe</a:t>
            </a:r>
            <a:r>
              <a:rPr lang="en-US" altLang="en-US" sz="2400" dirty="0"/>
              <a:t>r of fundamental steps</a:t>
            </a:r>
            <a:r>
              <a:rPr lang="en-US" altLang="en-US" sz="2400" kern="0" dirty="0"/>
              <a:t> vs. problem size)</a:t>
            </a:r>
          </a:p>
          <a:p>
            <a:r>
              <a:rPr lang="en-US" altLang="en-US" sz="2400" kern="0" dirty="0"/>
              <a:t>Disregard constants</a:t>
            </a:r>
          </a:p>
          <a:p>
            <a:r>
              <a:rPr lang="en-US" sz="2400" dirty="0"/>
              <a:t>Look how running time is affected when input size is quite large.</a:t>
            </a:r>
            <a:endParaRPr lang="en-US" altLang="en-US" sz="2400" kern="0" dirty="0"/>
          </a:p>
          <a:p>
            <a:r>
              <a:rPr lang="en-US" altLang="en-US" sz="2400" dirty="0"/>
              <a:t>Drop the terms that grow slowly (or do not grow at all) and only keep the ones that grow fast as </a:t>
            </a:r>
            <a:r>
              <a:rPr lang="en-US" altLang="en-US" sz="2400" b="1" dirty="0"/>
              <a:t>n</a:t>
            </a:r>
            <a:r>
              <a:rPr lang="en-US" altLang="en-US" sz="2400" dirty="0"/>
              <a:t> becomes larger</a:t>
            </a:r>
            <a:endParaRPr lang="en-US" altLang="en-US" sz="2400" kern="0" dirty="0"/>
          </a:p>
          <a:p>
            <a:r>
              <a:rPr lang="en-US" sz="2400" dirty="0"/>
              <a:t>Examples:</a:t>
            </a:r>
          </a:p>
          <a:p>
            <a:pPr lvl="1"/>
            <a:r>
              <a:rPr lang="en-US" altLang="en-US" dirty="0"/>
              <a:t>T(n) = 5n + 42</a:t>
            </a:r>
          </a:p>
          <a:p>
            <a:pPr marL="282575" lvl="1" indent="0">
              <a:buNone/>
            </a:pPr>
            <a:r>
              <a:rPr lang="en-US" altLang="en-US" dirty="0">
                <a:sym typeface="Wingdings" panose="05000000000000000000" pitchFamily="2" charset="2"/>
              </a:rPr>
              <a:t> the fastest growing term is </a:t>
            </a:r>
            <a:r>
              <a:rPr lang="en-US" altLang="en-US" b="1" i="1" dirty="0">
                <a:sym typeface="Wingdings" panose="05000000000000000000" pitchFamily="2" charset="2"/>
              </a:rPr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 linear runtime complexity</a:t>
            </a:r>
            <a:endParaRPr lang="en-US" altLang="en-US" dirty="0"/>
          </a:p>
          <a:p>
            <a:pPr lvl="1"/>
            <a:r>
              <a:rPr lang="en-US" altLang="en-US" dirty="0"/>
              <a:t>T(n) = 37n + 3n</a:t>
            </a:r>
            <a:r>
              <a:rPr lang="en-US" altLang="en-US" baseline="30000" dirty="0"/>
              <a:t>2</a:t>
            </a:r>
            <a:r>
              <a:rPr lang="en-US" altLang="en-US" dirty="0"/>
              <a:t> + 120</a:t>
            </a:r>
          </a:p>
          <a:p>
            <a:pPr marL="282575" lvl="1" indent="0">
              <a:buNone/>
            </a:pP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 the fastest growing term is </a:t>
            </a:r>
            <a:r>
              <a:rPr lang="en-US" altLang="en-US" b="1" i="1" dirty="0"/>
              <a:t>n</a:t>
            </a:r>
            <a:r>
              <a:rPr lang="en-US" altLang="en-US" b="1" i="1" baseline="30000" dirty="0"/>
              <a:t>2</a:t>
            </a:r>
            <a:r>
              <a:rPr lang="en-US" altLang="en-US" dirty="0">
                <a:sym typeface="Wingdings" panose="05000000000000000000" pitchFamily="2" charset="2"/>
              </a:rPr>
              <a:t> quadratic runtime complexity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5788C-364D-4ABF-9396-70015AE540C4}" type="datetime1">
              <a:rPr lang="en-US" smtClean="0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20-</a:t>
            </a:r>
            <a:fld id="{115BD049-AF85-4789-913B-3F21A3C31C81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3400" y="457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altLang="en-US" kern="0" dirty="0">
                <a:solidFill>
                  <a:srgbClr val="C00000"/>
                </a:solidFill>
              </a:rPr>
              <a:t>Asymptotic behavior</a:t>
            </a:r>
          </a:p>
        </p:txBody>
      </p:sp>
    </p:spTree>
    <p:extLst>
      <p:ext uri="{BB962C8B-B14F-4D97-AF65-F5344CB8AC3E}">
        <p14:creationId xmlns:p14="http://schemas.microsoft.com/office/powerpoint/2010/main" val="89094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6D45BCA3-6756-43DE-A0AE-EBD460894743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044E1835-79ED-4235-99A4-64FAE216EF89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7569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Cost of operations:</a:t>
            </a:r>
            <a:br>
              <a:rPr lang="en-US" altLang="en-US" dirty="0">
                <a:solidFill>
                  <a:srgbClr val="C00000"/>
                </a:solidFill>
              </a:rPr>
            </a:br>
            <a:r>
              <a:rPr lang="en-US" altLang="en-US" dirty="0">
                <a:solidFill>
                  <a:srgbClr val="C00000"/>
                </a:solidFill>
              </a:rPr>
              <a:t> Constant Time Ops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Each take one </a:t>
            </a:r>
            <a:r>
              <a:rPr lang="en-US" altLang="en-US" sz="2400" dirty="0" err="1"/>
              <a:t>foundamental</a:t>
            </a:r>
            <a:r>
              <a:rPr lang="en-US" altLang="en-US" sz="2400" dirty="0"/>
              <a:t> time “step”:</a:t>
            </a:r>
          </a:p>
          <a:p>
            <a:pPr lvl="1" eaLnBrk="1" hangingPunct="1"/>
            <a:r>
              <a:rPr lang="en-US" altLang="en-US" dirty="0"/>
              <a:t>Simple variable declaration/initialization (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sum = 0.0</a:t>
            </a:r>
            <a:r>
              <a:rPr lang="en-US" altLang="en-US" sz="2000" dirty="0"/>
              <a:t>;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Assignment of numeric or reference values 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Arithmetic operation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(+, -, *, /, %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Array subscripting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a[index]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Simple conditional tests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&lt; y, p != null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Operator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dirty="0"/>
              <a:t> (NOT including constructor cost)</a:t>
            </a:r>
          </a:p>
          <a:p>
            <a:pPr lvl="2" indent="0" eaLnBrk="1" hangingPunct="1"/>
            <a:r>
              <a:rPr lang="en-US" altLang="en-US" sz="2400" dirty="0"/>
              <a:t>Note: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2400" dirty="0"/>
              <a:t> takes significantly longer than simple arithmetic or assignment, but its cost is </a:t>
            </a:r>
            <a:r>
              <a:rPr lang="en-US" altLang="en-US" sz="2400" u="sng" dirty="0"/>
              <a:t>independent</a:t>
            </a:r>
            <a:r>
              <a:rPr lang="en-US" altLang="en-US" sz="2400" dirty="0"/>
              <a:t> of the problem size</a:t>
            </a:r>
          </a:p>
          <a:p>
            <a:pPr eaLnBrk="1" hangingPunct="1"/>
            <a:r>
              <a:rPr lang="en-US" altLang="en-US" sz="2400" dirty="0"/>
              <a:t>CAUTION: watch out for method calls or constructor invocations that look simple, but might be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F150BE05-36F7-4E4A-A586-95CF43DF2A1D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5B09FD06-94CA-4AF2-BC69-B5C0859A5FF6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8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61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Costs of Statements</a:t>
            </a:r>
          </a:p>
        </p:txBody>
      </p:sp>
      <p:sp>
        <p:nvSpPr>
          <p:cNvPr id="10147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accent2"/>
                </a:solidFill>
              </a:rPr>
              <a:t>Sequential</a:t>
            </a:r>
            <a:r>
              <a:rPr lang="en-US" sz="2400" dirty="0"/>
              <a:t>:  S1; S2; … </a:t>
            </a:r>
            <a:r>
              <a:rPr lang="en-US" sz="2400" dirty="0" err="1"/>
              <a:t>Sn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  </a:t>
            </a:r>
            <a:r>
              <a:rPr lang="en-US" dirty="0"/>
              <a:t>sum the costs of S1 + S2 + … + Sn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accent2"/>
                </a:solidFill>
              </a:rPr>
              <a:t>Conditional</a:t>
            </a:r>
            <a:r>
              <a:rPr lang="en-US" sz="2400" dirty="0"/>
              <a:t>:  how long it </a:t>
            </a:r>
            <a:r>
              <a:rPr lang="en-US" sz="2400" i="1" dirty="0"/>
              <a:t>might</a:t>
            </a:r>
            <a:r>
              <a:rPr lang="en-US" sz="2400" dirty="0"/>
              <a:t> take to execute the code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99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(condition) {S1;}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99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{S2;}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en-US" sz="2400" b="1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max cost ( S1, S2) + cost of evaluating the condition</a:t>
            </a:r>
            <a:endParaRPr lang="en-US" sz="2400" b="1" dirty="0">
              <a:solidFill>
                <a:srgbClr val="990099"/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accent2"/>
                </a:solidFill>
              </a:rPr>
              <a:t>Loop: </a:t>
            </a:r>
          </a:p>
          <a:p>
            <a:pPr lvl="2" indent="0" eaLnBrk="1" hangingPunct="1">
              <a:defRPr/>
            </a:pPr>
            <a:r>
              <a:rPr lang="en-US" sz="2400" dirty="0"/>
              <a:t>Calculate cost of each iteration</a:t>
            </a:r>
          </a:p>
          <a:p>
            <a:pPr lvl="2" indent="0" eaLnBrk="1" hangingPunct="1">
              <a:defRPr/>
            </a:pPr>
            <a:r>
              <a:rPr lang="en-US" sz="2400" dirty="0"/>
              <a:t>Calculate number of iterations</a:t>
            </a:r>
          </a:p>
          <a:p>
            <a:pPr lvl="2" indent="0" eaLnBrk="1" hangingPunct="1">
              <a:defRPr/>
            </a:pP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Total cost is the product of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14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85800" y="3352800"/>
            <a:ext cx="5410200" cy="457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</a:endParaRPr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fld id="{BA958BDC-A263-4B1F-8A35-D49D1B2764F4}" type="datetime1">
              <a:rPr lang="en-US" altLang="en-US">
                <a:latin typeface="Tw Cen MT Condensed" panose="020B0606020104020203" pitchFamily="34" charset="0"/>
              </a:rPr>
              <a:pPr eaLnBrk="1" hangingPunct="1"/>
              <a:t>2/21/2017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en-US">
                <a:latin typeface="Tw Cen MT Condensed" panose="020B0606020104020203" pitchFamily="34" charset="0"/>
              </a:rPr>
              <a:t>20-</a:t>
            </a:r>
            <a:fld id="{66138975-7004-4D1C-9B9A-A0A1093A6ADE}" type="slidenum">
              <a:rPr lang="en-US" altLang="en-US">
                <a:latin typeface="Tw Cen MT Condensed" panose="020B0606020104020203" pitchFamily="34" charset="0"/>
              </a:rPr>
              <a:pPr eaLnBrk="1" hangingPunct="1"/>
              <a:t>9</a:t>
            </a:fld>
            <a:endParaRPr lang="en-US" altLang="en-US">
              <a:latin typeface="Tw Cen MT Condensed" panose="020B0606020104020203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39003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Costs of Statements</a:t>
            </a:r>
            <a:br>
              <a:rPr lang="en-US" altLang="en-US" dirty="0">
                <a:solidFill>
                  <a:srgbClr val="C00000"/>
                </a:solidFill>
              </a:rPr>
            </a:br>
            <a:r>
              <a:rPr lang="en-US" altLang="en-US" dirty="0">
                <a:solidFill>
                  <a:srgbClr val="C00000"/>
                </a:solidFill>
              </a:rPr>
              <a:t>Method Calls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Cost for f(a, b, c) is</a:t>
            </a:r>
          </a:p>
          <a:p>
            <a:pPr lvl="1" eaLnBrk="1" hangingPunct="1"/>
            <a:r>
              <a:rPr lang="en-US" altLang="en-US" dirty="0"/>
              <a:t>Cost of actually </a:t>
            </a:r>
            <a:r>
              <a:rPr lang="en-US" altLang="en-US" b="1" dirty="0">
                <a:solidFill>
                  <a:srgbClr val="008000"/>
                </a:solidFill>
              </a:rPr>
              <a:t>calling</a:t>
            </a:r>
            <a:r>
              <a:rPr lang="en-US" altLang="en-US" dirty="0"/>
              <a:t> the method (constant overhead)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+ cost of </a:t>
            </a:r>
            <a:r>
              <a:rPr lang="en-US" altLang="en-US" b="1" dirty="0">
                <a:solidFill>
                  <a:srgbClr val="008000"/>
                </a:solidFill>
              </a:rPr>
              <a:t>evaluating</a:t>
            </a:r>
            <a:r>
              <a:rPr lang="en-US" altLang="en-US" dirty="0"/>
              <a:t> the arguments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+ cost of </a:t>
            </a:r>
            <a:r>
              <a:rPr lang="en-US" altLang="en-US" b="1" dirty="0">
                <a:solidFill>
                  <a:srgbClr val="008000"/>
                </a:solidFill>
              </a:rPr>
              <a:t>parameter passing</a:t>
            </a:r>
            <a:r>
              <a:rPr lang="en-US" altLang="en-US" dirty="0"/>
              <a:t> (normally constant time in Java for both numeric and reference values)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+ cost of </a:t>
            </a:r>
            <a:r>
              <a:rPr lang="en-US" altLang="en-US" b="1" dirty="0">
                <a:solidFill>
                  <a:srgbClr val="008000"/>
                </a:solidFill>
              </a:rPr>
              <a:t>executing</a:t>
            </a:r>
            <a:r>
              <a:rPr lang="en-US" altLang="en-US" dirty="0"/>
              <a:t> the method body</a:t>
            </a:r>
          </a:p>
        </p:txBody>
      </p:sp>
    </p:spTree>
    <p:extLst>
      <p:ext uri="{BB962C8B-B14F-4D97-AF65-F5344CB8AC3E}">
        <p14:creationId xmlns:p14="http://schemas.microsoft.com/office/powerpoint/2010/main" val="292812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97" grpId="0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w Cen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w Cen M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96508</TotalTime>
  <Words>2571</Words>
  <Application>Microsoft Office PowerPoint</Application>
  <PresentationFormat>On-screen Show (4:3)</PresentationFormat>
  <Paragraphs>589</Paragraphs>
  <Slides>32</Slides>
  <Notes>20</Notes>
  <HiddenSlides>8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Arial</vt:lpstr>
      <vt:lpstr>Arial Narrow</vt:lpstr>
      <vt:lpstr>Calibri</vt:lpstr>
      <vt:lpstr>Cambria Math</vt:lpstr>
      <vt:lpstr>Courier New</vt:lpstr>
      <vt:lpstr>Symbol</vt:lpstr>
      <vt:lpstr>Tahoma</vt:lpstr>
      <vt:lpstr>Times New Roman</vt:lpstr>
      <vt:lpstr>Tw Cen MT</vt:lpstr>
      <vt:lpstr>Tw Cen MT Condensed</vt:lpstr>
      <vt:lpstr>Wingdings</vt:lpstr>
      <vt:lpstr>Default Design</vt:lpstr>
      <vt:lpstr>CSC 143 Java</vt:lpstr>
      <vt:lpstr>When does implementation matter?</vt:lpstr>
      <vt:lpstr>Analysis of Execution Time</vt:lpstr>
      <vt:lpstr> Why do you need to evaluate an algorithm? </vt:lpstr>
      <vt:lpstr>Analysis of Execution Time</vt:lpstr>
      <vt:lpstr>PowerPoint Presentation</vt:lpstr>
      <vt:lpstr>Cost of operations:  Constant Time Ops</vt:lpstr>
      <vt:lpstr>Costs of Statements</vt:lpstr>
      <vt:lpstr>Costs of Statements Method Calls</vt:lpstr>
      <vt:lpstr>Analysis of Execution Time</vt:lpstr>
      <vt:lpstr>Analysis of Execution Time</vt:lpstr>
      <vt:lpstr>Different types of complexities</vt:lpstr>
      <vt:lpstr>Analysis of Execution Time</vt:lpstr>
      <vt:lpstr>What about nested loop?</vt:lpstr>
      <vt:lpstr>What if number of iterations of one loop depends on the counter of the other? </vt:lpstr>
      <vt:lpstr>“big-O”</vt:lpstr>
      <vt:lpstr>Complexity Classes</vt:lpstr>
      <vt:lpstr>When Complexity is Important…</vt:lpstr>
      <vt:lpstr>Sequential (Linear) Search</vt:lpstr>
      <vt:lpstr>Sequential search</vt:lpstr>
      <vt:lpstr>Binary search </vt:lpstr>
      <vt:lpstr>What does this function do and what is its complexity ?</vt:lpstr>
      <vt:lpstr>Binary search runtime</vt:lpstr>
      <vt:lpstr>Picture the Execution</vt:lpstr>
      <vt:lpstr>Exercise – Implement recursively</vt:lpstr>
      <vt:lpstr>ArrayList vs. LinkedList*  in Java</vt:lpstr>
      <vt:lpstr>ArrayList vs. LinkedList* in Java </vt:lpstr>
      <vt:lpstr>What is the complexity of the following code?</vt:lpstr>
      <vt:lpstr>What is the complexity of the following code?</vt:lpstr>
      <vt:lpstr>The get method</vt:lpstr>
      <vt:lpstr>remove </vt:lpstr>
      <vt:lpstr>Factorial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CSE142Java</dc:title>
  <dc:creator>uw</dc:creator>
  <cp:lastModifiedBy>Zontak, Maria</cp:lastModifiedBy>
  <cp:revision>467</cp:revision>
  <dcterms:created xsi:type="dcterms:W3CDTF">2001-03-26T05:52:29Z</dcterms:created>
  <dcterms:modified xsi:type="dcterms:W3CDTF">2017-02-22T07:14:43Z</dcterms:modified>
</cp:coreProperties>
</file>