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328" r:id="rId3"/>
    <p:sldId id="288" r:id="rId4"/>
    <p:sldId id="322" r:id="rId5"/>
    <p:sldId id="289" r:id="rId6"/>
    <p:sldId id="315" r:id="rId7"/>
    <p:sldId id="325" r:id="rId8"/>
    <p:sldId id="330" r:id="rId9"/>
    <p:sldId id="323" r:id="rId10"/>
    <p:sldId id="331" r:id="rId11"/>
    <p:sldId id="332" r:id="rId12"/>
    <p:sldId id="333" r:id="rId13"/>
    <p:sldId id="334" r:id="rId14"/>
  </p:sldIdLst>
  <p:sldSz cx="9144000" cy="6858000" type="screen4x3"/>
  <p:notesSz cx="9601200" cy="7315200"/>
  <p:defaultTextStyle>
    <a:defPPr>
      <a:defRPr lang="en-US"/>
    </a:defPPr>
    <a:lvl1pPr algn="ctr" rtl="0" fontAlgn="base">
      <a:spcBef>
        <a:spcPct val="0"/>
      </a:spcBef>
      <a:spcAft>
        <a:spcPct val="0"/>
      </a:spcAft>
      <a:defRPr kern="1200">
        <a:solidFill>
          <a:schemeClr val="tx1"/>
        </a:solidFill>
        <a:latin typeface="Tw Cen MT" panose="020B0602020104020603" pitchFamily="34" charset="0"/>
        <a:ea typeface="+mn-ea"/>
        <a:cs typeface="+mn-cs"/>
      </a:defRPr>
    </a:lvl1pPr>
    <a:lvl2pPr marL="457200" algn="ctr" rtl="0" fontAlgn="base">
      <a:spcBef>
        <a:spcPct val="0"/>
      </a:spcBef>
      <a:spcAft>
        <a:spcPct val="0"/>
      </a:spcAft>
      <a:defRPr kern="1200">
        <a:solidFill>
          <a:schemeClr val="tx1"/>
        </a:solidFill>
        <a:latin typeface="Tw Cen MT" panose="020B0602020104020603" pitchFamily="34" charset="0"/>
        <a:ea typeface="+mn-ea"/>
        <a:cs typeface="+mn-cs"/>
      </a:defRPr>
    </a:lvl2pPr>
    <a:lvl3pPr marL="914400" algn="ctr" rtl="0" fontAlgn="base">
      <a:spcBef>
        <a:spcPct val="0"/>
      </a:spcBef>
      <a:spcAft>
        <a:spcPct val="0"/>
      </a:spcAft>
      <a:defRPr kern="1200">
        <a:solidFill>
          <a:schemeClr val="tx1"/>
        </a:solidFill>
        <a:latin typeface="Tw Cen MT" panose="020B0602020104020603" pitchFamily="34" charset="0"/>
        <a:ea typeface="+mn-ea"/>
        <a:cs typeface="+mn-cs"/>
      </a:defRPr>
    </a:lvl3pPr>
    <a:lvl4pPr marL="1371600" algn="ctr" rtl="0" fontAlgn="base">
      <a:spcBef>
        <a:spcPct val="0"/>
      </a:spcBef>
      <a:spcAft>
        <a:spcPct val="0"/>
      </a:spcAft>
      <a:defRPr kern="1200">
        <a:solidFill>
          <a:schemeClr val="tx1"/>
        </a:solidFill>
        <a:latin typeface="Tw Cen MT" panose="020B0602020104020603" pitchFamily="34" charset="0"/>
        <a:ea typeface="+mn-ea"/>
        <a:cs typeface="+mn-cs"/>
      </a:defRPr>
    </a:lvl4pPr>
    <a:lvl5pPr marL="1828800" algn="ctr" rtl="0" fontAlgn="base">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04">
          <p15:clr>
            <a:srgbClr val="A4A3A4"/>
          </p15:clr>
        </p15:guide>
        <p15:guide id="2" pos="30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00"/>
    <a:srgbClr val="3366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20" autoAdjust="0"/>
    <p:restoredTop sz="83814" autoAdjust="0"/>
  </p:normalViewPr>
  <p:slideViewPr>
    <p:cSldViewPr>
      <p:cViewPr>
        <p:scale>
          <a:sx n="80" d="100"/>
          <a:sy n="80" d="100"/>
        </p:scale>
        <p:origin x="1336" y="3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78"/>
    </p:cViewPr>
  </p:sorterViewPr>
  <p:notesViewPr>
    <p:cSldViewPr>
      <p:cViewPr varScale="1">
        <p:scale>
          <a:sx n="66" d="100"/>
          <a:sy n="66" d="100"/>
        </p:scale>
        <p:origin x="-1578" y="-84"/>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t" anchorCtr="0" compatLnSpc="1">
            <a:prstTxWarp prst="textNoShape">
              <a:avLst/>
            </a:prstTxWarp>
          </a:bodyPr>
          <a:lstStyle>
            <a:lvl1pPr algn="l" defTabSz="965200">
              <a:defRPr sz="1300">
                <a:latin typeface="Times New Roman" panose="02020603050405020304" pitchFamily="18" charset="0"/>
              </a:defRPr>
            </a:lvl1pPr>
          </a:lstStyle>
          <a:p>
            <a:endParaRPr lang="en-US" altLang="en-US"/>
          </a:p>
        </p:txBody>
      </p:sp>
      <p:sp>
        <p:nvSpPr>
          <p:cNvPr id="4099" name="Rectangle 3"/>
          <p:cNvSpPr>
            <a:spLocks noGrp="1" noChangeArrowheads="1"/>
          </p:cNvSpPr>
          <p:nvPr>
            <p:ph type="dt" sz="quarter" idx="1"/>
          </p:nvPr>
        </p:nvSpPr>
        <p:spPr bwMode="auto">
          <a:xfrm>
            <a:off x="5440363" y="0"/>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t" anchorCtr="0" compatLnSpc="1">
            <a:prstTxWarp prst="textNoShape">
              <a:avLst/>
            </a:prstTxWarp>
          </a:bodyPr>
          <a:lstStyle>
            <a:lvl1pPr algn="r" defTabSz="965200">
              <a:defRPr sz="1300">
                <a:latin typeface="Times New Roman" panose="02020603050405020304" pitchFamily="18" charset="0"/>
              </a:defRPr>
            </a:lvl1pPr>
          </a:lstStyle>
          <a:p>
            <a:endParaRPr lang="en-US" altLang="en-US"/>
          </a:p>
        </p:txBody>
      </p:sp>
      <p:sp>
        <p:nvSpPr>
          <p:cNvPr id="4100" name="Rectangle 4"/>
          <p:cNvSpPr>
            <a:spLocks noGrp="1" noChangeArrowheads="1"/>
          </p:cNvSpPr>
          <p:nvPr>
            <p:ph type="ftr" sz="quarter" idx="2"/>
          </p:nvPr>
        </p:nvSpPr>
        <p:spPr bwMode="auto">
          <a:xfrm>
            <a:off x="0" y="6950075"/>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b" anchorCtr="0" compatLnSpc="1">
            <a:prstTxWarp prst="textNoShape">
              <a:avLst/>
            </a:prstTxWarp>
          </a:bodyPr>
          <a:lstStyle>
            <a:lvl1pPr algn="l" defTabSz="965200">
              <a:defRPr sz="1300">
                <a:latin typeface="Times New Roman" panose="02020603050405020304" pitchFamily="18" charset="0"/>
              </a:defRPr>
            </a:lvl1pPr>
          </a:lstStyle>
          <a:p>
            <a:endParaRPr lang="en-US" altLang="en-US"/>
          </a:p>
        </p:txBody>
      </p:sp>
      <p:sp>
        <p:nvSpPr>
          <p:cNvPr id="4101" name="Rectangle 5"/>
          <p:cNvSpPr>
            <a:spLocks noGrp="1" noChangeArrowheads="1"/>
          </p:cNvSpPr>
          <p:nvPr>
            <p:ph type="sldNum" sz="quarter" idx="3"/>
          </p:nvPr>
        </p:nvSpPr>
        <p:spPr bwMode="auto">
          <a:xfrm>
            <a:off x="5440363" y="6950075"/>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b" anchorCtr="0" compatLnSpc="1">
            <a:prstTxWarp prst="textNoShape">
              <a:avLst/>
            </a:prstTxWarp>
          </a:bodyPr>
          <a:lstStyle>
            <a:lvl1pPr algn="r" defTabSz="965200">
              <a:defRPr sz="1300">
                <a:latin typeface="Times New Roman" panose="02020603050405020304" pitchFamily="18" charset="0"/>
              </a:defRPr>
            </a:lvl1pPr>
          </a:lstStyle>
          <a:p>
            <a:r>
              <a:rPr lang="en-US" altLang="en-US"/>
              <a:t>09-</a:t>
            </a:r>
            <a:fld id="{D9BF058F-76B6-4200-982A-876215F5127F}" type="slidenum">
              <a:rPr lang="en-US" altLang="en-US"/>
              <a:pPr/>
              <a:t>‹#›</a:t>
            </a:fld>
            <a:endParaRPr lang="en-US" altLang="en-US"/>
          </a:p>
        </p:txBody>
      </p:sp>
    </p:spTree>
    <p:extLst>
      <p:ext uri="{BB962C8B-B14F-4D97-AF65-F5344CB8AC3E}">
        <p14:creationId xmlns:p14="http://schemas.microsoft.com/office/powerpoint/2010/main" val="2217926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t" anchorCtr="0" compatLnSpc="1">
            <a:prstTxWarp prst="textNoShape">
              <a:avLst/>
            </a:prstTxWarp>
          </a:bodyPr>
          <a:lstStyle>
            <a:lvl1pPr algn="l" defTabSz="965200">
              <a:defRPr sz="1300">
                <a:latin typeface="Times New Roman" panose="02020603050405020304" pitchFamily="18" charset="0"/>
              </a:defRPr>
            </a:lvl1pPr>
          </a:lstStyle>
          <a:p>
            <a:endParaRPr lang="en-US" altLang="en-US"/>
          </a:p>
        </p:txBody>
      </p:sp>
      <p:sp>
        <p:nvSpPr>
          <p:cNvPr id="5123" name="Rectangle 3"/>
          <p:cNvSpPr>
            <a:spLocks noGrp="1" noChangeArrowheads="1"/>
          </p:cNvSpPr>
          <p:nvPr>
            <p:ph type="dt" idx="1"/>
          </p:nvPr>
        </p:nvSpPr>
        <p:spPr bwMode="auto">
          <a:xfrm>
            <a:off x="5440363" y="0"/>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t" anchorCtr="0" compatLnSpc="1">
            <a:prstTxWarp prst="textNoShape">
              <a:avLst/>
            </a:prstTxWarp>
          </a:bodyPr>
          <a:lstStyle>
            <a:lvl1pPr algn="r" defTabSz="965200">
              <a:defRPr sz="1300">
                <a:latin typeface="Times New Roman" panose="02020603050405020304" pitchFamily="18" charset="0"/>
              </a:defRPr>
            </a:lvl1pPr>
          </a:lstStyle>
          <a:p>
            <a:endParaRPr lang="en-US" altLang="en-US"/>
          </a:p>
        </p:txBody>
      </p:sp>
      <p:sp>
        <p:nvSpPr>
          <p:cNvPr id="512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1279525" y="3475038"/>
            <a:ext cx="7042150"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Rectangle 6"/>
          <p:cNvSpPr>
            <a:spLocks noGrp="1" noChangeArrowheads="1"/>
          </p:cNvSpPr>
          <p:nvPr>
            <p:ph type="ftr" sz="quarter" idx="4"/>
          </p:nvPr>
        </p:nvSpPr>
        <p:spPr bwMode="auto">
          <a:xfrm>
            <a:off x="0" y="6950075"/>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b" anchorCtr="0" compatLnSpc="1">
            <a:prstTxWarp prst="textNoShape">
              <a:avLst/>
            </a:prstTxWarp>
          </a:bodyPr>
          <a:lstStyle>
            <a:lvl1pPr algn="l" defTabSz="965200">
              <a:defRPr sz="1300">
                <a:latin typeface="Times New Roman" panose="02020603050405020304" pitchFamily="18" charset="0"/>
              </a:defRPr>
            </a:lvl1pPr>
          </a:lstStyle>
          <a:p>
            <a:endParaRPr lang="en-US" altLang="en-US"/>
          </a:p>
        </p:txBody>
      </p:sp>
      <p:sp>
        <p:nvSpPr>
          <p:cNvPr id="5127" name="Rectangle 7"/>
          <p:cNvSpPr>
            <a:spLocks noGrp="1" noChangeArrowheads="1"/>
          </p:cNvSpPr>
          <p:nvPr>
            <p:ph type="sldNum" sz="quarter" idx="5"/>
          </p:nvPr>
        </p:nvSpPr>
        <p:spPr bwMode="auto">
          <a:xfrm>
            <a:off x="5440363" y="6950075"/>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99" tIns="48101" rIns="96199" bIns="48101" numCol="1" anchor="b" anchorCtr="0" compatLnSpc="1">
            <a:prstTxWarp prst="textNoShape">
              <a:avLst/>
            </a:prstTxWarp>
          </a:bodyPr>
          <a:lstStyle>
            <a:lvl1pPr algn="r" defTabSz="965200">
              <a:defRPr sz="1300">
                <a:latin typeface="Times New Roman" panose="02020603050405020304" pitchFamily="18" charset="0"/>
              </a:defRPr>
            </a:lvl1pPr>
          </a:lstStyle>
          <a:p>
            <a:fld id="{E161DACE-09C6-4C06-AC37-D3DCEE4777BF}" type="slidenum">
              <a:rPr lang="en-US" altLang="en-US"/>
              <a:pPr/>
              <a:t>‹#›</a:t>
            </a:fld>
            <a:endParaRPr lang="en-US" altLang="en-US"/>
          </a:p>
        </p:txBody>
      </p:sp>
    </p:spTree>
    <p:extLst>
      <p:ext uri="{BB962C8B-B14F-4D97-AF65-F5344CB8AC3E}">
        <p14:creationId xmlns:p14="http://schemas.microsoft.com/office/powerpoint/2010/main" val="33029625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80C6B-6401-4D51-93DD-E94E1DB41EB8}" type="slidenum">
              <a:rPr lang="en-US" altLang="en-US"/>
              <a:pPr/>
              <a:t>1</a:t>
            </a:fld>
            <a:endParaRPr lang="en-US" altLang="en-US"/>
          </a:p>
        </p:txBody>
      </p:sp>
      <p:sp>
        <p:nvSpPr>
          <p:cNvPr id="815106" name="Rectangle 2"/>
          <p:cNvSpPr>
            <a:spLocks noGrp="1" noRot="1" noChangeAspect="1" noChangeArrowheads="1" noTextEdit="1"/>
          </p:cNvSpPr>
          <p:nvPr>
            <p:ph type="sldImg"/>
          </p:nvPr>
        </p:nvSpPr>
        <p:spPr>
          <a:ln/>
        </p:spPr>
      </p:sp>
      <p:sp>
        <p:nvSpPr>
          <p:cNvPr id="815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99154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1DACE-09C6-4C06-AC37-D3DCEE4777BF}" type="slidenum">
              <a:rPr lang="en-US" altLang="en-US" smtClean="0"/>
              <a:pPr/>
              <a:t>2</a:t>
            </a:fld>
            <a:endParaRPr lang="en-US" altLang="en-US"/>
          </a:p>
        </p:txBody>
      </p:sp>
    </p:spTree>
    <p:extLst>
      <p:ext uri="{BB962C8B-B14F-4D97-AF65-F5344CB8AC3E}">
        <p14:creationId xmlns:p14="http://schemas.microsoft.com/office/powerpoint/2010/main" val="988865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4619AD-F6A6-40B0-AD5A-73E4C40F9116}" type="slidenum">
              <a:rPr lang="en-US" altLang="en-US"/>
              <a:pPr/>
              <a:t>3</a:t>
            </a:fld>
            <a:endParaRPr lang="en-US" altLang="en-US"/>
          </a:p>
        </p:txBody>
      </p:sp>
      <p:sp>
        <p:nvSpPr>
          <p:cNvPr id="935938" name="Rectangle 2"/>
          <p:cNvSpPr>
            <a:spLocks noGrp="1" noRot="1" noChangeAspect="1" noChangeArrowheads="1" noTextEdit="1"/>
          </p:cNvSpPr>
          <p:nvPr>
            <p:ph type="sldImg"/>
          </p:nvPr>
        </p:nvSpPr>
        <p:spPr>
          <a:ln/>
        </p:spPr>
      </p:sp>
      <p:sp>
        <p:nvSpPr>
          <p:cNvPr id="93593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075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E3230-2243-485D-B338-00D1844DF9DA}" type="slidenum">
              <a:rPr lang="en-US" altLang="en-US"/>
              <a:pPr/>
              <a:t>4</a:t>
            </a:fld>
            <a:endParaRPr lang="en-US" altLang="en-US"/>
          </a:p>
        </p:txBody>
      </p:sp>
      <p:sp>
        <p:nvSpPr>
          <p:cNvPr id="984066" name="Rectangle 2"/>
          <p:cNvSpPr>
            <a:spLocks noGrp="1" noRot="1" noChangeAspect="1" noChangeArrowheads="1" noTextEdit="1"/>
          </p:cNvSpPr>
          <p:nvPr>
            <p:ph type="sldImg"/>
          </p:nvPr>
        </p:nvSpPr>
        <p:spPr>
          <a:ln/>
        </p:spPr>
      </p:sp>
      <p:sp>
        <p:nvSpPr>
          <p:cNvPr id="984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58301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373003-E0AB-409A-ADE5-BDD9AEC2F008}" type="slidenum">
              <a:rPr lang="en-US" altLang="en-US"/>
              <a:pPr/>
              <a:t>5</a:t>
            </a:fld>
            <a:endParaRPr lang="en-US" altLang="en-US"/>
          </a:p>
        </p:txBody>
      </p:sp>
      <p:sp>
        <p:nvSpPr>
          <p:cNvPr id="863234" name="Rectangle 2"/>
          <p:cNvSpPr>
            <a:spLocks noGrp="1" noRot="1" noChangeAspect="1" noChangeArrowheads="1" noTextEdit="1"/>
          </p:cNvSpPr>
          <p:nvPr>
            <p:ph type="sldImg"/>
          </p:nvPr>
        </p:nvSpPr>
        <p:spPr>
          <a:ln/>
        </p:spPr>
      </p:sp>
      <p:sp>
        <p:nvSpPr>
          <p:cNvPr id="8632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6368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B646FE-0468-4FC0-AF88-2422F25EA71E}" type="slidenum">
              <a:rPr lang="en-US" altLang="en-US"/>
              <a:pPr/>
              <a:t>6</a:t>
            </a:fld>
            <a:endParaRPr lang="en-US" altLang="en-US"/>
          </a:p>
        </p:txBody>
      </p:sp>
      <p:sp>
        <p:nvSpPr>
          <p:cNvPr id="934914" name="Rectangle 2"/>
          <p:cNvSpPr>
            <a:spLocks noGrp="1" noRot="1" noChangeAspect="1" noChangeArrowheads="1" noTextEdit="1"/>
          </p:cNvSpPr>
          <p:nvPr>
            <p:ph type="sldImg"/>
          </p:nvPr>
        </p:nvSpPr>
        <p:spPr>
          <a:ln/>
        </p:spPr>
      </p:sp>
      <p:sp>
        <p:nvSpPr>
          <p:cNvPr id="934915"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417848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61DACE-09C6-4C06-AC37-D3DCEE4777BF}" type="slidenum">
              <a:rPr lang="en-US" altLang="en-US" smtClean="0"/>
              <a:pPr/>
              <a:t>7</a:t>
            </a:fld>
            <a:endParaRPr lang="en-US" altLang="en-US"/>
          </a:p>
        </p:txBody>
      </p:sp>
    </p:spTree>
    <p:extLst>
      <p:ext uri="{BB962C8B-B14F-4D97-AF65-F5344CB8AC3E}">
        <p14:creationId xmlns:p14="http://schemas.microsoft.com/office/powerpoint/2010/main" val="1972159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652FD9-7699-4F90-BF74-436A7BDCC508}" type="slidenum">
              <a:rPr lang="en-US" altLang="en-US"/>
              <a:pPr/>
              <a:t>9</a:t>
            </a:fld>
            <a:endParaRPr lang="en-US" altLang="en-US"/>
          </a:p>
        </p:txBody>
      </p:sp>
      <p:sp>
        <p:nvSpPr>
          <p:cNvPr id="986114" name="Rectangle 2"/>
          <p:cNvSpPr>
            <a:spLocks noGrp="1" noRot="1" noChangeAspect="1" noChangeArrowheads="1" noTextEdit="1"/>
          </p:cNvSpPr>
          <p:nvPr>
            <p:ph type="sldImg"/>
          </p:nvPr>
        </p:nvSpPr>
        <p:spPr>
          <a:ln/>
        </p:spPr>
      </p:sp>
      <p:sp>
        <p:nvSpPr>
          <p:cNvPr id="986115" name="Rectangle 3"/>
          <p:cNvSpPr>
            <a:spLocks noGrp="1" noChangeArrowheads="1"/>
          </p:cNvSpPr>
          <p:nvPr>
            <p:ph type="body" idx="1"/>
          </p:nvPr>
        </p:nvSpPr>
        <p:spPr/>
        <p:txBody>
          <a:bodyPr/>
          <a:lstStyle/>
          <a:p>
            <a:r>
              <a:rPr lang="en-US" dirty="0"/>
              <a:t>In C++, all exceptions are unchecked, so it is not forced by the compiler to either handle or specify the exception. It is up to the programmers to be civilized, and specify or catch the exceptions.</a:t>
            </a:r>
            <a:br>
              <a:rPr lang="en-US" dirty="0"/>
            </a:br>
            <a:r>
              <a:rPr lang="en-US" dirty="0"/>
              <a:t>In Java exceptions under </a:t>
            </a:r>
            <a:r>
              <a:rPr lang="en-US" i="1" dirty="0"/>
              <a:t>Error </a:t>
            </a:r>
            <a:r>
              <a:rPr lang="en-US" dirty="0"/>
              <a:t>and </a:t>
            </a:r>
            <a:r>
              <a:rPr lang="en-US" i="1" dirty="0" err="1"/>
              <a:t>RuntimeException</a:t>
            </a:r>
            <a:r>
              <a:rPr lang="en-US" i="1" dirty="0"/>
              <a:t> </a:t>
            </a:r>
            <a:r>
              <a:rPr lang="en-US" dirty="0"/>
              <a:t>classes are unchecked exceptions, everything else under throwable is checked. </a:t>
            </a:r>
            <a:endParaRPr lang="en-US" altLang="en-US" dirty="0"/>
          </a:p>
        </p:txBody>
      </p:sp>
    </p:spTree>
    <p:extLst>
      <p:ext uri="{BB962C8B-B14F-4D97-AF65-F5344CB8AC3E}">
        <p14:creationId xmlns:p14="http://schemas.microsoft.com/office/powerpoint/2010/main" val="2013188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 on http://www.javamadesoeasy.com/2015/05/exceptions-top-60-interview-questions_16.html</a:t>
            </a:r>
          </a:p>
        </p:txBody>
      </p:sp>
      <p:sp>
        <p:nvSpPr>
          <p:cNvPr id="4" name="Slide Number Placeholder 3"/>
          <p:cNvSpPr>
            <a:spLocks noGrp="1"/>
          </p:cNvSpPr>
          <p:nvPr>
            <p:ph type="sldNum" sz="quarter" idx="10"/>
          </p:nvPr>
        </p:nvSpPr>
        <p:spPr/>
        <p:txBody>
          <a:bodyPr/>
          <a:lstStyle/>
          <a:p>
            <a:fld id="{E161DACE-09C6-4C06-AC37-D3DCEE4777BF}" type="slidenum">
              <a:rPr lang="en-US" altLang="en-US" smtClean="0"/>
              <a:pPr/>
              <a:t>10</a:t>
            </a:fld>
            <a:endParaRPr lang="en-US" altLang="en-US"/>
          </a:p>
        </p:txBody>
      </p:sp>
    </p:spTree>
    <p:extLst>
      <p:ext uri="{BB962C8B-B14F-4D97-AF65-F5344CB8AC3E}">
        <p14:creationId xmlns:p14="http://schemas.microsoft.com/office/powerpoint/2010/main" val="836910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1F9C532-12F3-4843-9C54-931C226CD4F9}" type="datetime1">
              <a:rPr lang="en-US" altLang="en-US"/>
              <a:pPr/>
              <a:t>1/25/17</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(c) 2001, University of Washington</a:t>
            </a:r>
          </a:p>
        </p:txBody>
      </p:sp>
      <p:sp>
        <p:nvSpPr>
          <p:cNvPr id="6" name="Slide Number Placeholder 5"/>
          <p:cNvSpPr>
            <a:spLocks noGrp="1"/>
          </p:cNvSpPr>
          <p:nvPr>
            <p:ph type="sldNum" sz="quarter" idx="12"/>
          </p:nvPr>
        </p:nvSpPr>
        <p:spPr/>
        <p:txBody>
          <a:bodyPr/>
          <a:lstStyle>
            <a:lvl1pPr>
              <a:defRPr/>
            </a:lvl1pPr>
          </a:lstStyle>
          <a:p>
            <a:r>
              <a:rPr lang="en-US" altLang="en-US"/>
              <a:t>12-</a:t>
            </a:r>
            <a:fld id="{93B78756-E76D-42DE-96EB-0500D91FB944}" type="slidenum">
              <a:rPr lang="en-US" altLang="en-US"/>
              <a:pPr/>
              <a:t>‹#›</a:t>
            </a:fld>
            <a:endParaRPr lang="en-US" altLang="en-US"/>
          </a:p>
        </p:txBody>
      </p:sp>
    </p:spTree>
    <p:extLst>
      <p:ext uri="{BB962C8B-B14F-4D97-AF65-F5344CB8AC3E}">
        <p14:creationId xmlns:p14="http://schemas.microsoft.com/office/powerpoint/2010/main" val="405696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0E89E09-290C-432F-9C3F-9A017F5BEF77}" type="datetime1">
              <a:rPr lang="en-US" altLang="en-US"/>
              <a:pPr/>
              <a:t>1/25/17</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(c) 2001, University of Washington</a:t>
            </a:r>
          </a:p>
        </p:txBody>
      </p:sp>
      <p:sp>
        <p:nvSpPr>
          <p:cNvPr id="6" name="Slide Number Placeholder 5"/>
          <p:cNvSpPr>
            <a:spLocks noGrp="1"/>
          </p:cNvSpPr>
          <p:nvPr>
            <p:ph type="sldNum" sz="quarter" idx="12"/>
          </p:nvPr>
        </p:nvSpPr>
        <p:spPr/>
        <p:txBody>
          <a:bodyPr/>
          <a:lstStyle>
            <a:lvl1pPr>
              <a:defRPr/>
            </a:lvl1pPr>
          </a:lstStyle>
          <a:p>
            <a:r>
              <a:rPr lang="en-US" altLang="en-US"/>
              <a:t>12-</a:t>
            </a:r>
            <a:fld id="{8C039C50-A1AA-4F60-8E60-FB8A2462D48C}" type="slidenum">
              <a:rPr lang="en-US" altLang="en-US"/>
              <a:pPr/>
              <a:t>‹#›</a:t>
            </a:fld>
            <a:endParaRPr lang="en-US" altLang="en-US"/>
          </a:p>
        </p:txBody>
      </p:sp>
    </p:spTree>
    <p:extLst>
      <p:ext uri="{BB962C8B-B14F-4D97-AF65-F5344CB8AC3E}">
        <p14:creationId xmlns:p14="http://schemas.microsoft.com/office/powerpoint/2010/main" val="129986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74287D1-61D3-414D-8305-A80DDD789917}" type="datetime1">
              <a:rPr lang="en-US" altLang="en-US"/>
              <a:pPr/>
              <a:t>1/25/17</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(c) 2001, University of Washington</a:t>
            </a:r>
          </a:p>
        </p:txBody>
      </p:sp>
      <p:sp>
        <p:nvSpPr>
          <p:cNvPr id="6" name="Slide Number Placeholder 5"/>
          <p:cNvSpPr>
            <a:spLocks noGrp="1"/>
          </p:cNvSpPr>
          <p:nvPr>
            <p:ph type="sldNum" sz="quarter" idx="12"/>
          </p:nvPr>
        </p:nvSpPr>
        <p:spPr/>
        <p:txBody>
          <a:bodyPr/>
          <a:lstStyle>
            <a:lvl1pPr>
              <a:defRPr/>
            </a:lvl1pPr>
          </a:lstStyle>
          <a:p>
            <a:r>
              <a:rPr lang="en-US" altLang="en-US"/>
              <a:t>12-</a:t>
            </a:r>
            <a:fld id="{E80C7E4C-EBB8-412F-ADF2-1E48D2C995B3}" type="slidenum">
              <a:rPr lang="en-US" altLang="en-US"/>
              <a:pPr/>
              <a:t>‹#›</a:t>
            </a:fld>
            <a:endParaRPr lang="en-US" altLang="en-US"/>
          </a:p>
        </p:txBody>
      </p:sp>
    </p:spTree>
    <p:extLst>
      <p:ext uri="{BB962C8B-B14F-4D97-AF65-F5344CB8AC3E}">
        <p14:creationId xmlns:p14="http://schemas.microsoft.com/office/powerpoint/2010/main" val="656617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a:t>Click to edit Master title style</a:t>
            </a:r>
          </a:p>
        </p:txBody>
      </p:sp>
      <p:sp>
        <p:nvSpPr>
          <p:cNvPr id="3" name="SmartArt Placeholder 2"/>
          <p:cNvSpPr>
            <a:spLocks noGrp="1"/>
          </p:cNvSpPr>
          <p:nvPr>
            <p:ph type="dgm" idx="1"/>
          </p:nvPr>
        </p:nvSpPr>
        <p:spPr>
          <a:xfrm>
            <a:off x="457200" y="1219200"/>
            <a:ext cx="8229600" cy="4876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fld id="{AE43C4CB-23F5-4384-B288-A464B8BD8B30}" type="datetime1">
              <a:rPr lang="en-US" altLang="en-US"/>
              <a:pPr/>
              <a:t>1/25/17</a:t>
            </a:fld>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r>
              <a:rPr lang="en-US" altLang="en-US"/>
              <a:t>(c) 2001, University of Washington</a:t>
            </a: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r>
              <a:rPr lang="en-US" altLang="en-US"/>
              <a:t>12-</a:t>
            </a:r>
            <a:fld id="{F7A5266E-3757-4A33-9AD4-6C137F3CDA80}" type="slidenum">
              <a:rPr lang="en-US" altLang="en-US"/>
              <a:pPr/>
              <a:t>‹#›</a:t>
            </a:fld>
            <a:endParaRPr lang="en-US" altLang="en-US"/>
          </a:p>
        </p:txBody>
      </p:sp>
    </p:spTree>
    <p:extLst>
      <p:ext uri="{BB962C8B-B14F-4D97-AF65-F5344CB8AC3E}">
        <p14:creationId xmlns:p14="http://schemas.microsoft.com/office/powerpoint/2010/main" val="3444157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BDB29DB-CB7C-45CB-B544-9EF04A3260DE}"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12-</a:t>
            </a:r>
            <a:fld id="{98F415B5-BD15-4336-A5CC-879C0F2077D6}" type="slidenum">
              <a:rPr lang="en-US" altLang="en-US"/>
              <a:pPr/>
              <a:t>‹#›</a:t>
            </a:fld>
            <a:endParaRPr lang="en-US" altLang="en-US"/>
          </a:p>
        </p:txBody>
      </p:sp>
    </p:spTree>
    <p:extLst>
      <p:ext uri="{BB962C8B-B14F-4D97-AF65-F5344CB8AC3E}">
        <p14:creationId xmlns:p14="http://schemas.microsoft.com/office/powerpoint/2010/main" val="256156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fld id="{781076CA-4DD7-4E2B-A5D6-2D559104E790}" type="datetime1">
              <a:rPr lang="en-US" altLang="en-US"/>
              <a:pPr/>
              <a:t>1/25/17</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(c) 2001, University of Washington</a:t>
            </a:r>
          </a:p>
        </p:txBody>
      </p:sp>
      <p:sp>
        <p:nvSpPr>
          <p:cNvPr id="6" name="Slide Number Placeholder 5"/>
          <p:cNvSpPr>
            <a:spLocks noGrp="1"/>
          </p:cNvSpPr>
          <p:nvPr>
            <p:ph type="sldNum" sz="quarter" idx="12"/>
          </p:nvPr>
        </p:nvSpPr>
        <p:spPr/>
        <p:txBody>
          <a:bodyPr/>
          <a:lstStyle>
            <a:lvl1pPr>
              <a:defRPr/>
            </a:lvl1pPr>
          </a:lstStyle>
          <a:p>
            <a:r>
              <a:rPr lang="en-US" altLang="en-US"/>
              <a:t>12-</a:t>
            </a:r>
            <a:fld id="{1C9F94C1-C5F5-4933-86D7-4C3D198BD79F}" type="slidenum">
              <a:rPr lang="en-US" altLang="en-US"/>
              <a:pPr/>
              <a:t>‹#›</a:t>
            </a:fld>
            <a:endParaRPr lang="en-US" altLang="en-US"/>
          </a:p>
        </p:txBody>
      </p:sp>
    </p:spTree>
    <p:extLst>
      <p:ext uri="{BB962C8B-B14F-4D97-AF65-F5344CB8AC3E}">
        <p14:creationId xmlns:p14="http://schemas.microsoft.com/office/powerpoint/2010/main" val="1329334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38600" cy="487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4038600" cy="487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6C98F0F0-A044-490E-9B96-685257C1057A}" type="datetime1">
              <a:rPr lang="en-US" altLang="en-US"/>
              <a:pPr/>
              <a:t>1/25/17</a:t>
            </a:fld>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(c) 2001, University of Washington</a:t>
            </a:r>
          </a:p>
        </p:txBody>
      </p:sp>
      <p:sp>
        <p:nvSpPr>
          <p:cNvPr id="7" name="Slide Number Placeholder 6"/>
          <p:cNvSpPr>
            <a:spLocks noGrp="1"/>
          </p:cNvSpPr>
          <p:nvPr>
            <p:ph type="sldNum" sz="quarter" idx="12"/>
          </p:nvPr>
        </p:nvSpPr>
        <p:spPr/>
        <p:txBody>
          <a:bodyPr/>
          <a:lstStyle>
            <a:lvl1pPr>
              <a:defRPr/>
            </a:lvl1pPr>
          </a:lstStyle>
          <a:p>
            <a:r>
              <a:rPr lang="en-US" altLang="en-US"/>
              <a:t>12-</a:t>
            </a:r>
            <a:fld id="{ADC091E0-17ED-4025-8B61-3E97EC443E62}" type="slidenum">
              <a:rPr lang="en-US" altLang="en-US"/>
              <a:pPr/>
              <a:t>‹#›</a:t>
            </a:fld>
            <a:endParaRPr lang="en-US" altLang="en-US"/>
          </a:p>
        </p:txBody>
      </p:sp>
    </p:spTree>
    <p:extLst>
      <p:ext uri="{BB962C8B-B14F-4D97-AF65-F5344CB8AC3E}">
        <p14:creationId xmlns:p14="http://schemas.microsoft.com/office/powerpoint/2010/main" val="3568061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2364940E-C95C-40F7-AED8-60278B6B19F1}" type="datetime1">
              <a:rPr lang="en-US" altLang="en-US"/>
              <a:pPr/>
              <a:t>1/25/17</a:t>
            </a:fld>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(c) 2001, University of Washington</a:t>
            </a:r>
          </a:p>
        </p:txBody>
      </p:sp>
      <p:sp>
        <p:nvSpPr>
          <p:cNvPr id="9" name="Slide Number Placeholder 8"/>
          <p:cNvSpPr>
            <a:spLocks noGrp="1"/>
          </p:cNvSpPr>
          <p:nvPr>
            <p:ph type="sldNum" sz="quarter" idx="12"/>
          </p:nvPr>
        </p:nvSpPr>
        <p:spPr/>
        <p:txBody>
          <a:bodyPr/>
          <a:lstStyle>
            <a:lvl1pPr>
              <a:defRPr/>
            </a:lvl1pPr>
          </a:lstStyle>
          <a:p>
            <a:r>
              <a:rPr lang="en-US" altLang="en-US"/>
              <a:t>12-</a:t>
            </a:r>
            <a:fld id="{EA535C0C-6548-435C-8CB1-BF978276D0A3}" type="slidenum">
              <a:rPr lang="en-US" altLang="en-US"/>
              <a:pPr/>
              <a:t>‹#›</a:t>
            </a:fld>
            <a:endParaRPr lang="en-US" altLang="en-US"/>
          </a:p>
        </p:txBody>
      </p:sp>
    </p:spTree>
    <p:extLst>
      <p:ext uri="{BB962C8B-B14F-4D97-AF65-F5344CB8AC3E}">
        <p14:creationId xmlns:p14="http://schemas.microsoft.com/office/powerpoint/2010/main" val="10487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F86C0BFD-0DA0-4545-AD3C-DB88ACC158CB}" type="datetime1">
              <a:rPr lang="en-US" altLang="en-US"/>
              <a:pPr/>
              <a:t>1/25/17</a:t>
            </a:fld>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(c) 2001, University of Washington</a:t>
            </a:r>
          </a:p>
        </p:txBody>
      </p:sp>
      <p:sp>
        <p:nvSpPr>
          <p:cNvPr id="5" name="Slide Number Placeholder 4"/>
          <p:cNvSpPr>
            <a:spLocks noGrp="1"/>
          </p:cNvSpPr>
          <p:nvPr>
            <p:ph type="sldNum" sz="quarter" idx="12"/>
          </p:nvPr>
        </p:nvSpPr>
        <p:spPr/>
        <p:txBody>
          <a:bodyPr/>
          <a:lstStyle>
            <a:lvl1pPr>
              <a:defRPr/>
            </a:lvl1pPr>
          </a:lstStyle>
          <a:p>
            <a:r>
              <a:rPr lang="en-US" altLang="en-US"/>
              <a:t>12-</a:t>
            </a:r>
            <a:fld id="{7F538EB9-8BE3-4F62-B3AD-BA20BF0C1D40}" type="slidenum">
              <a:rPr lang="en-US" altLang="en-US"/>
              <a:pPr/>
              <a:t>‹#›</a:t>
            </a:fld>
            <a:endParaRPr lang="en-US" altLang="en-US"/>
          </a:p>
        </p:txBody>
      </p:sp>
    </p:spTree>
    <p:extLst>
      <p:ext uri="{BB962C8B-B14F-4D97-AF65-F5344CB8AC3E}">
        <p14:creationId xmlns:p14="http://schemas.microsoft.com/office/powerpoint/2010/main" val="3451718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07FC411-ED32-419C-A52E-FAF02EA28712}" type="datetime1">
              <a:rPr lang="en-US" altLang="en-US"/>
              <a:pPr/>
              <a:t>1/25/17</a:t>
            </a:fld>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(c) 2001, University of Washington</a:t>
            </a:r>
          </a:p>
        </p:txBody>
      </p:sp>
      <p:sp>
        <p:nvSpPr>
          <p:cNvPr id="4" name="Slide Number Placeholder 3"/>
          <p:cNvSpPr>
            <a:spLocks noGrp="1"/>
          </p:cNvSpPr>
          <p:nvPr>
            <p:ph type="sldNum" sz="quarter" idx="12"/>
          </p:nvPr>
        </p:nvSpPr>
        <p:spPr/>
        <p:txBody>
          <a:bodyPr/>
          <a:lstStyle>
            <a:lvl1pPr>
              <a:defRPr/>
            </a:lvl1pPr>
          </a:lstStyle>
          <a:p>
            <a:r>
              <a:rPr lang="en-US" altLang="en-US"/>
              <a:t>12-</a:t>
            </a:r>
            <a:fld id="{00B649E7-3EB3-497F-A861-557CEF478BFF}" type="slidenum">
              <a:rPr lang="en-US" altLang="en-US"/>
              <a:pPr/>
              <a:t>‹#›</a:t>
            </a:fld>
            <a:endParaRPr lang="en-US" altLang="en-US"/>
          </a:p>
        </p:txBody>
      </p:sp>
    </p:spTree>
    <p:extLst>
      <p:ext uri="{BB962C8B-B14F-4D97-AF65-F5344CB8AC3E}">
        <p14:creationId xmlns:p14="http://schemas.microsoft.com/office/powerpoint/2010/main" val="2783420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B2073E35-C0EF-408B-B1F3-FE95F3CA56AE}" type="datetime1">
              <a:rPr lang="en-US" altLang="en-US"/>
              <a:pPr/>
              <a:t>1/25/17</a:t>
            </a:fld>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(c) 2001, University of Washington</a:t>
            </a:r>
          </a:p>
        </p:txBody>
      </p:sp>
      <p:sp>
        <p:nvSpPr>
          <p:cNvPr id="7" name="Slide Number Placeholder 6"/>
          <p:cNvSpPr>
            <a:spLocks noGrp="1"/>
          </p:cNvSpPr>
          <p:nvPr>
            <p:ph type="sldNum" sz="quarter" idx="12"/>
          </p:nvPr>
        </p:nvSpPr>
        <p:spPr/>
        <p:txBody>
          <a:bodyPr/>
          <a:lstStyle>
            <a:lvl1pPr>
              <a:defRPr/>
            </a:lvl1pPr>
          </a:lstStyle>
          <a:p>
            <a:r>
              <a:rPr lang="en-US" altLang="en-US"/>
              <a:t>12-</a:t>
            </a:r>
            <a:fld id="{2907B1E1-DE99-44CF-B697-63BF5513E4AD}" type="slidenum">
              <a:rPr lang="en-US" altLang="en-US"/>
              <a:pPr/>
              <a:t>‹#›</a:t>
            </a:fld>
            <a:endParaRPr lang="en-US" altLang="en-US"/>
          </a:p>
        </p:txBody>
      </p:sp>
    </p:spTree>
    <p:extLst>
      <p:ext uri="{BB962C8B-B14F-4D97-AF65-F5344CB8AC3E}">
        <p14:creationId xmlns:p14="http://schemas.microsoft.com/office/powerpoint/2010/main" val="1205682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7AFC24CC-5F15-4EA0-8D75-9575F33BA30A}" type="datetime1">
              <a:rPr lang="en-US" altLang="en-US"/>
              <a:pPr/>
              <a:t>1/25/17</a:t>
            </a:fld>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(c) 2001, University of Washington</a:t>
            </a:r>
          </a:p>
        </p:txBody>
      </p:sp>
      <p:sp>
        <p:nvSpPr>
          <p:cNvPr id="7" name="Slide Number Placeholder 6"/>
          <p:cNvSpPr>
            <a:spLocks noGrp="1"/>
          </p:cNvSpPr>
          <p:nvPr>
            <p:ph type="sldNum" sz="quarter" idx="12"/>
          </p:nvPr>
        </p:nvSpPr>
        <p:spPr/>
        <p:txBody>
          <a:bodyPr/>
          <a:lstStyle>
            <a:lvl1pPr>
              <a:defRPr/>
            </a:lvl1pPr>
          </a:lstStyle>
          <a:p>
            <a:r>
              <a:rPr lang="en-US" altLang="en-US"/>
              <a:t>12-</a:t>
            </a:r>
            <a:fld id="{91020315-9B9C-4029-8BD2-21FD6F316D20}" type="slidenum">
              <a:rPr lang="en-US" altLang="en-US"/>
              <a:pPr/>
              <a:t>‹#›</a:t>
            </a:fld>
            <a:endParaRPr lang="en-US" altLang="en-US"/>
          </a:p>
        </p:txBody>
      </p:sp>
    </p:spTree>
    <p:extLst>
      <p:ext uri="{BB962C8B-B14F-4D97-AF65-F5344CB8AC3E}">
        <p14:creationId xmlns:p14="http://schemas.microsoft.com/office/powerpoint/2010/main" val="34143047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2192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w Cen MT Condensed" panose="020B0606020104020203" pitchFamily="34" charset="0"/>
              </a:defRPr>
            </a:lvl1pPr>
          </a:lstStyle>
          <a:p>
            <a:fld id="{DB08CA67-0BF6-419D-8ECB-6D2B0B0EF944}" type="datetime1">
              <a:rPr lang="en-US" altLang="en-US"/>
              <a:pPr/>
              <a:t>1/25/17</a:t>
            </a:fld>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w Cen MT Condensed" panose="020B0606020104020203" pitchFamily="34" charset="0"/>
              </a:defRPr>
            </a:lvl1pPr>
          </a:lstStyle>
          <a:p>
            <a:r>
              <a:rPr lang="en-US" altLang="en-US"/>
              <a:t>(c) 2001, University of Washington</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w Cen MT Condensed" panose="020B0606020104020203" pitchFamily="34" charset="0"/>
              </a:defRPr>
            </a:lvl1pPr>
          </a:lstStyle>
          <a:p>
            <a:r>
              <a:rPr lang="en-US" altLang="en-US"/>
              <a:t>12-</a:t>
            </a:r>
            <a:fld id="{1285EF62-9684-449D-B400-10692E84648C}" type="slidenum">
              <a:rPr lang="en-US" altLang="en-US"/>
              <a:pPr/>
              <a:t>‹#›</a:t>
            </a:fld>
            <a:endParaRPr lang="en-US" altLang="en-US"/>
          </a:p>
        </p:txBody>
      </p:sp>
      <p:sp>
        <p:nvSpPr>
          <p:cNvPr id="1031" name="Line 7"/>
          <p:cNvSpPr>
            <a:spLocks noChangeShapeType="1"/>
          </p:cNvSpPr>
          <p:nvPr userDrawn="1"/>
        </p:nvSpPr>
        <p:spPr bwMode="auto">
          <a:xfrm>
            <a:off x="457200" y="1066800"/>
            <a:ext cx="8229600" cy="0"/>
          </a:xfrm>
          <a:prstGeom prst="line">
            <a:avLst/>
          </a:prstGeom>
          <a:noFill/>
          <a:ln w="254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Line 8"/>
          <p:cNvSpPr>
            <a:spLocks noChangeShapeType="1"/>
          </p:cNvSpPr>
          <p:nvPr userDrawn="1"/>
        </p:nvSpPr>
        <p:spPr bwMode="auto">
          <a:xfrm>
            <a:off x="457200" y="6172200"/>
            <a:ext cx="8229600" cy="0"/>
          </a:xfrm>
          <a:prstGeom prst="line">
            <a:avLst/>
          </a:prstGeom>
          <a:noFill/>
          <a:ln w="254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fontAlgn="base">
        <a:spcBef>
          <a:spcPct val="0"/>
        </a:spcBef>
        <a:spcAft>
          <a:spcPct val="0"/>
        </a:spcAft>
        <a:defRPr sz="3600" b="1" kern="1200">
          <a:solidFill>
            <a:schemeClr val="tx2"/>
          </a:solidFill>
          <a:latin typeface="+mj-lt"/>
          <a:ea typeface="+mj-ea"/>
          <a:cs typeface="+mj-cs"/>
        </a:defRPr>
      </a:lvl1pPr>
      <a:lvl2pPr algn="ctr" rtl="0" fontAlgn="base">
        <a:spcBef>
          <a:spcPct val="0"/>
        </a:spcBef>
        <a:spcAft>
          <a:spcPct val="0"/>
        </a:spcAft>
        <a:defRPr sz="3600" b="1">
          <a:solidFill>
            <a:schemeClr val="tx2"/>
          </a:solidFill>
          <a:latin typeface="Arial Narrow" panose="020B0606020202030204" pitchFamily="34" charset="0"/>
        </a:defRPr>
      </a:lvl2pPr>
      <a:lvl3pPr algn="ctr" rtl="0" fontAlgn="base">
        <a:spcBef>
          <a:spcPct val="0"/>
        </a:spcBef>
        <a:spcAft>
          <a:spcPct val="0"/>
        </a:spcAft>
        <a:defRPr sz="3600" b="1">
          <a:solidFill>
            <a:schemeClr val="tx2"/>
          </a:solidFill>
          <a:latin typeface="Arial Narrow" panose="020B0606020202030204" pitchFamily="34" charset="0"/>
        </a:defRPr>
      </a:lvl3pPr>
      <a:lvl4pPr algn="ctr" rtl="0" fontAlgn="base">
        <a:spcBef>
          <a:spcPct val="0"/>
        </a:spcBef>
        <a:spcAft>
          <a:spcPct val="0"/>
        </a:spcAft>
        <a:defRPr sz="3600" b="1">
          <a:solidFill>
            <a:schemeClr val="tx2"/>
          </a:solidFill>
          <a:latin typeface="Arial Narrow" panose="020B0606020202030204" pitchFamily="34" charset="0"/>
        </a:defRPr>
      </a:lvl4pPr>
      <a:lvl5pPr algn="ctr" rtl="0" fontAlgn="base">
        <a:spcBef>
          <a:spcPct val="0"/>
        </a:spcBef>
        <a:spcAft>
          <a:spcPct val="0"/>
        </a:spcAft>
        <a:defRPr sz="3600" b="1">
          <a:solidFill>
            <a:schemeClr val="tx2"/>
          </a:solidFill>
          <a:latin typeface="Arial Narrow" panose="020B0606020202030204" pitchFamily="34" charset="0"/>
        </a:defRPr>
      </a:lvl5pPr>
      <a:lvl6pPr marL="457200" algn="ctr" rtl="0" fontAlgn="base">
        <a:spcBef>
          <a:spcPct val="0"/>
        </a:spcBef>
        <a:spcAft>
          <a:spcPct val="0"/>
        </a:spcAft>
        <a:defRPr sz="3600" b="1">
          <a:solidFill>
            <a:schemeClr val="tx2"/>
          </a:solidFill>
          <a:latin typeface="Arial Narrow" panose="020B0606020202030204" pitchFamily="34" charset="0"/>
        </a:defRPr>
      </a:lvl6pPr>
      <a:lvl7pPr marL="914400" algn="ctr" rtl="0" fontAlgn="base">
        <a:spcBef>
          <a:spcPct val="0"/>
        </a:spcBef>
        <a:spcAft>
          <a:spcPct val="0"/>
        </a:spcAft>
        <a:defRPr sz="3600" b="1">
          <a:solidFill>
            <a:schemeClr val="tx2"/>
          </a:solidFill>
          <a:latin typeface="Arial Narrow" panose="020B0606020202030204" pitchFamily="34" charset="0"/>
        </a:defRPr>
      </a:lvl7pPr>
      <a:lvl8pPr marL="1371600" algn="ctr" rtl="0" fontAlgn="base">
        <a:spcBef>
          <a:spcPct val="0"/>
        </a:spcBef>
        <a:spcAft>
          <a:spcPct val="0"/>
        </a:spcAft>
        <a:defRPr sz="3600" b="1">
          <a:solidFill>
            <a:schemeClr val="tx2"/>
          </a:solidFill>
          <a:latin typeface="Arial Narrow" panose="020B0606020202030204" pitchFamily="34" charset="0"/>
        </a:defRPr>
      </a:lvl8pPr>
      <a:lvl9pPr marL="1828800" algn="ctr" rtl="0" fontAlgn="base">
        <a:spcBef>
          <a:spcPct val="0"/>
        </a:spcBef>
        <a:spcAft>
          <a:spcPct val="0"/>
        </a:spcAft>
        <a:defRPr sz="3600" b="1">
          <a:solidFill>
            <a:schemeClr val="tx2"/>
          </a:solidFill>
          <a:latin typeface="Arial Narrow" panose="020B0606020202030204" pitchFamily="34" charset="0"/>
        </a:defRPr>
      </a:lvl9pPr>
    </p:titleStyle>
    <p:bodyStyle>
      <a:lvl1pPr marL="168275" indent="-168275" algn="l" rtl="0" fontAlgn="base">
        <a:spcBef>
          <a:spcPct val="20000"/>
        </a:spcBef>
        <a:spcAft>
          <a:spcPct val="0"/>
        </a:spcAft>
        <a:buChar char="•"/>
        <a:defRPr sz="2800" kern="1200">
          <a:solidFill>
            <a:schemeClr val="tx1"/>
          </a:solidFill>
          <a:latin typeface="+mn-lt"/>
          <a:ea typeface="+mn-ea"/>
          <a:cs typeface="+mn-cs"/>
        </a:defRPr>
      </a:lvl1pPr>
      <a:lvl2pPr marL="455613" indent="-173038" algn="l" rtl="0" fontAlgn="base">
        <a:spcBef>
          <a:spcPct val="20000"/>
        </a:spcBef>
        <a:spcAft>
          <a:spcPct val="0"/>
        </a:spcAft>
        <a:buChar char="•"/>
        <a:defRPr sz="2400" kern="1200">
          <a:solidFill>
            <a:schemeClr val="tx1"/>
          </a:solidFill>
          <a:latin typeface="+mn-lt"/>
          <a:ea typeface="+mn-ea"/>
          <a:cs typeface="+mn-cs"/>
        </a:defRPr>
      </a:lvl2pPr>
      <a:lvl3pPr marL="569913" algn="l" rtl="0" fontAlgn="base">
        <a:spcBef>
          <a:spcPct val="20000"/>
        </a:spcBef>
        <a:spcAft>
          <a:spcPct val="0"/>
        </a:spcAft>
        <a:defRPr sz="2000" kern="1200">
          <a:solidFill>
            <a:schemeClr val="tx1"/>
          </a:solidFill>
          <a:latin typeface="+mn-lt"/>
          <a:ea typeface="+mn-ea"/>
          <a:cs typeface="+mn-cs"/>
        </a:defRPr>
      </a:lvl3pPr>
      <a:lvl4pPr marL="684213" algn="l" rtl="0" fontAlgn="base">
        <a:spcBef>
          <a:spcPct val="20000"/>
        </a:spcBef>
        <a:spcAft>
          <a:spcPct val="0"/>
        </a:spcAft>
        <a:defRPr kern="1200">
          <a:solidFill>
            <a:schemeClr val="tx1"/>
          </a:solidFill>
          <a:latin typeface="+mn-lt"/>
          <a:ea typeface="+mn-ea"/>
          <a:cs typeface="+mn-cs"/>
        </a:defRPr>
      </a:lvl4pPr>
      <a:lvl5pPr marL="798513" indent="1588" algn="l" rtl="0" fontAlgn="base">
        <a:spcBef>
          <a:spcPct val="20000"/>
        </a:spcBef>
        <a:spcAft>
          <a:spcPct val="0"/>
        </a:spcAft>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docs.oracle.com/javase/7/docs/api/java/lang/RuntimeException.html" TargetMode="External"/><Relationship Id="rId4" Type="http://schemas.openxmlformats.org/officeDocument/2006/relationships/hyperlink" Target="http://docs.oracle.com/javase/7/docs/api/java/lang/Exception.html" TargetMode="External"/><Relationship Id="rId5" Type="http://schemas.openxmlformats.org/officeDocument/2006/relationships/hyperlink" Target="http://docs.oracle.com/javase/tutorial/essential/exceptions/runtime.html" TargetMode="External"/><Relationship Id="rId6" Type="http://schemas.openxmlformats.org/officeDocument/2006/relationships/hyperlink" Target="http://www.javamadesoeasy.com/2015/05/exceptions-top-60-interview-questions_16.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docs.oracle.com/javase/7/docs/technotes/guides/language/assert.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oracle.com/technetwork/articles/java/java7exceptions-486908.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ocs.oracle.com/javase/7/docs/api/java/lang/RuntimeException.html" TargetMode="External"/><Relationship Id="rId4" Type="http://schemas.openxmlformats.org/officeDocument/2006/relationships/hyperlink" Target="http://docs.oracle.com/javase/7/docs/api/java/lang/IllegalArgumentException.html" TargetMode="External"/><Relationship Id="rId5" Type="http://schemas.openxmlformats.org/officeDocument/2006/relationships/hyperlink" Target="http://docs.oracle.com/javase/7/docs/api/java/lang/NullPointerException.html" TargetMode="External"/><Relationship Id="rId6" Type="http://schemas.openxmlformats.org/officeDocument/2006/relationships/hyperlink" Target="http://docs.oracle.com/javase/7/docs/api/java/lang/IllegalStateException.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004C39D-D075-4879-BAA3-17CB4CAEA4FE}"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169FCB63-0535-4629-BFF3-E90376AFAEDD}" type="slidenum">
              <a:rPr lang="en-US" altLang="en-US"/>
              <a:pPr/>
              <a:t>1</a:t>
            </a:fld>
            <a:endParaRPr lang="en-US" altLang="en-US"/>
          </a:p>
        </p:txBody>
      </p:sp>
      <p:sp>
        <p:nvSpPr>
          <p:cNvPr id="6146" name="Rectangle 2"/>
          <p:cNvSpPr>
            <a:spLocks noGrp="1" noChangeArrowheads="1"/>
          </p:cNvSpPr>
          <p:nvPr>
            <p:ph type="ctrTitle"/>
          </p:nvPr>
        </p:nvSpPr>
        <p:spPr>
          <a:xfrm>
            <a:off x="685800" y="152400"/>
            <a:ext cx="7772400" cy="1143000"/>
          </a:xfrm>
        </p:spPr>
        <p:txBody>
          <a:bodyPr anchor="ctr"/>
          <a:lstStyle/>
          <a:p>
            <a:r>
              <a:rPr lang="en-US" altLang="en-US" sz="3600"/>
              <a:t>CSE 143 Java</a:t>
            </a:r>
          </a:p>
        </p:txBody>
      </p:sp>
      <p:sp>
        <p:nvSpPr>
          <p:cNvPr id="6147" name="Rectangle 3"/>
          <p:cNvSpPr>
            <a:spLocks noGrp="1" noChangeArrowheads="1"/>
          </p:cNvSpPr>
          <p:nvPr>
            <p:ph type="subTitle" idx="1"/>
          </p:nvPr>
        </p:nvSpPr>
        <p:spPr>
          <a:xfrm>
            <a:off x="1371600" y="1143000"/>
            <a:ext cx="6400800" cy="1752600"/>
          </a:xfrm>
        </p:spPr>
        <p:txBody>
          <a:bodyPr/>
          <a:lstStyle/>
          <a:p>
            <a:r>
              <a:rPr lang="en-US" altLang="en-US" sz="2800" dirty="0"/>
              <a:t>Exceptions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8994" y="1905000"/>
            <a:ext cx="6349206" cy="41777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686800" cy="4876800"/>
          </a:xfrm>
        </p:spPr>
        <p:txBody>
          <a:bodyPr/>
          <a:lstStyle/>
          <a:p>
            <a:pPr>
              <a:lnSpc>
                <a:spcPct val="90000"/>
              </a:lnSpc>
            </a:pPr>
            <a:r>
              <a:rPr lang="en-US" altLang="en-US" sz="2400" dirty="0"/>
              <a:t> No need to declare anything about unchecked exceptions</a:t>
            </a:r>
          </a:p>
          <a:p>
            <a:pPr>
              <a:lnSpc>
                <a:spcPct val="90000"/>
              </a:lnSpc>
            </a:pPr>
            <a:r>
              <a:rPr lang="en-US" altLang="en-US" sz="2400" dirty="0"/>
              <a:t> Include an @throws in the </a:t>
            </a:r>
            <a:r>
              <a:rPr lang="en-US" altLang="en-US" sz="2400" dirty="0" err="1"/>
              <a:t>JavaDocs</a:t>
            </a:r>
            <a:r>
              <a:rPr lang="en-US" altLang="en-US" sz="2400" dirty="0"/>
              <a:t> for ones specifically thrown</a:t>
            </a:r>
          </a:p>
          <a:p>
            <a:pPr marL="0" lvl="0" indent="0" eaLnBrk="0" hangingPunct="0">
              <a:spcBef>
                <a:spcPct val="0"/>
              </a:spcBef>
            </a:pPr>
            <a:r>
              <a:rPr lang="en-US" altLang="en-US" sz="2400" dirty="0">
                <a:solidFill>
                  <a:srgbClr val="000000"/>
                </a:solidFill>
                <a:hlinkClick r:id="rId3"/>
              </a:rPr>
              <a:t> </a:t>
            </a:r>
            <a:r>
              <a:rPr lang="en-US" altLang="en-US" sz="2400" dirty="0" err="1">
                <a:solidFill>
                  <a:srgbClr val="000000"/>
                </a:solidFill>
                <a:hlinkClick r:id="rId3"/>
              </a:rPr>
              <a:t>RuntimeException</a:t>
            </a:r>
            <a:r>
              <a:rPr lang="en-US" altLang="en-US" sz="2400" dirty="0">
                <a:solidFill>
                  <a:srgbClr val="000000"/>
                </a:solidFill>
              </a:rPr>
              <a:t> (</a:t>
            </a:r>
            <a:r>
              <a:rPr lang="en-US" altLang="en-US" sz="2400" dirty="0">
                <a:solidFill>
                  <a:srgbClr val="008000"/>
                </a:solidFill>
              </a:rPr>
              <a:t>unchecked</a:t>
            </a:r>
            <a:r>
              <a:rPr lang="en-US" altLang="en-US" sz="2400" dirty="0">
                <a:solidFill>
                  <a:srgbClr val="000000"/>
                </a:solidFill>
              </a:rPr>
              <a:t>) is itself a subclass of </a:t>
            </a:r>
            <a:r>
              <a:rPr lang="en-US" altLang="en-US" sz="2400" dirty="0">
                <a:solidFill>
                  <a:srgbClr val="FF0000"/>
                </a:solidFill>
                <a:hlinkClick r:id="rId4"/>
              </a:rPr>
              <a:t>Exception</a:t>
            </a:r>
            <a:r>
              <a:rPr lang="en-US" altLang="en-US" sz="2400" dirty="0">
                <a:solidFill>
                  <a:srgbClr val="000000"/>
                </a:solidFill>
              </a:rPr>
              <a:t> (</a:t>
            </a:r>
            <a:r>
              <a:rPr lang="en-US" altLang="en-US" sz="2400" dirty="0">
                <a:solidFill>
                  <a:srgbClr val="FF0000"/>
                </a:solidFill>
              </a:rPr>
              <a:t>checked</a:t>
            </a:r>
            <a:r>
              <a:rPr lang="en-US" altLang="en-US" sz="2400" dirty="0">
                <a:solidFill>
                  <a:srgbClr val="000000"/>
                </a:solidFill>
              </a:rPr>
              <a:t>). </a:t>
            </a:r>
          </a:p>
          <a:p>
            <a:pPr marL="0" lvl="0" indent="0" eaLnBrk="0" hangingPunct="0">
              <a:spcBef>
                <a:spcPct val="0"/>
              </a:spcBef>
            </a:pPr>
            <a:r>
              <a:rPr lang="en-US" altLang="en-US" sz="2400" dirty="0">
                <a:solidFill>
                  <a:srgbClr val="000000"/>
                </a:solidFill>
              </a:rPr>
              <a:t>Why to have both types?</a:t>
            </a:r>
          </a:p>
          <a:p>
            <a:pPr marL="0" lvl="0" indent="0" eaLnBrk="0" hangingPunct="0">
              <a:spcBef>
                <a:spcPct val="0"/>
              </a:spcBef>
              <a:buNone/>
            </a:pPr>
            <a:r>
              <a:rPr lang="en-US" altLang="en-US" sz="2000" dirty="0">
                <a:solidFill>
                  <a:srgbClr val="000000"/>
                </a:solidFill>
                <a:hlinkClick r:id="rId5"/>
              </a:rPr>
              <a:t>http://docs.oracle.com/javase/tutorial/essential/exceptions/runtime.html</a:t>
            </a:r>
            <a:endParaRPr lang="en-US" altLang="en-US" sz="2000" dirty="0">
              <a:solidFill>
                <a:srgbClr val="000000"/>
              </a:solidFill>
            </a:endParaRPr>
          </a:p>
          <a:p>
            <a:pPr eaLnBrk="0" hangingPunct="0">
              <a:spcBef>
                <a:spcPct val="0"/>
              </a:spcBef>
            </a:pPr>
            <a:r>
              <a:rPr lang="en-US" sz="1600" dirty="0">
                <a:hlinkClick r:id="rId6"/>
              </a:rPr>
              <a:t>http://www.javamadesoeasy.com/2015/05/exceptions-top-60-interview-questions_16.html</a:t>
            </a:r>
            <a:endParaRPr lang="en-US" sz="1600" dirty="0"/>
          </a:p>
          <a:p>
            <a:pPr marL="0" indent="0" eaLnBrk="0" hangingPunct="0">
              <a:spcBef>
                <a:spcPct val="0"/>
              </a:spcBef>
              <a:buNone/>
            </a:pPr>
            <a:endParaRPr lang="en-US" sz="1600" dirty="0"/>
          </a:p>
          <a:p>
            <a:pPr marL="0" lvl="0" indent="0" eaLnBrk="0" hangingPunct="0">
              <a:spcBef>
                <a:spcPct val="0"/>
              </a:spcBef>
              <a:buNone/>
            </a:pPr>
            <a:endParaRPr lang="en-US" altLang="en-US" sz="2000" dirty="0">
              <a:solidFill>
                <a:srgbClr val="000000"/>
              </a:solidFill>
            </a:endParaRPr>
          </a:p>
          <a:p>
            <a:pPr marL="0" lvl="0" indent="0" eaLnBrk="0" hangingPunct="0">
              <a:spcBef>
                <a:spcPct val="0"/>
              </a:spcBef>
              <a:buNone/>
            </a:pPr>
            <a:endParaRPr lang="en-US" altLang="en-US" sz="2000" dirty="0">
              <a:solidFill>
                <a:srgbClr val="000000"/>
              </a:solidFill>
            </a:endParaRPr>
          </a:p>
          <a:p>
            <a:pPr lvl="1">
              <a:lnSpc>
                <a:spcPct val="90000"/>
              </a:lnSpc>
              <a:buFontTx/>
              <a:buNone/>
            </a:pPr>
            <a:endParaRPr lang="en-US" altLang="en-US" dirty="0"/>
          </a:p>
          <a:p>
            <a:endParaRPr lang="en-US" dirty="0"/>
          </a:p>
        </p:txBody>
      </p:sp>
      <p:sp>
        <p:nvSpPr>
          <p:cNvPr id="4" name="Date Placeholder 3"/>
          <p:cNvSpPr>
            <a:spLocks noGrp="1"/>
          </p:cNvSpPr>
          <p:nvPr>
            <p:ph type="dt" sz="half" idx="10"/>
          </p:nvPr>
        </p:nvSpPr>
        <p:spPr/>
        <p:txBody>
          <a:bodyPr/>
          <a:lstStyle/>
          <a:p>
            <a:fld id="{5BDB29DB-CB7C-45CB-B544-9EF04A3260DE}" type="datetime1">
              <a:rPr lang="en-US" altLang="en-US" smtClean="0"/>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98F415B5-BD15-4336-A5CC-879C0F2077D6}" type="slidenum">
              <a:rPr lang="en-US" altLang="en-US" smtClean="0"/>
              <a:pPr/>
              <a:t>10</a:t>
            </a:fld>
            <a:endParaRPr lang="en-US" altLang="en-US"/>
          </a:p>
        </p:txBody>
      </p:sp>
      <p:sp>
        <p:nvSpPr>
          <p:cNvPr id="7" name="Rectangle 2"/>
          <p:cNvSpPr>
            <a:spLocks noGrp="1" noChangeArrowheads="1"/>
          </p:cNvSpPr>
          <p:nvPr>
            <p:ph type="title"/>
          </p:nvPr>
        </p:nvSpPr>
        <p:spPr>
          <a:xfrm>
            <a:off x="457200" y="457200"/>
            <a:ext cx="8229600" cy="609600"/>
          </a:xfrm>
        </p:spPr>
        <p:txBody>
          <a:bodyPr/>
          <a:lstStyle/>
          <a:p>
            <a:r>
              <a:rPr lang="en-US" altLang="en-US" dirty="0"/>
              <a:t>Checked vs Unchecked Exceptions</a:t>
            </a:r>
          </a:p>
        </p:txBody>
      </p:sp>
    </p:spTree>
    <p:extLst>
      <p:ext uri="{BB962C8B-B14F-4D97-AF65-F5344CB8AC3E}">
        <p14:creationId xmlns:p14="http://schemas.microsoft.com/office/powerpoint/2010/main" val="225915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your own exception</a:t>
            </a:r>
          </a:p>
        </p:txBody>
      </p:sp>
      <p:sp>
        <p:nvSpPr>
          <p:cNvPr id="3" name="Content Placeholder 2"/>
          <p:cNvSpPr>
            <a:spLocks noGrp="1"/>
          </p:cNvSpPr>
          <p:nvPr>
            <p:ph idx="1"/>
          </p:nvPr>
        </p:nvSpPr>
        <p:spPr>
          <a:xfrm>
            <a:off x="76200" y="1219200"/>
            <a:ext cx="9067800" cy="4876800"/>
          </a:xfrm>
        </p:spPr>
        <p:txBody>
          <a:bodyPr/>
          <a:lstStyle/>
          <a:p>
            <a:pPr marL="0" indent="0">
              <a:buNone/>
            </a:pPr>
            <a:r>
              <a:rPr lang="en-US" sz="2000" dirty="0">
                <a:latin typeface="Courier New" panose="02070309020205020404" pitchFamily="49" charset="0"/>
                <a:cs typeface="Courier New" panose="02070309020205020404" pitchFamily="49" charset="0"/>
              </a:rPr>
              <a:t>/** </a:t>
            </a:r>
          </a:p>
          <a:p>
            <a:pPr>
              <a:buFont typeface="Arial" panose="020B0604020202020204" pitchFamily="34" charset="0"/>
              <a:buChar char="•"/>
            </a:pPr>
            <a:r>
              <a:rPr lang="en-US" sz="2000" dirty="0">
                <a:latin typeface="Courier New" panose="02070309020205020404" pitchFamily="49" charset="0"/>
                <a:cs typeface="Courier New" panose="02070309020205020404" pitchFamily="49" charset="0"/>
              </a:rPr>
              <a:t>Represents an exception thrown when an invalid value is given for radius</a:t>
            </a:r>
          </a:p>
          <a:p>
            <a:pPr marL="0" indent="0">
              <a:buNone/>
            </a:pPr>
            <a:r>
              <a:rPr lang="en-US" sz="2000" dirty="0">
                <a:latin typeface="Courier New" panose="02070309020205020404" pitchFamily="49" charset="0"/>
                <a:cs typeface="Courier New" panose="02070309020205020404" pitchFamily="49" charset="0"/>
              </a:rPr>
              <a:t> */ </a:t>
            </a:r>
          </a:p>
          <a:p>
            <a:pPr marL="0" indent="0">
              <a:buNone/>
            </a:pPr>
            <a:r>
              <a:rPr lang="en-US" sz="2000" dirty="0">
                <a:latin typeface="Courier New" panose="02070309020205020404" pitchFamily="49" charset="0"/>
                <a:cs typeface="Courier New" panose="02070309020205020404" pitchFamily="49" charset="0"/>
              </a:rPr>
              <a:t> </a:t>
            </a:r>
            <a:r>
              <a:rPr lang="en-US" sz="1800" dirty="0">
                <a:latin typeface="Courier New" panose="02070309020205020404" pitchFamily="49" charset="0"/>
                <a:cs typeface="Courier New" panose="02070309020205020404" pitchFamily="49" charset="0"/>
              </a:rPr>
              <a:t>public class </a:t>
            </a:r>
            <a:r>
              <a:rPr lang="en-US" sz="1800" b="1" dirty="0" err="1">
                <a:latin typeface="Courier New" panose="02070309020205020404" pitchFamily="49" charset="0"/>
                <a:cs typeface="Courier New" panose="02070309020205020404" pitchFamily="49" charset="0"/>
              </a:rPr>
              <a:t>InvalidRadiusException</a:t>
            </a:r>
            <a:r>
              <a:rPr lang="en-US" sz="1800" b="1" dirty="0">
                <a:latin typeface="Courier New" panose="02070309020205020404" pitchFamily="49" charset="0"/>
                <a:cs typeface="Courier New" panose="02070309020205020404" pitchFamily="49" charset="0"/>
              </a:rPr>
              <a:t> extends </a:t>
            </a:r>
            <a:r>
              <a:rPr lang="en-US" sz="1800" b="1" dirty="0" err="1">
                <a:latin typeface="Courier New" panose="02070309020205020404" pitchFamily="49" charset="0"/>
                <a:cs typeface="Courier New" panose="02070309020205020404" pitchFamily="49" charset="0"/>
              </a:rPr>
              <a:t>RuntimeException</a:t>
            </a:r>
            <a:r>
              <a:rPr lang="en-US" sz="1800" b="1" dirty="0">
                <a:latin typeface="Courier New" panose="02070309020205020404" pitchFamily="49" charset="0"/>
                <a:cs typeface="Courier New" panose="02070309020205020404" pitchFamily="49" charset="0"/>
              </a:rPr>
              <a:t> </a:t>
            </a:r>
            <a:r>
              <a:rPr lang="en-US" sz="1800" dirty="0">
                <a:latin typeface="Courier New" panose="02070309020205020404" pitchFamily="49" charset="0"/>
                <a:cs typeface="Courier New" panose="02070309020205020404" pitchFamily="49" charset="0"/>
              </a:rPr>
              <a:t>{   	/** </a:t>
            </a:r>
          </a:p>
          <a:p>
            <a:pPr marL="0" indent="0">
              <a:buNone/>
            </a:pP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inheritDoc</a:t>
            </a:r>
            <a:r>
              <a:rPr lang="en-US" sz="1800" dirty="0">
                <a:latin typeface="Courier New" panose="02070309020205020404" pitchFamily="49" charset="0"/>
                <a:cs typeface="Courier New" panose="02070309020205020404" pitchFamily="49" charset="0"/>
              </a:rPr>
              <a:t>}</a:t>
            </a:r>
          </a:p>
          <a:p>
            <a:pPr marL="0" indent="0">
              <a:buNone/>
            </a:pPr>
            <a:r>
              <a:rPr lang="en-US" sz="1800" dirty="0">
                <a:latin typeface="Courier New" panose="02070309020205020404" pitchFamily="49" charset="0"/>
                <a:cs typeface="Courier New" panose="02070309020205020404" pitchFamily="49" charset="0"/>
              </a:rPr>
              <a:t>	 */ </a:t>
            </a:r>
          </a:p>
          <a:p>
            <a:pPr marL="0" indent="0">
              <a:buNone/>
            </a:pPr>
            <a:r>
              <a:rPr lang="en-US" sz="1800" dirty="0">
                <a:latin typeface="Courier New" panose="02070309020205020404" pitchFamily="49" charset="0"/>
                <a:cs typeface="Courier New" panose="02070309020205020404" pitchFamily="49" charset="0"/>
              </a:rPr>
              <a:t>	public </a:t>
            </a:r>
            <a:r>
              <a:rPr lang="en-US" sz="1800" dirty="0" err="1">
                <a:latin typeface="Courier New" panose="02070309020205020404" pitchFamily="49" charset="0"/>
                <a:cs typeface="Courier New" panose="02070309020205020404" pitchFamily="49" charset="0"/>
              </a:rPr>
              <a:t>InvalidRadiusException</a:t>
            </a:r>
            <a:r>
              <a:rPr lang="en-US" sz="1800" dirty="0">
                <a:latin typeface="Courier New" panose="02070309020205020404" pitchFamily="49" charset="0"/>
                <a:cs typeface="Courier New" panose="02070309020205020404" pitchFamily="49" charset="0"/>
              </a:rPr>
              <a:t>(String message) { 			super(message); </a:t>
            </a:r>
          </a:p>
          <a:p>
            <a:pPr marL="0" indent="0">
              <a:buNone/>
            </a:pPr>
            <a:r>
              <a:rPr lang="en-US" sz="1800" dirty="0">
                <a:latin typeface="Courier New" panose="02070309020205020404" pitchFamily="49" charset="0"/>
                <a:cs typeface="Courier New" panose="02070309020205020404" pitchFamily="49" charset="0"/>
              </a:rPr>
              <a:t>	}</a:t>
            </a:r>
          </a:p>
          <a:p>
            <a:pPr marL="0" indent="0">
              <a:buNone/>
            </a:pPr>
            <a:r>
              <a:rPr lang="en-US" sz="1800" dirty="0">
                <a:latin typeface="Courier New" panose="02070309020205020404" pitchFamily="49" charset="0"/>
                <a:cs typeface="Courier New" panose="02070309020205020404" pitchFamily="49" charset="0"/>
              </a:rPr>
              <a:t> }</a:t>
            </a:r>
          </a:p>
          <a:p>
            <a:pPr marL="0" indent="0">
              <a:buNone/>
            </a:pPr>
            <a:r>
              <a:rPr lang="en-US" sz="2000" dirty="0">
                <a:latin typeface="Courier New" panose="02070309020205020404" pitchFamily="49" charset="0"/>
                <a:cs typeface="Courier New" panose="02070309020205020404" pitchFamily="49" charset="0"/>
              </a:rPr>
              <a:t> </a:t>
            </a:r>
            <a:r>
              <a:rPr lang="en-US" sz="2400" dirty="0"/>
              <a:t>Is this checked or unchecked exception?</a:t>
            </a:r>
          </a:p>
        </p:txBody>
      </p:sp>
      <p:sp>
        <p:nvSpPr>
          <p:cNvPr id="4" name="Date Placeholder 3"/>
          <p:cNvSpPr>
            <a:spLocks noGrp="1"/>
          </p:cNvSpPr>
          <p:nvPr>
            <p:ph type="dt" sz="half" idx="10"/>
          </p:nvPr>
        </p:nvSpPr>
        <p:spPr/>
        <p:txBody>
          <a:bodyPr/>
          <a:lstStyle/>
          <a:p>
            <a:fld id="{5BDB29DB-CB7C-45CB-B544-9EF04A3260DE}" type="datetime1">
              <a:rPr lang="en-US" altLang="en-US" smtClean="0"/>
              <a:pPr/>
              <a:t>1/25/17</a:t>
            </a:fld>
            <a:endParaRPr lang="en-US" altLang="en-US"/>
          </a:p>
        </p:txBody>
      </p:sp>
      <p:sp>
        <p:nvSpPr>
          <p:cNvPr id="5" name="Slide Number Placeholder 4"/>
          <p:cNvSpPr>
            <a:spLocks noGrp="1"/>
          </p:cNvSpPr>
          <p:nvPr>
            <p:ph type="sldNum" sz="quarter" idx="12"/>
          </p:nvPr>
        </p:nvSpPr>
        <p:spPr/>
        <p:txBody>
          <a:bodyPr/>
          <a:lstStyle/>
          <a:p>
            <a:r>
              <a:rPr lang="en-US" altLang="en-US"/>
              <a:t>12-</a:t>
            </a:r>
            <a:fld id="{98F415B5-BD15-4336-A5CC-879C0F2077D6}" type="slidenum">
              <a:rPr lang="en-US" altLang="en-US" smtClean="0"/>
              <a:pPr/>
              <a:t>11</a:t>
            </a:fld>
            <a:endParaRPr lang="en-US" altLang="en-US"/>
          </a:p>
        </p:txBody>
      </p:sp>
    </p:spTree>
    <p:extLst>
      <p:ext uri="{BB962C8B-B14F-4D97-AF65-F5344CB8AC3E}">
        <p14:creationId xmlns:p14="http://schemas.microsoft.com/office/powerpoint/2010/main" val="58026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wipe(up)">
                                      <p:cBhvr>
                                        <p:cTn id="7" dur="500"/>
                                        <p:tgtEl>
                                          <p:spTgt spid="3">
                                            <p:txEl>
                                              <p:pRg st="6" end="6"/>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wipe(up)">
                                      <p:cBhvr>
                                        <p:cTn id="10" dur="500"/>
                                        <p:tgtEl>
                                          <p:spTgt spid="3">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wipe(left)">
                                      <p:cBhvr>
                                        <p:cTn id="1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dirty="0"/>
              <a:t>What can we do with </a:t>
            </a:r>
            <a:r>
              <a:rPr lang="en-US" dirty="0" err="1">
                <a:latin typeface="Courier New" panose="02070309020205020404" pitchFamily="49" charset="0"/>
                <a:cs typeface="Courier New" panose="02070309020205020404" pitchFamily="49" charset="0"/>
              </a:rPr>
              <a:t>InvalidRadiusException</a:t>
            </a:r>
            <a:r>
              <a:rPr lang="en-US" dirty="0"/>
              <a:t>?</a:t>
            </a:r>
          </a:p>
        </p:txBody>
      </p:sp>
      <p:sp>
        <p:nvSpPr>
          <p:cNvPr id="3" name="Content Placeholder 2"/>
          <p:cNvSpPr>
            <a:spLocks noGrp="1"/>
          </p:cNvSpPr>
          <p:nvPr>
            <p:ph idx="1"/>
          </p:nvPr>
        </p:nvSpPr>
        <p:spPr>
          <a:xfrm>
            <a:off x="457200" y="1219200"/>
            <a:ext cx="8763000" cy="4876800"/>
          </a:xfrm>
        </p:spPr>
        <p:txBody>
          <a:bodyPr/>
          <a:lstStyle/>
          <a:p>
            <a:pPr marL="0" indent="0">
              <a:buNone/>
            </a:pPr>
            <a:r>
              <a:rPr lang="en-US" sz="2000" dirty="0">
                <a:latin typeface="Courier New" panose="02070309020205020404" pitchFamily="49" charset="0"/>
                <a:cs typeface="Courier New" panose="02070309020205020404" pitchFamily="49" charset="0"/>
              </a:rPr>
              <a:t>public class Circle extends </a:t>
            </a:r>
            <a:r>
              <a:rPr lang="en-US" sz="2000" dirty="0" err="1">
                <a:latin typeface="Courier New" panose="02070309020205020404" pitchFamily="49" charset="0"/>
                <a:cs typeface="Courier New" panose="02070309020205020404" pitchFamily="49" charset="0"/>
              </a:rPr>
              <a:t>AbstractShape</a:t>
            </a:r>
            <a:r>
              <a:rPr lang="en-US" sz="2000" dirty="0">
                <a:latin typeface="Courier New" panose="02070309020205020404" pitchFamily="49" charset="0"/>
                <a:cs typeface="Courier New" panose="02070309020205020404" pitchFamily="49" charset="0"/>
              </a:rPr>
              <a:t> {</a:t>
            </a:r>
          </a:p>
          <a:p>
            <a:pPr marL="0" indent="0">
              <a:buNone/>
            </a:pPr>
            <a:r>
              <a:rPr lang="en-US" sz="2000" dirty="0">
                <a:latin typeface="Courier New" panose="02070309020205020404" pitchFamily="49" charset="0"/>
                <a:cs typeface="Courier New" panose="02070309020205020404" pitchFamily="49" charset="0"/>
              </a:rPr>
              <a:t> /** </a:t>
            </a:r>
          </a:p>
          <a:p>
            <a:pPr marL="0" indent="0">
              <a:buNone/>
            </a:pPr>
            <a:r>
              <a:rPr lang="en-US" sz="2000" dirty="0">
                <a:latin typeface="Courier New" panose="02070309020205020404" pitchFamily="49" charset="0"/>
                <a:cs typeface="Courier New" panose="02070309020205020404" pitchFamily="49" charset="0"/>
              </a:rPr>
              <a:t> </a:t>
            </a:r>
            <a:r>
              <a:rPr lang="en-US" sz="1800" dirty="0">
                <a:latin typeface="Courier New" panose="02070309020205020404" pitchFamily="49" charset="0"/>
                <a:cs typeface="Courier New" panose="02070309020205020404" pitchFamily="49" charset="0"/>
              </a:rPr>
              <a:t>* Given a pin and a radius greater than 0, creates a circle </a:t>
            </a:r>
            <a:endParaRPr lang="en-US"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 </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param</a:t>
            </a:r>
            <a:r>
              <a:rPr lang="en-US" sz="1600" dirty="0">
                <a:latin typeface="Courier New" panose="02070309020205020404" pitchFamily="49" charset="0"/>
                <a:cs typeface="Courier New" panose="02070309020205020404" pitchFamily="49" charset="0"/>
              </a:rPr>
              <a:t> pin the location of this circle's pin </a:t>
            </a:r>
            <a:endParaRPr lang="en-US"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 </a:t>
            </a:r>
            <a:r>
              <a:rPr lang="en-US" sz="16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param</a:t>
            </a:r>
            <a:r>
              <a:rPr lang="en-US" sz="1400" dirty="0">
                <a:latin typeface="Courier New" panose="02070309020205020404" pitchFamily="49" charset="0"/>
                <a:cs typeface="Courier New" panose="02070309020205020404" pitchFamily="49" charset="0"/>
              </a:rPr>
              <a:t> radius this circle's radius. The radius must be greater than 0 </a:t>
            </a:r>
          </a:p>
          <a:p>
            <a:pPr marL="0" indent="0">
              <a:buNone/>
            </a:pP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@throws</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InvalidRadiusException</a:t>
            </a:r>
            <a:r>
              <a:rPr lang="en-US" sz="1600" dirty="0">
                <a:latin typeface="Courier New" panose="02070309020205020404" pitchFamily="49" charset="0"/>
                <a:cs typeface="Courier New" panose="02070309020205020404" pitchFamily="49" charset="0"/>
              </a:rPr>
              <a:t> if the radius is negative or zero</a:t>
            </a:r>
            <a:r>
              <a:rPr lang="en-US" sz="1600" b="1" dirty="0">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a:t>
            </a:r>
            <a:r>
              <a:rPr lang="en-US" sz="1800" dirty="0">
                <a:latin typeface="Courier New" panose="02070309020205020404" pitchFamily="49" charset="0"/>
                <a:cs typeface="Courier New" panose="02070309020205020404" pitchFamily="49" charset="0"/>
              </a:rPr>
              <a:t>public Circle(</a:t>
            </a:r>
            <a:r>
              <a:rPr lang="en-US" sz="1800" dirty="0" err="1">
                <a:latin typeface="Courier New" panose="02070309020205020404" pitchFamily="49" charset="0"/>
                <a:cs typeface="Courier New" panose="02070309020205020404" pitchFamily="49" charset="0"/>
              </a:rPr>
              <a:t>Posn</a:t>
            </a:r>
            <a:r>
              <a:rPr lang="en-US" sz="1800" dirty="0">
                <a:latin typeface="Courier New" panose="02070309020205020404" pitchFamily="49" charset="0"/>
                <a:cs typeface="Courier New" panose="02070309020205020404" pitchFamily="49" charset="0"/>
              </a:rPr>
              <a:t> pin, Integer radius) {</a:t>
            </a:r>
          </a:p>
          <a:p>
            <a:pPr marL="0" indent="0">
              <a:buNone/>
            </a:pPr>
            <a:r>
              <a:rPr lang="en-US" sz="1800" dirty="0">
                <a:latin typeface="Courier New" panose="02070309020205020404" pitchFamily="49" charset="0"/>
                <a:cs typeface="Courier New" panose="02070309020205020404" pitchFamily="49" charset="0"/>
              </a:rPr>
              <a:t>	    super(pin); </a:t>
            </a:r>
          </a:p>
          <a:p>
            <a:pPr marL="0" indent="0">
              <a:buNone/>
            </a:pPr>
            <a:r>
              <a:rPr lang="en-US" sz="1800" dirty="0">
                <a:latin typeface="Courier New" panose="02070309020205020404" pitchFamily="49" charset="0"/>
                <a:cs typeface="Courier New" panose="02070309020205020404" pitchFamily="49" charset="0"/>
              </a:rPr>
              <a:t>	    if (radius &lt;= 0) { </a:t>
            </a:r>
          </a:p>
          <a:p>
            <a:pPr marL="0" indent="0">
              <a:buNone/>
            </a:pP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throw new </a:t>
            </a:r>
            <a:r>
              <a:rPr lang="en-US" sz="1800" b="1" dirty="0" err="1">
                <a:latin typeface="Courier New" panose="02070309020205020404" pitchFamily="49" charset="0"/>
                <a:cs typeface="Courier New" panose="02070309020205020404" pitchFamily="49" charset="0"/>
              </a:rPr>
              <a:t>InvalidRadiusException</a:t>
            </a:r>
            <a:r>
              <a:rPr lang="en-US" sz="1800" dirty="0">
                <a:latin typeface="Courier New" panose="02070309020205020404" pitchFamily="49" charset="0"/>
                <a:cs typeface="Courier New" panose="02070309020205020404" pitchFamily="49" charset="0"/>
              </a:rPr>
              <a:t>("Radius must be 					&gt; 0, given: " + radius); </a:t>
            </a:r>
          </a:p>
          <a:p>
            <a:pPr marL="0" indent="0">
              <a:buNone/>
            </a:pPr>
            <a:r>
              <a:rPr lang="en-US" sz="1800" dirty="0">
                <a:latin typeface="Courier New" panose="02070309020205020404" pitchFamily="49" charset="0"/>
                <a:cs typeface="Courier New" panose="02070309020205020404" pitchFamily="49" charset="0"/>
              </a:rPr>
              <a:t>	    } </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this.radius</a:t>
            </a:r>
            <a:r>
              <a:rPr lang="en-US" sz="1800" dirty="0">
                <a:latin typeface="Courier New" panose="02070309020205020404" pitchFamily="49" charset="0"/>
                <a:cs typeface="Courier New" panose="02070309020205020404" pitchFamily="49" charset="0"/>
              </a:rPr>
              <a:t> = radius; </a:t>
            </a:r>
          </a:p>
          <a:p>
            <a:pPr marL="0" indent="0">
              <a:buNone/>
            </a:pPr>
            <a:r>
              <a:rPr lang="en-US" sz="1800" dirty="0">
                <a:latin typeface="Courier New" panose="02070309020205020404" pitchFamily="49" charset="0"/>
                <a:cs typeface="Courier New" panose="02070309020205020404" pitchFamily="49" charset="0"/>
              </a:rPr>
              <a:t>	    } // elided code </a:t>
            </a:r>
          </a:p>
          <a:p>
            <a:pPr marL="0" indent="0">
              <a:buNone/>
            </a:pPr>
            <a:r>
              <a:rPr lang="en-US" sz="1800" dirty="0">
                <a:latin typeface="Courier New" panose="02070309020205020404" pitchFamily="49" charset="0"/>
                <a:cs typeface="Courier New" panose="02070309020205020404" pitchFamily="49" charset="0"/>
              </a:rPr>
              <a:t>}</a:t>
            </a:r>
            <a:endParaRPr lang="en-US" sz="2000" dirty="0">
              <a:latin typeface="Courier New" panose="02070309020205020404" pitchFamily="49" charset="0"/>
              <a:cs typeface="Courier New" panose="02070309020205020404" pitchFamily="49" charset="0"/>
            </a:endParaRPr>
          </a:p>
        </p:txBody>
      </p:sp>
      <p:sp>
        <p:nvSpPr>
          <p:cNvPr id="4" name="Date Placeholder 3"/>
          <p:cNvSpPr>
            <a:spLocks noGrp="1"/>
          </p:cNvSpPr>
          <p:nvPr>
            <p:ph type="dt" sz="half" idx="10"/>
          </p:nvPr>
        </p:nvSpPr>
        <p:spPr/>
        <p:txBody>
          <a:bodyPr/>
          <a:lstStyle/>
          <a:p>
            <a:fld id="{5BDB29DB-CB7C-45CB-B544-9EF04A3260DE}" type="datetime1">
              <a:rPr lang="en-US" altLang="en-US" smtClean="0"/>
              <a:pPr/>
              <a:t>1/25/17</a:t>
            </a:fld>
            <a:endParaRPr lang="en-US" altLang="en-US"/>
          </a:p>
        </p:txBody>
      </p:sp>
      <p:sp>
        <p:nvSpPr>
          <p:cNvPr id="5" name="Slide Number Placeholder 4"/>
          <p:cNvSpPr>
            <a:spLocks noGrp="1"/>
          </p:cNvSpPr>
          <p:nvPr>
            <p:ph type="sldNum" sz="quarter" idx="12"/>
          </p:nvPr>
        </p:nvSpPr>
        <p:spPr/>
        <p:txBody>
          <a:bodyPr/>
          <a:lstStyle/>
          <a:p>
            <a:r>
              <a:rPr lang="en-US" altLang="en-US"/>
              <a:t>12-</a:t>
            </a:r>
            <a:fld id="{98F415B5-BD15-4336-A5CC-879C0F2077D6}" type="slidenum">
              <a:rPr lang="en-US" altLang="en-US" smtClean="0"/>
              <a:pPr/>
              <a:t>12</a:t>
            </a:fld>
            <a:endParaRPr lang="en-US" altLang="en-US"/>
          </a:p>
        </p:txBody>
      </p:sp>
    </p:spTree>
    <p:extLst>
      <p:ext uri="{BB962C8B-B14F-4D97-AF65-F5344CB8AC3E}">
        <p14:creationId xmlns:p14="http://schemas.microsoft.com/office/powerpoint/2010/main" val="351275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up)">
                                      <p:cBhvr>
                                        <p:cTn id="7" dur="500"/>
                                        <p:tgtEl>
                                          <p:spTgt spid="3">
                                            <p:txEl>
                                              <p:pRg st="8" end="8"/>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wipe(up)">
                                      <p:cBhvr>
                                        <p:cTn id="10" dur="500"/>
                                        <p:tgtEl>
                                          <p:spTgt spid="3">
                                            <p:txEl>
                                              <p:pRg st="9" end="9"/>
                                            </p:txEl>
                                          </p:spTgt>
                                        </p:tgtEl>
                                      </p:cBhvr>
                                    </p:animEffect>
                                  </p:childTnLst>
                                </p:cTn>
                              </p:par>
                              <p:par>
                                <p:cTn id="11" presetID="22" presetClass="entr" presetSubtype="1"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Effect transition="in" filter="wipe(up)">
                                      <p:cBhvr>
                                        <p:cTn id="13" dur="500"/>
                                        <p:tgtEl>
                                          <p:spTgt spid="3">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09600" y="4191000"/>
            <a:ext cx="8382000" cy="1295400"/>
          </a:xfrm>
          <a:prstGeom prst="rect">
            <a:avLst/>
          </a:prstGeom>
          <a:solidFill>
            <a:srgbClr val="FFFF00"/>
          </a:solidFill>
          <a:ln w="9525" cap="flat" cmpd="sng" algn="ctr">
            <a:solidFill>
              <a:srgbClr val="FFFF00"/>
            </a:solidFill>
            <a:prstDash val="solid"/>
            <a:round/>
            <a:headEnd type="none" w="med" len="med"/>
            <a:tailEnd type="triangle" w="med" len="med"/>
          </a:ln>
          <a:effectLst/>
          <a:ex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w Cen MT" panose="020B0602020104020603" pitchFamily="34" charset="0"/>
            </a:endParaRPr>
          </a:p>
        </p:txBody>
      </p:sp>
      <p:sp>
        <p:nvSpPr>
          <p:cNvPr id="2" name="Title 1"/>
          <p:cNvSpPr>
            <a:spLocks noGrp="1"/>
          </p:cNvSpPr>
          <p:nvPr>
            <p:ph type="title"/>
          </p:nvPr>
        </p:nvSpPr>
        <p:spPr/>
        <p:txBody>
          <a:bodyPr/>
          <a:lstStyle/>
          <a:p>
            <a:r>
              <a:rPr lang="en-US" dirty="0"/>
              <a:t>Do we need to handle it?</a:t>
            </a:r>
          </a:p>
        </p:txBody>
      </p:sp>
      <p:sp>
        <p:nvSpPr>
          <p:cNvPr id="3" name="Content Placeholder 2"/>
          <p:cNvSpPr>
            <a:spLocks noGrp="1"/>
          </p:cNvSpPr>
          <p:nvPr>
            <p:ph idx="1"/>
          </p:nvPr>
        </p:nvSpPr>
        <p:spPr>
          <a:xfrm>
            <a:off x="457200" y="1219200"/>
            <a:ext cx="9144000" cy="4876800"/>
          </a:xfrm>
        </p:spPr>
        <p:txBody>
          <a:bodyPr/>
          <a:lstStyle/>
          <a:p>
            <a:r>
              <a:rPr lang="en-US" sz="2400" dirty="0"/>
              <a:t>Since </a:t>
            </a:r>
            <a:r>
              <a:rPr lang="en-US" sz="2400" b="1" dirty="0" err="1">
                <a:latin typeface="Courier New" panose="02070309020205020404" pitchFamily="49" charset="0"/>
                <a:cs typeface="Courier New" panose="02070309020205020404" pitchFamily="49" charset="0"/>
              </a:rPr>
              <a:t>InvalidRadiusException</a:t>
            </a:r>
            <a:r>
              <a:rPr lang="en-US" sz="2400" b="1" dirty="0">
                <a:latin typeface="Courier New" panose="02070309020205020404" pitchFamily="49" charset="0"/>
                <a:cs typeface="Courier New" panose="02070309020205020404" pitchFamily="49" charset="0"/>
              </a:rPr>
              <a:t> </a:t>
            </a:r>
            <a:r>
              <a:rPr lang="en-US" sz="2400" dirty="0"/>
              <a:t>is unchecked (why?),                   we may or may not handle it</a:t>
            </a:r>
          </a:p>
          <a:p>
            <a:r>
              <a:rPr lang="en-US" sz="2400" dirty="0"/>
              <a:t>Example of how to handle:</a:t>
            </a:r>
          </a:p>
          <a:p>
            <a:pPr marL="0" indent="0">
              <a:buNone/>
            </a:pPr>
            <a:r>
              <a:rPr lang="en-US" sz="2400" dirty="0"/>
              <a:t>Somewhere inside VERY important client code:</a:t>
            </a:r>
          </a:p>
          <a:p>
            <a:pPr marL="0" indent="0">
              <a:buNone/>
            </a:pPr>
            <a:r>
              <a:rPr lang="en-US" sz="1800" b="1" dirty="0">
                <a:latin typeface="Courier New" panose="02070309020205020404" pitchFamily="49" charset="0"/>
                <a:cs typeface="Courier New" panose="02070309020205020404" pitchFamily="49" charset="0"/>
              </a:rPr>
              <a:t>try</a:t>
            </a:r>
            <a:r>
              <a:rPr lang="en-US" sz="1800" dirty="0">
                <a:latin typeface="Courier New" panose="02070309020205020404" pitchFamily="49" charset="0"/>
                <a:cs typeface="Courier New" panose="02070309020205020404" pitchFamily="49" charset="0"/>
              </a:rPr>
              <a:t> {</a:t>
            </a:r>
          </a:p>
          <a:p>
            <a:pPr marL="0" indent="0">
              <a:buNone/>
            </a:pPr>
            <a:r>
              <a:rPr lang="en-US" sz="1800" dirty="0">
                <a:latin typeface="Courier New" panose="02070309020205020404" pitchFamily="49" charset="0"/>
                <a:cs typeface="Courier New" panose="02070309020205020404" pitchFamily="49" charset="0"/>
              </a:rPr>
              <a:t>	Circle </a:t>
            </a:r>
            <a:r>
              <a:rPr lang="en-US" sz="1800" dirty="0" err="1">
                <a:latin typeface="Courier New" panose="02070309020205020404" pitchFamily="49" charset="0"/>
                <a:cs typeface="Courier New" panose="02070309020205020404" pitchFamily="49" charset="0"/>
              </a:rPr>
              <a:t>myCircle</a:t>
            </a:r>
            <a:r>
              <a:rPr lang="en-US" sz="1800" dirty="0">
                <a:latin typeface="Courier New" panose="02070309020205020404" pitchFamily="49" charset="0"/>
                <a:cs typeface="Courier New" panose="02070309020205020404" pitchFamily="49" charset="0"/>
              </a:rPr>
              <a:t> = new Circle(new Pin(0,0), -2);</a:t>
            </a:r>
            <a:endParaRPr lang="en-US" sz="1800" b="1"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 </a:t>
            </a:r>
          </a:p>
          <a:p>
            <a:pPr marL="0" indent="0">
              <a:buNone/>
            </a:pPr>
            <a:r>
              <a:rPr lang="en-US" sz="1800" b="1" dirty="0">
                <a:latin typeface="Courier New" panose="02070309020205020404" pitchFamily="49" charset="0"/>
                <a:cs typeface="Courier New" panose="02070309020205020404" pitchFamily="49" charset="0"/>
              </a:rPr>
              <a:t>catch</a:t>
            </a:r>
            <a:r>
              <a:rPr lang="en-US" sz="1800"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InvalidRadiusException</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invalidRadius</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ShowErrorMEssage</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errorMessage</a:t>
            </a:r>
            <a:r>
              <a:rPr lang="en-US" sz="1800" dirty="0">
                <a:latin typeface="Courier New" panose="02070309020205020404" pitchFamily="49" charset="0"/>
                <a:cs typeface="Courier New" panose="02070309020205020404" pitchFamily="49" charset="0"/>
              </a:rPr>
              <a:t> = new </a:t>
            </a:r>
            <a:r>
              <a:rPr lang="en-US" sz="1800" dirty="0" err="1">
                <a:latin typeface="Courier New" panose="02070309020205020404" pitchFamily="49" charset="0"/>
                <a:cs typeface="Courier New" panose="02070309020205020404" pitchFamily="49" charset="0"/>
              </a:rPr>
              <a:t>ShowErrorMessage</a:t>
            </a: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 "We detected an incorrect value " + 				"for </a:t>
            </a:r>
            <a:r>
              <a:rPr lang="en-US" sz="1800" dirty="0" err="1">
                <a:latin typeface="Courier New" panose="02070309020205020404" pitchFamily="49" charset="0"/>
                <a:cs typeface="Courier New" panose="02070309020205020404" pitchFamily="49" charset="0"/>
              </a:rPr>
              <a:t>myCircle</a:t>
            </a:r>
            <a:r>
              <a:rPr lang="en-US" sz="1800" dirty="0">
                <a:latin typeface="Courier New" panose="02070309020205020404" pitchFamily="49" charset="0"/>
                <a:cs typeface="Courier New" panose="02070309020205020404" pitchFamily="49" charset="0"/>
              </a:rPr>
              <a:t>. “ + "Please provide a  				positive number."); </a:t>
            </a:r>
          </a:p>
          <a:p>
            <a:pPr marL="0" indent="0">
              <a:buNone/>
            </a:pPr>
            <a:r>
              <a:rPr lang="en-US" sz="1800" dirty="0">
                <a:latin typeface="Courier New" panose="02070309020205020404" pitchFamily="49" charset="0"/>
                <a:cs typeface="Courier New" panose="02070309020205020404" pitchFamily="49" charset="0"/>
              </a:rPr>
              <a:t>	new Window(</a:t>
            </a:r>
            <a:r>
              <a:rPr lang="en-US" sz="1800" dirty="0" err="1">
                <a:latin typeface="Courier New" panose="02070309020205020404" pitchFamily="49" charset="0"/>
                <a:cs typeface="Courier New" panose="02070309020205020404" pitchFamily="49" charset="0"/>
              </a:rPr>
              <a:t>errorMessage</a:t>
            </a:r>
            <a:r>
              <a:rPr lang="en-US" sz="1800" dirty="0">
                <a:latin typeface="Courier New" panose="02070309020205020404" pitchFamily="49" charset="0"/>
                <a:cs typeface="Courier New" panose="02070309020205020404" pitchFamily="49" charset="0"/>
              </a:rPr>
              <a:t>).exit(); </a:t>
            </a:r>
          </a:p>
          <a:p>
            <a:pPr marL="0" indent="0">
              <a:buNone/>
            </a:pPr>
            <a:r>
              <a:rPr lang="en-US" sz="1800" dirty="0">
                <a:latin typeface="Courier New" panose="02070309020205020404" pitchFamily="49" charset="0"/>
                <a:cs typeface="Courier New" panose="02070309020205020404" pitchFamily="49" charset="0"/>
              </a:rPr>
              <a:t>}</a:t>
            </a:r>
          </a:p>
          <a:p>
            <a:pPr marL="0" indent="0">
              <a:buNone/>
            </a:pPr>
            <a:r>
              <a:rPr lang="en-US" dirty="0"/>
              <a:t> </a:t>
            </a:r>
          </a:p>
        </p:txBody>
      </p:sp>
      <p:sp>
        <p:nvSpPr>
          <p:cNvPr id="4" name="Date Placeholder 3"/>
          <p:cNvSpPr>
            <a:spLocks noGrp="1"/>
          </p:cNvSpPr>
          <p:nvPr>
            <p:ph type="dt" sz="half" idx="10"/>
          </p:nvPr>
        </p:nvSpPr>
        <p:spPr/>
        <p:txBody>
          <a:bodyPr/>
          <a:lstStyle/>
          <a:p>
            <a:fld id="{5BDB29DB-CB7C-45CB-B544-9EF04A3260DE}" type="datetime1">
              <a:rPr lang="en-US" altLang="en-US" smtClean="0"/>
              <a:pPr/>
              <a:t>1/25/17</a:t>
            </a:fld>
            <a:endParaRPr lang="en-US" altLang="en-US"/>
          </a:p>
        </p:txBody>
      </p:sp>
      <p:sp>
        <p:nvSpPr>
          <p:cNvPr id="5" name="Slide Number Placeholder 4"/>
          <p:cNvSpPr>
            <a:spLocks noGrp="1"/>
          </p:cNvSpPr>
          <p:nvPr>
            <p:ph type="sldNum" sz="quarter" idx="12"/>
          </p:nvPr>
        </p:nvSpPr>
        <p:spPr/>
        <p:txBody>
          <a:bodyPr/>
          <a:lstStyle/>
          <a:p>
            <a:r>
              <a:rPr lang="en-US" altLang="en-US"/>
              <a:t>12-</a:t>
            </a:r>
            <a:fld id="{98F415B5-BD15-4336-A5CC-879C0F2077D6}" type="slidenum">
              <a:rPr lang="en-US" altLang="en-US" smtClean="0"/>
              <a:pPr/>
              <a:t>13</a:t>
            </a:fld>
            <a:endParaRPr lang="en-US" altLang="en-US"/>
          </a:p>
        </p:txBody>
      </p:sp>
      <p:cxnSp>
        <p:nvCxnSpPr>
          <p:cNvPr id="8" name="Straight Arrow Connector 7"/>
          <p:cNvCxnSpPr>
            <a:cxnSpLocks/>
          </p:cNvCxnSpPr>
          <p:nvPr/>
        </p:nvCxnSpPr>
        <p:spPr bwMode="auto">
          <a:xfrm flipV="1">
            <a:off x="5334000" y="5257800"/>
            <a:ext cx="1295400" cy="609600"/>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42609" y="5797819"/>
            <a:ext cx="6589625" cy="461665"/>
          </a:xfrm>
          <a:prstGeom prst="rect">
            <a:avLst/>
          </a:prstGeom>
          <a:noFill/>
        </p:spPr>
        <p:txBody>
          <a:bodyPr wrap="none" rtlCol="0">
            <a:spAutoFit/>
          </a:bodyPr>
          <a:lstStyle/>
          <a:p>
            <a:r>
              <a:rPr lang="en-US" sz="2400" b="1" dirty="0">
                <a:solidFill>
                  <a:srgbClr val="FF0000"/>
                </a:solidFill>
                <a:latin typeface="+mn-lt"/>
              </a:rPr>
              <a:t>Always be VERY descriptive in your error message </a:t>
            </a:r>
          </a:p>
        </p:txBody>
      </p:sp>
    </p:spTree>
    <p:extLst>
      <p:ext uri="{BB962C8B-B14F-4D97-AF65-F5344CB8AC3E}">
        <p14:creationId xmlns:p14="http://schemas.microsoft.com/office/powerpoint/2010/main" val="229250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up)">
                                      <p:cBhvr>
                                        <p:cTn id="21" dur="500"/>
                                        <p:tgtEl>
                                          <p:spTgt spid="3">
                                            <p:txEl>
                                              <p:pRg st="3" end="3"/>
                                            </p:txEl>
                                          </p:spTgt>
                                        </p:tgtEl>
                                      </p:cBhvr>
                                    </p:animEffect>
                                  </p:childTnLst>
                                </p:cTn>
                              </p:par>
                              <p:par>
                                <p:cTn id="22" presetID="22" presetClass="entr" presetSubtype="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up)">
                                      <p:cBhvr>
                                        <p:cTn id="24" dur="500"/>
                                        <p:tgtEl>
                                          <p:spTgt spid="3">
                                            <p:txEl>
                                              <p:pRg st="4" end="4"/>
                                            </p:txEl>
                                          </p:spTgt>
                                        </p:tgtEl>
                                      </p:cBhvr>
                                    </p:animEffect>
                                  </p:childTnLst>
                                </p:cTn>
                              </p:par>
                              <p:par>
                                <p:cTn id="25" presetID="22" presetClass="entr" presetSubtype="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500"/>
                                        <p:tgtEl>
                                          <p:spTgt spid="3">
                                            <p:txEl>
                                              <p:pRg st="5" end="5"/>
                                            </p:txEl>
                                          </p:spTgt>
                                        </p:tgtEl>
                                      </p:cBhvr>
                                    </p:animEffect>
                                  </p:childTnLst>
                                </p:cTn>
                              </p:par>
                              <p:par>
                                <p:cTn id="28" presetID="22" presetClass="entr" presetSubtype="1"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up)">
                                      <p:cBhvr>
                                        <p:cTn id="30" dur="500"/>
                                        <p:tgtEl>
                                          <p:spTgt spid="3">
                                            <p:txEl>
                                              <p:pRg st="6" end="6"/>
                                            </p:txEl>
                                          </p:spTgt>
                                        </p:tgtEl>
                                      </p:cBhvr>
                                    </p:animEffect>
                                  </p:childTnLst>
                                </p:cTn>
                              </p:par>
                              <p:par>
                                <p:cTn id="31" presetID="22" presetClass="entr" presetSubtype="1"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wipe(up)">
                                      <p:cBhvr>
                                        <p:cTn id="33" dur="500"/>
                                        <p:tgtEl>
                                          <p:spTgt spid="3">
                                            <p:txEl>
                                              <p:pRg st="7" end="7"/>
                                            </p:txEl>
                                          </p:spTgt>
                                        </p:tgtEl>
                                      </p:cBhvr>
                                    </p:animEffect>
                                  </p:childTnLst>
                                </p:cTn>
                              </p:par>
                              <p:par>
                                <p:cTn id="34" presetID="22" presetClass="entr" presetSubtype="1"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wipe(up)">
                                      <p:cBhvr>
                                        <p:cTn id="36" dur="500"/>
                                        <p:tgtEl>
                                          <p:spTgt spid="3">
                                            <p:txEl>
                                              <p:pRg st="8" end="8"/>
                                            </p:txEl>
                                          </p:spTgt>
                                        </p:tgtEl>
                                      </p:cBhvr>
                                    </p:animEffect>
                                  </p:childTnLst>
                                </p:cTn>
                              </p:par>
                              <p:par>
                                <p:cTn id="37" presetID="22" presetClass="entr" presetSubtype="1"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up)">
                                      <p:cBhvr>
                                        <p:cTn id="39" dur="500"/>
                                        <p:tgtEl>
                                          <p:spTgt spid="3">
                                            <p:txEl>
                                              <p:pRg st="9" end="9"/>
                                            </p:txEl>
                                          </p:spTgt>
                                        </p:tgtEl>
                                      </p:cBhvr>
                                    </p:animEffect>
                                  </p:childTnLst>
                                </p:cTn>
                              </p:par>
                              <p:par>
                                <p:cTn id="40" presetID="22" presetClass="entr" presetSubtype="1" fill="hold"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up)">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par>
                          <p:cTn id="48" fill="hold">
                            <p:stCondLst>
                              <p:cond delay="500"/>
                            </p:stCondLst>
                            <p:childTnLst>
                              <p:par>
                                <p:cTn id="49" presetID="22" presetClass="entr" presetSubtype="4"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down)">
                                      <p:cBhvr>
                                        <p:cTn id="51" dur="500"/>
                                        <p:tgtEl>
                                          <p:spTgt spid="8"/>
                                        </p:tgtEl>
                                      </p:cBhvr>
                                    </p:animEffect>
                                  </p:childTnLst>
                                </p:cTn>
                              </p:par>
                            </p:childTnLst>
                          </p:cTn>
                        </p:par>
                        <p:par>
                          <p:cTn id="52" fill="hold">
                            <p:stCondLst>
                              <p:cond delay="1000"/>
                            </p:stCondLst>
                            <p:childTnLst>
                              <p:par>
                                <p:cTn id="53" presetID="22" presetClass="entr" presetSubtype="8"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left)">
                                      <p:cBhvr>
                                        <p:cTn id="5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304800" y="5334000"/>
            <a:ext cx="8610600" cy="762000"/>
          </a:xfrm>
          <a:prstGeom prst="rect">
            <a:avLst/>
          </a:prstGeom>
          <a:solidFill>
            <a:srgbClr val="FFFF00"/>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w Cen MT" panose="020B0602020104020603" pitchFamily="34" charset="0"/>
            </a:endParaRPr>
          </a:p>
        </p:txBody>
      </p:sp>
      <p:sp>
        <p:nvSpPr>
          <p:cNvPr id="2" name="Title 1"/>
          <p:cNvSpPr>
            <a:spLocks noGrp="1"/>
          </p:cNvSpPr>
          <p:nvPr>
            <p:ph type="title"/>
          </p:nvPr>
        </p:nvSpPr>
        <p:spPr>
          <a:xfrm>
            <a:off x="376136" y="629055"/>
            <a:ext cx="8229600" cy="609600"/>
          </a:xfrm>
        </p:spPr>
        <p:txBody>
          <a:bodyPr/>
          <a:lstStyle/>
          <a:p>
            <a:r>
              <a:rPr lang="en-US" altLang="en-US" dirty="0">
                <a:latin typeface="Calibri" panose="020F0502020204030204" pitchFamily="34" charset="0"/>
              </a:rPr>
              <a:t>Verifying Validity of Input Parameters</a:t>
            </a:r>
            <a:br>
              <a:rPr lang="en-US" altLang="en-US" dirty="0">
                <a:latin typeface="Calibri" panose="020F0502020204030204" pitchFamily="34" charset="0"/>
              </a:rPr>
            </a:br>
            <a:endParaRPr lang="en-US" dirty="0"/>
          </a:p>
        </p:txBody>
      </p:sp>
      <p:sp>
        <p:nvSpPr>
          <p:cNvPr id="3" name="Content Placeholder 2"/>
          <p:cNvSpPr>
            <a:spLocks noGrp="1"/>
          </p:cNvSpPr>
          <p:nvPr>
            <p:ph idx="1"/>
          </p:nvPr>
        </p:nvSpPr>
        <p:spPr>
          <a:xfrm>
            <a:off x="304800" y="1143000"/>
            <a:ext cx="8763000" cy="4876800"/>
          </a:xfrm>
        </p:spPr>
        <p:txBody>
          <a:bodyPr/>
          <a:lstStyle/>
          <a:p>
            <a:r>
              <a:rPr lang="en-US" sz="2400" dirty="0"/>
              <a:t>A </a:t>
            </a:r>
            <a:r>
              <a:rPr lang="en-US" sz="2400" u="sng" dirty="0"/>
              <a:t>non-private </a:t>
            </a:r>
            <a:r>
              <a:rPr lang="en-US" sz="2400" dirty="0"/>
              <a:t>method should always perform parameter validation as its caller is out of scope of its implementation</a:t>
            </a:r>
          </a:p>
          <a:p>
            <a:pPr marL="0" indent="0">
              <a:buNone/>
            </a:pPr>
            <a:r>
              <a:rPr lang="en-US" sz="2000" dirty="0">
                <a:hlinkClick r:id="rId3"/>
              </a:rPr>
              <a:t>http://docs.oracle.com/javase/7/docs/technotes/guides/language/assert.html</a:t>
            </a: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param</a:t>
            </a:r>
            <a:r>
              <a:rPr lang="en-US" sz="1800" dirty="0">
                <a:latin typeface="Courier New" panose="02070309020205020404" pitchFamily="49" charset="0"/>
                <a:cs typeface="Courier New" panose="02070309020205020404" pitchFamily="49" charset="0"/>
              </a:rPr>
              <a:t> rate refresh rate, in frames per second.   </a:t>
            </a:r>
          </a:p>
          <a:p>
            <a:pPr marL="0" indent="0">
              <a:buNone/>
            </a:pPr>
            <a:r>
              <a:rPr lang="en-US" sz="1800" dirty="0">
                <a:latin typeface="Courier New" panose="02070309020205020404" pitchFamily="49" charset="0"/>
                <a:cs typeface="Courier New" panose="02070309020205020404" pitchFamily="49" charset="0"/>
              </a:rPr>
              <a:t>  * @throws </a:t>
            </a:r>
            <a:r>
              <a:rPr lang="en-US" sz="1800" dirty="0" err="1">
                <a:latin typeface="Courier New" panose="02070309020205020404" pitchFamily="49" charset="0"/>
                <a:cs typeface="Courier New" panose="02070309020205020404" pitchFamily="49" charset="0"/>
              </a:rPr>
              <a:t>IllegalArgumentException</a:t>
            </a:r>
            <a:r>
              <a:rPr lang="en-US" sz="1800" dirty="0">
                <a:latin typeface="Courier New" panose="02070309020205020404" pitchFamily="49" charset="0"/>
                <a:cs typeface="Courier New" panose="02070309020205020404" pitchFamily="49" charset="0"/>
              </a:rPr>
              <a:t> if rate &lt;= 0 or    </a:t>
            </a:r>
          </a:p>
          <a:p>
            <a:pPr marL="0" indent="0">
              <a:buNone/>
            </a:pPr>
            <a:r>
              <a:rPr lang="en-US" sz="1800" dirty="0">
                <a:latin typeface="Courier New" panose="02070309020205020404" pitchFamily="49" charset="0"/>
                <a:cs typeface="Courier New" panose="02070309020205020404" pitchFamily="49" charset="0"/>
              </a:rPr>
              <a:t>  * rate &gt; MAX_REFRESH_RATE. */ </a:t>
            </a:r>
          </a:p>
          <a:p>
            <a:pPr marL="0" indent="0">
              <a:buNone/>
            </a:pPr>
            <a:r>
              <a:rPr lang="en-US" sz="1800" dirty="0">
                <a:latin typeface="Courier New" panose="02070309020205020404" pitchFamily="49" charset="0"/>
                <a:cs typeface="Courier New" panose="02070309020205020404" pitchFamily="49" charset="0"/>
              </a:rPr>
              <a:t>   public void </a:t>
            </a:r>
            <a:r>
              <a:rPr lang="en-US" sz="1800" dirty="0" err="1">
                <a:latin typeface="Courier New" panose="02070309020205020404" pitchFamily="49" charset="0"/>
                <a:cs typeface="Courier New" panose="02070309020205020404" pitchFamily="49" charset="0"/>
              </a:rPr>
              <a:t>setRefreshRate</a:t>
            </a:r>
            <a:r>
              <a:rPr lang="en-US" sz="1800" dirty="0">
                <a:latin typeface="Courier New" panose="02070309020205020404" pitchFamily="49" charset="0"/>
                <a:cs typeface="Courier New" panose="02070309020205020404" pitchFamily="49" charset="0"/>
              </a:rPr>
              <a:t>(</a:t>
            </a:r>
            <a:r>
              <a:rPr lang="en-US" sz="1800" dirty="0" err="1">
                <a:latin typeface="Courier New" panose="02070309020205020404" pitchFamily="49" charset="0"/>
                <a:cs typeface="Courier New" panose="02070309020205020404" pitchFamily="49" charset="0"/>
              </a:rPr>
              <a:t>int</a:t>
            </a:r>
            <a:r>
              <a:rPr lang="en-US" sz="1800" dirty="0">
                <a:latin typeface="Courier New" panose="02070309020205020404" pitchFamily="49" charset="0"/>
                <a:cs typeface="Courier New" panose="02070309020205020404" pitchFamily="49" charset="0"/>
              </a:rPr>
              <a:t> rate) { </a:t>
            </a:r>
          </a:p>
          <a:p>
            <a:pPr marL="0" indent="0">
              <a:buNone/>
            </a:pPr>
            <a:r>
              <a:rPr lang="en-US" sz="1800" dirty="0">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Enforce specified precondition in public method</a:t>
            </a:r>
            <a:r>
              <a:rPr lang="en-US" sz="1800" dirty="0">
                <a:latin typeface="Courier New" panose="02070309020205020404" pitchFamily="49" charset="0"/>
                <a:cs typeface="Courier New" panose="02070309020205020404" pitchFamily="49" charset="0"/>
              </a:rPr>
              <a:t> </a:t>
            </a:r>
          </a:p>
          <a:p>
            <a:pPr marL="0" indent="0">
              <a:buNone/>
            </a:pPr>
            <a:r>
              <a:rPr lang="en-US" sz="1800" dirty="0">
                <a:latin typeface="Courier New" panose="02070309020205020404" pitchFamily="49" charset="0"/>
                <a:cs typeface="Courier New" panose="02070309020205020404" pitchFamily="49" charset="0"/>
              </a:rPr>
              <a:t>   	if (rate &lt;= 0 || rate &gt; MAX_REFRESH_RATE) throw new    </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IllegalArgumentException</a:t>
            </a:r>
            <a:r>
              <a:rPr lang="en-US" sz="1800" dirty="0">
                <a:latin typeface="Courier New" panose="02070309020205020404" pitchFamily="49" charset="0"/>
                <a:cs typeface="Courier New" panose="02070309020205020404" pitchFamily="49" charset="0"/>
              </a:rPr>
              <a:t>("Illegal rate: " + rate);   </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setRefreshInterval</a:t>
            </a:r>
            <a:r>
              <a:rPr lang="en-US" sz="1800" dirty="0">
                <a:latin typeface="Courier New" panose="02070309020205020404" pitchFamily="49" charset="0"/>
                <a:cs typeface="Courier New" panose="02070309020205020404" pitchFamily="49" charset="0"/>
              </a:rPr>
              <a:t>(1000/rate);</a:t>
            </a:r>
          </a:p>
          <a:p>
            <a:pPr marL="0" indent="0">
              <a:buNone/>
            </a:pPr>
            <a:r>
              <a:rPr lang="en-US" sz="1800" dirty="0">
                <a:latin typeface="Courier New" panose="02070309020205020404" pitchFamily="49" charset="0"/>
                <a:cs typeface="Courier New" panose="02070309020205020404" pitchFamily="49" charset="0"/>
              </a:rPr>
              <a:t> } </a:t>
            </a:r>
            <a:endParaRPr lang="en-US" sz="2000" dirty="0"/>
          </a:p>
          <a:p>
            <a:pPr marL="0" indent="0">
              <a:buNone/>
            </a:pPr>
            <a:r>
              <a:rPr lang="en-US" sz="2400" dirty="0"/>
              <a:t>Preconditions on </a:t>
            </a:r>
            <a:r>
              <a:rPr lang="en-US" sz="2400" i="1" dirty="0"/>
              <a:t>public</a:t>
            </a:r>
            <a:r>
              <a:rPr lang="en-US" sz="2400" dirty="0"/>
              <a:t> methods are enforced by explicit checks that </a:t>
            </a:r>
            <a:r>
              <a:rPr lang="en-US" sz="2400" b="1" dirty="0"/>
              <a:t>throw  particular, specified exceptions</a:t>
            </a:r>
          </a:p>
        </p:txBody>
      </p:sp>
      <p:sp>
        <p:nvSpPr>
          <p:cNvPr id="4" name="Date Placeholder 3"/>
          <p:cNvSpPr>
            <a:spLocks noGrp="1"/>
          </p:cNvSpPr>
          <p:nvPr>
            <p:ph type="dt" sz="half" idx="10"/>
          </p:nvPr>
        </p:nvSpPr>
        <p:spPr/>
        <p:txBody>
          <a:bodyPr/>
          <a:lstStyle/>
          <a:p>
            <a:fld id="{5BDB29DB-CB7C-45CB-B544-9EF04A3260DE}" type="datetime1">
              <a:rPr lang="en-US" altLang="en-US" smtClean="0"/>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98F415B5-BD15-4336-A5CC-879C0F2077D6}" type="slidenum">
              <a:rPr lang="en-US" altLang="en-US" smtClean="0"/>
              <a:pPr/>
              <a:t>2</a:t>
            </a:fld>
            <a:endParaRPr lang="en-US" altLang="en-US"/>
          </a:p>
        </p:txBody>
      </p:sp>
      <p:cxnSp>
        <p:nvCxnSpPr>
          <p:cNvPr id="8" name="Straight Arrow Connector 7"/>
          <p:cNvCxnSpPr/>
          <p:nvPr/>
        </p:nvCxnSpPr>
        <p:spPr bwMode="auto">
          <a:xfrm flipH="1" flipV="1">
            <a:off x="4648200" y="4572000"/>
            <a:ext cx="533400" cy="1371600"/>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577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par>
                                <p:cTn id="24" presetID="22" presetClass="entr" presetSubtype="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up)">
                                      <p:cBhvr>
                                        <p:cTn id="29" dur="500"/>
                                        <p:tgtEl>
                                          <p:spTgt spid="3">
                                            <p:txEl>
                                              <p:pRg st="6" end="6"/>
                                            </p:txEl>
                                          </p:spTgt>
                                        </p:tgtEl>
                                      </p:cBhvr>
                                    </p:animEffect>
                                  </p:childTnLst>
                                </p:cTn>
                              </p:par>
                              <p:par>
                                <p:cTn id="30" presetID="22" presetClass="entr" presetSubtype="1"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up)">
                                      <p:cBhvr>
                                        <p:cTn id="32" dur="500"/>
                                        <p:tgtEl>
                                          <p:spTgt spid="3">
                                            <p:txEl>
                                              <p:pRg st="7" end="7"/>
                                            </p:txEl>
                                          </p:spTgt>
                                        </p:tgtEl>
                                      </p:cBhvr>
                                    </p:animEffect>
                                  </p:childTnLst>
                                </p:cTn>
                              </p:par>
                              <p:par>
                                <p:cTn id="33" presetID="22" presetClass="entr" presetSubtype="1"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up)">
                                      <p:cBhvr>
                                        <p:cTn id="35" dur="500"/>
                                        <p:tgtEl>
                                          <p:spTgt spid="3">
                                            <p:txEl>
                                              <p:pRg st="8" end="8"/>
                                            </p:txEl>
                                          </p:spTgt>
                                        </p:tgtEl>
                                      </p:cBhvr>
                                    </p:animEffect>
                                  </p:childTnLst>
                                </p:cTn>
                              </p:par>
                              <p:par>
                                <p:cTn id="36" presetID="22" presetClass="entr" presetSubtype="1"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up)">
                                      <p:cBhvr>
                                        <p:cTn id="38" dur="500"/>
                                        <p:tgtEl>
                                          <p:spTgt spid="3">
                                            <p:txEl>
                                              <p:pRg st="9" end="9"/>
                                            </p:txEl>
                                          </p:spTgt>
                                        </p:tgtEl>
                                      </p:cBhvr>
                                    </p:animEffect>
                                  </p:childTnLst>
                                </p:cTn>
                              </p:par>
                              <p:par>
                                <p:cTn id="39" presetID="22" presetClass="entr" presetSubtype="1"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up)">
                                      <p:cBhvr>
                                        <p:cTn id="41" dur="500"/>
                                        <p:tgtEl>
                                          <p:spTgt spid="3">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wipe(left)">
                                      <p:cBhvr>
                                        <p:cTn id="46" dur="500"/>
                                        <p:tgtEl>
                                          <p:spTgt spid="3">
                                            <p:txEl>
                                              <p:pRg st="11" end="11"/>
                                            </p:txEl>
                                          </p:spTgt>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wipe(left)">
                                      <p:cBhvr>
                                        <p:cTn id="49" dur="500"/>
                                        <p:tgtEl>
                                          <p:spTgt spid="7"/>
                                        </p:tgtEl>
                                      </p:cBhvr>
                                    </p:animEffect>
                                  </p:childTnLst>
                                </p:cTn>
                              </p:par>
                            </p:childTnLst>
                          </p:cTn>
                        </p:par>
                        <p:par>
                          <p:cTn id="50" fill="hold">
                            <p:stCondLst>
                              <p:cond delay="500"/>
                            </p:stCondLst>
                            <p:childTnLst>
                              <p:par>
                                <p:cTn id="51" presetID="22" presetClass="entr" presetSubtype="4"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down)">
                                      <p:cBhvr>
                                        <p:cTn id="5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4A09A49-37EA-458D-8F8D-2DDB54872E8D}"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815DA661-127B-4408-A92D-8BD5452D6647}" type="slidenum">
              <a:rPr lang="en-US" altLang="en-US"/>
              <a:pPr/>
              <a:t>3</a:t>
            </a:fld>
            <a:endParaRPr lang="en-US" altLang="en-US"/>
          </a:p>
        </p:txBody>
      </p:sp>
      <p:sp>
        <p:nvSpPr>
          <p:cNvPr id="861186" name="Rectangle 1026"/>
          <p:cNvSpPr>
            <a:spLocks noGrp="1" noChangeArrowheads="1"/>
          </p:cNvSpPr>
          <p:nvPr>
            <p:ph type="title"/>
          </p:nvPr>
        </p:nvSpPr>
        <p:spPr/>
        <p:txBody>
          <a:bodyPr/>
          <a:lstStyle/>
          <a:p>
            <a:r>
              <a:rPr lang="en-US" altLang="en-US" dirty="0"/>
              <a:t>Exception Handling</a:t>
            </a:r>
          </a:p>
        </p:txBody>
      </p:sp>
      <p:sp>
        <p:nvSpPr>
          <p:cNvPr id="861187" name="Rectangle 1027"/>
          <p:cNvSpPr>
            <a:spLocks noGrp="1" noChangeArrowheads="1"/>
          </p:cNvSpPr>
          <p:nvPr>
            <p:ph type="body" idx="1"/>
          </p:nvPr>
        </p:nvSpPr>
        <p:spPr/>
        <p:txBody>
          <a:bodyPr/>
          <a:lstStyle/>
          <a:p>
            <a:pPr marL="0" indent="0">
              <a:buNone/>
            </a:pPr>
            <a:r>
              <a:rPr lang="en-US" altLang="en-US" sz="2400" b="1" dirty="0">
                <a:solidFill>
                  <a:schemeClr val="accent2"/>
                </a:solidFill>
              </a:rPr>
              <a:t>Exceptions:</a:t>
            </a:r>
            <a:r>
              <a:rPr lang="en-US" altLang="en-US" sz="2400" dirty="0"/>
              <a:t> represent unusual events (as well as errors)</a:t>
            </a:r>
          </a:p>
          <a:p>
            <a:pPr lvl="1"/>
            <a:r>
              <a:rPr lang="en-US" altLang="en-US" dirty="0"/>
              <a:t>Finite table is full; cannot add new element</a:t>
            </a:r>
          </a:p>
          <a:p>
            <a:pPr lvl="1"/>
            <a:r>
              <a:rPr lang="en-US" altLang="en-US" dirty="0"/>
              <a:t>Attempt to open a file failed</a:t>
            </a:r>
          </a:p>
          <a:p>
            <a:pPr marL="0" indent="0">
              <a:buNone/>
            </a:pPr>
            <a:r>
              <a:rPr lang="en-US" altLang="en-US" sz="2400" b="1" dirty="0">
                <a:solidFill>
                  <a:srgbClr val="CC0000"/>
                </a:solidFill>
              </a:rPr>
              <a:t>Problems</a:t>
            </a:r>
            <a:r>
              <a:rPr lang="en-US" altLang="en-US" sz="2400" dirty="0">
                <a:solidFill>
                  <a:srgbClr val="C00000"/>
                </a:solidFill>
              </a:rPr>
              <a:t>:</a:t>
            </a:r>
          </a:p>
          <a:p>
            <a:pPr lvl="1"/>
            <a:r>
              <a:rPr lang="en-US" altLang="en-US" sz="2000" dirty="0"/>
              <a:t> </a:t>
            </a:r>
            <a:r>
              <a:rPr lang="en-US" altLang="en-US" dirty="0"/>
              <a:t>the method that detects the error does not know how to handle it (and probably should not) </a:t>
            </a:r>
          </a:p>
          <a:p>
            <a:pPr lvl="1"/>
            <a:r>
              <a:rPr lang="en-US" altLang="en-US" sz="2400" dirty="0"/>
              <a:t> the client code could handle the error, but is not in a position to detect it</a:t>
            </a:r>
          </a:p>
          <a:p>
            <a:r>
              <a:rPr lang="en-US" altLang="en-US" sz="2400" b="1" dirty="0">
                <a:solidFill>
                  <a:srgbClr val="008000"/>
                </a:solidFill>
              </a:rPr>
              <a:t>Solution</a:t>
            </a:r>
            <a:r>
              <a:rPr lang="en-US" altLang="en-US" sz="2400" dirty="0">
                <a:solidFill>
                  <a:srgbClr val="008000"/>
                </a:solidFill>
              </a:rPr>
              <a:t>:</a:t>
            </a:r>
            <a:r>
              <a:rPr lang="en-US" altLang="en-US" sz="2400" dirty="0"/>
              <a:t> method detecting an error </a:t>
            </a:r>
            <a:r>
              <a:rPr lang="en-US" altLang="en-US" sz="2400" b="1" dirty="0">
                <a:solidFill>
                  <a:schemeClr val="accent2"/>
                </a:solidFill>
              </a:rPr>
              <a:t>throws</a:t>
            </a:r>
            <a:r>
              <a:rPr lang="en-US" altLang="en-US" sz="2400" dirty="0"/>
              <a:t> an exception; client code </a:t>
            </a:r>
            <a:r>
              <a:rPr lang="en-US" altLang="en-US" sz="2400" b="1" dirty="0">
                <a:solidFill>
                  <a:schemeClr val="accent2"/>
                </a:solidFill>
              </a:rPr>
              <a:t>catches</a:t>
            </a:r>
            <a:r>
              <a:rPr lang="en-US" altLang="en-US" sz="2400" dirty="0"/>
              <a:t> and handles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61187">
                                            <p:txEl>
                                              <p:pRg st="0" end="0"/>
                                            </p:txEl>
                                          </p:spTgt>
                                        </p:tgtEl>
                                        <p:attrNameLst>
                                          <p:attrName>style.visibility</p:attrName>
                                        </p:attrNameLst>
                                      </p:cBhvr>
                                      <p:to>
                                        <p:strVal val="visible"/>
                                      </p:to>
                                    </p:set>
                                    <p:animEffect transition="in" filter="wipe(left)">
                                      <p:cBhvr>
                                        <p:cTn id="7" dur="500"/>
                                        <p:tgtEl>
                                          <p:spTgt spid="861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61187">
                                            <p:txEl>
                                              <p:pRg st="1" end="1"/>
                                            </p:txEl>
                                          </p:spTgt>
                                        </p:tgtEl>
                                        <p:attrNameLst>
                                          <p:attrName>style.visibility</p:attrName>
                                        </p:attrNameLst>
                                      </p:cBhvr>
                                      <p:to>
                                        <p:strVal val="visible"/>
                                      </p:to>
                                    </p:set>
                                    <p:animEffect transition="in" filter="wipe(left)">
                                      <p:cBhvr>
                                        <p:cTn id="12" dur="500"/>
                                        <p:tgtEl>
                                          <p:spTgt spid="8611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61187">
                                            <p:txEl>
                                              <p:pRg st="2" end="2"/>
                                            </p:txEl>
                                          </p:spTgt>
                                        </p:tgtEl>
                                        <p:attrNameLst>
                                          <p:attrName>style.visibility</p:attrName>
                                        </p:attrNameLst>
                                      </p:cBhvr>
                                      <p:to>
                                        <p:strVal val="visible"/>
                                      </p:to>
                                    </p:set>
                                    <p:animEffect transition="in" filter="wipe(left)">
                                      <p:cBhvr>
                                        <p:cTn id="17" dur="500"/>
                                        <p:tgtEl>
                                          <p:spTgt spid="8611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61187">
                                            <p:txEl>
                                              <p:pRg st="3" end="3"/>
                                            </p:txEl>
                                          </p:spTgt>
                                        </p:tgtEl>
                                        <p:attrNameLst>
                                          <p:attrName>style.visibility</p:attrName>
                                        </p:attrNameLst>
                                      </p:cBhvr>
                                      <p:to>
                                        <p:strVal val="visible"/>
                                      </p:to>
                                    </p:set>
                                    <p:animEffect transition="in" filter="wipe(left)">
                                      <p:cBhvr>
                                        <p:cTn id="22" dur="500"/>
                                        <p:tgtEl>
                                          <p:spTgt spid="861187">
                                            <p:txEl>
                                              <p:pRg st="3" end="3"/>
                                            </p:txEl>
                                          </p:spTgt>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861187">
                                            <p:txEl>
                                              <p:pRg st="4" end="4"/>
                                            </p:txEl>
                                          </p:spTgt>
                                        </p:tgtEl>
                                        <p:attrNameLst>
                                          <p:attrName>style.visibility</p:attrName>
                                        </p:attrNameLst>
                                      </p:cBhvr>
                                      <p:to>
                                        <p:strVal val="visible"/>
                                      </p:to>
                                    </p:set>
                                    <p:animEffect transition="in" filter="wipe(left)">
                                      <p:cBhvr>
                                        <p:cTn id="26" dur="500"/>
                                        <p:tgtEl>
                                          <p:spTgt spid="861187">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861187">
                                            <p:txEl>
                                              <p:pRg st="5" end="5"/>
                                            </p:txEl>
                                          </p:spTgt>
                                        </p:tgtEl>
                                        <p:attrNameLst>
                                          <p:attrName>style.visibility</p:attrName>
                                        </p:attrNameLst>
                                      </p:cBhvr>
                                      <p:to>
                                        <p:strVal val="visible"/>
                                      </p:to>
                                    </p:set>
                                    <p:animEffect transition="in" filter="wipe(left)">
                                      <p:cBhvr>
                                        <p:cTn id="31" dur="500"/>
                                        <p:tgtEl>
                                          <p:spTgt spid="861187">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61186"/>
                                        </p:tgtEl>
                                        <p:attrNameLst>
                                          <p:attrName>style.visibility</p:attrName>
                                        </p:attrNameLst>
                                      </p:cBhvr>
                                      <p:to>
                                        <p:strVal val="visible"/>
                                      </p:to>
                                    </p:set>
                                    <p:animEffect transition="in" filter="wipe(left)">
                                      <p:cBhvr>
                                        <p:cTn id="36" dur="500"/>
                                        <p:tgtEl>
                                          <p:spTgt spid="861186"/>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861187">
                                            <p:txEl>
                                              <p:pRg st="6" end="6"/>
                                            </p:txEl>
                                          </p:spTgt>
                                        </p:tgtEl>
                                        <p:attrNameLst>
                                          <p:attrName>style.visibility</p:attrName>
                                        </p:attrNameLst>
                                      </p:cBhvr>
                                      <p:to>
                                        <p:strVal val="visible"/>
                                      </p:to>
                                    </p:set>
                                    <p:animEffect transition="in" filter="wipe(left)">
                                      <p:cBhvr>
                                        <p:cTn id="40" dur="500"/>
                                        <p:tgtEl>
                                          <p:spTgt spid="8611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118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39E5D0F4-04BC-46CC-8426-3363C272D56F}" type="datetime1">
              <a:rPr lang="en-US" altLang="en-US"/>
              <a:pPr/>
              <a:t>1/25/17</a:t>
            </a:fld>
            <a:endParaRPr lang="en-US" altLang="en-US"/>
          </a:p>
        </p:txBody>
      </p:sp>
      <p:sp>
        <p:nvSpPr>
          <p:cNvPr id="7" name="Slide Number Placeholder 5"/>
          <p:cNvSpPr>
            <a:spLocks noGrp="1"/>
          </p:cNvSpPr>
          <p:nvPr>
            <p:ph type="sldNum" sz="quarter" idx="12"/>
          </p:nvPr>
        </p:nvSpPr>
        <p:spPr/>
        <p:txBody>
          <a:bodyPr/>
          <a:lstStyle/>
          <a:p>
            <a:r>
              <a:rPr lang="en-US" altLang="en-US"/>
              <a:t>12-</a:t>
            </a:r>
            <a:fld id="{8C698556-2EF4-4562-BB96-64DE570700AF}" type="slidenum">
              <a:rPr lang="en-US" altLang="en-US"/>
              <a:pPr/>
              <a:t>4</a:t>
            </a:fld>
            <a:endParaRPr lang="en-US" altLang="en-US"/>
          </a:p>
        </p:txBody>
      </p:sp>
      <p:sp>
        <p:nvSpPr>
          <p:cNvPr id="983042" name="Rectangle 2"/>
          <p:cNvSpPr>
            <a:spLocks noGrp="1" noChangeArrowheads="1"/>
          </p:cNvSpPr>
          <p:nvPr>
            <p:ph type="title"/>
          </p:nvPr>
        </p:nvSpPr>
        <p:spPr>
          <a:xfrm>
            <a:off x="190500" y="457200"/>
            <a:ext cx="8763000" cy="609600"/>
          </a:xfrm>
        </p:spPr>
        <p:txBody>
          <a:bodyPr/>
          <a:lstStyle/>
          <a:p>
            <a:r>
              <a:rPr lang="en-US" altLang="en-US" dirty="0"/>
              <a:t>Exceptions as Part of Method Specifications</a:t>
            </a:r>
          </a:p>
        </p:txBody>
      </p:sp>
      <p:sp>
        <p:nvSpPr>
          <p:cNvPr id="983043" name="Rectangle 3"/>
          <p:cNvSpPr>
            <a:spLocks noGrp="1" noChangeArrowheads="1"/>
          </p:cNvSpPr>
          <p:nvPr>
            <p:ph type="body" idx="1"/>
          </p:nvPr>
        </p:nvSpPr>
        <p:spPr>
          <a:xfrm>
            <a:off x="190500" y="1219200"/>
            <a:ext cx="9105900" cy="4876800"/>
          </a:xfrm>
        </p:spPr>
        <p:txBody>
          <a:bodyPr/>
          <a:lstStyle/>
          <a:p>
            <a:pPr>
              <a:lnSpc>
                <a:spcPct val="90000"/>
              </a:lnSpc>
              <a:buFontTx/>
              <a:buNone/>
            </a:pPr>
            <a:r>
              <a:rPr lang="en-US" altLang="en-US" dirty="0"/>
              <a:t>What should a client code method do with exception?	</a:t>
            </a:r>
          </a:p>
          <a:p>
            <a:pPr>
              <a:lnSpc>
                <a:spcPct val="90000"/>
              </a:lnSpc>
            </a:pPr>
            <a:r>
              <a:rPr lang="en-US" altLang="en-US" dirty="0"/>
              <a:t>Either must handle it</a:t>
            </a:r>
          </a:p>
          <a:p>
            <a:pPr lvl="2">
              <a:lnSpc>
                <a:spcPct val="90000"/>
              </a:lnSpc>
            </a:pPr>
            <a:r>
              <a:rPr lang="en-US" altLang="en-US" dirty="0">
                <a:latin typeface="Courier New" panose="02070309020205020404" pitchFamily="49" charset="0"/>
                <a:cs typeface="Courier New" panose="02070309020205020404" pitchFamily="49" charset="0"/>
              </a:rPr>
              <a:t>void </a:t>
            </a:r>
            <a:r>
              <a:rPr lang="en-US" altLang="en-US" dirty="0" err="1">
                <a:latin typeface="Courier New" panose="02070309020205020404" pitchFamily="49" charset="0"/>
                <a:cs typeface="Courier New" panose="02070309020205020404" pitchFamily="49" charset="0"/>
              </a:rPr>
              <a:t>readSomeStuff</a:t>
            </a:r>
            <a:r>
              <a:rPr lang="en-US" altLang="en-US" dirty="0">
                <a:latin typeface="Courier New" panose="02070309020205020404" pitchFamily="49" charset="0"/>
                <a:cs typeface="Courier New" panose="02070309020205020404" pitchFamily="49" charset="0"/>
              </a:rPr>
              <a:t>( ) {</a:t>
            </a:r>
          </a:p>
          <a:p>
            <a:pPr lvl="2">
              <a:lnSpc>
                <a:spcPct val="90000"/>
              </a:lnSpc>
            </a:pPr>
            <a:r>
              <a:rPr lang="en-US" altLang="en-US" dirty="0">
                <a:latin typeface="Courier New" panose="02070309020205020404" pitchFamily="49" charset="0"/>
                <a:cs typeface="Courier New" panose="02070309020205020404" pitchFamily="49" charset="0"/>
              </a:rPr>
              <a:t>	</a:t>
            </a:r>
            <a:r>
              <a:rPr lang="en-US" altLang="en-US" b="1" dirty="0">
                <a:solidFill>
                  <a:srgbClr val="7030A0"/>
                </a:solidFill>
                <a:latin typeface="Courier New" panose="02070309020205020404" pitchFamily="49" charset="0"/>
                <a:cs typeface="Courier New" panose="02070309020205020404" pitchFamily="49" charset="0"/>
              </a:rPr>
              <a:t>try</a:t>
            </a:r>
            <a:r>
              <a:rPr lang="en-US" altLang="en-US" dirty="0">
                <a:latin typeface="Courier New" panose="02070309020205020404" pitchFamily="49" charset="0"/>
                <a:cs typeface="Courier New" panose="02070309020205020404" pitchFamily="49" charset="0"/>
              </a:rPr>
              <a:t> </a:t>
            </a:r>
            <a:r>
              <a:rPr lang="en-US" altLang="en-US" b="1" dirty="0">
                <a:solidFill>
                  <a:srgbClr val="7030A0"/>
                </a:solidFill>
                <a:latin typeface="Courier New" panose="02070309020205020404" pitchFamily="49" charset="0"/>
                <a:cs typeface="Courier New" panose="02070309020205020404" pitchFamily="49" charset="0"/>
              </a:rPr>
              <a:t>{</a:t>
            </a:r>
          </a:p>
          <a:p>
            <a:pPr lvl="2">
              <a:lnSpc>
                <a:spcPct val="90000"/>
              </a:lnSpc>
            </a:pPr>
            <a:r>
              <a:rPr lang="en-US" altLang="en-US" dirty="0">
                <a:latin typeface="Courier New" panose="02070309020205020404" pitchFamily="49" charset="0"/>
                <a:cs typeface="Courier New" panose="02070309020205020404" pitchFamily="49" charset="0"/>
              </a:rPr>
              <a:t>	   </a:t>
            </a:r>
            <a:r>
              <a:rPr lang="en-US" altLang="en-US" dirty="0" err="1">
                <a:latin typeface="Courier New" panose="02070309020205020404" pitchFamily="49" charset="0"/>
                <a:cs typeface="Courier New" panose="02070309020205020404" pitchFamily="49" charset="0"/>
              </a:rPr>
              <a:t>readIt</a:t>
            </a:r>
            <a:r>
              <a:rPr lang="en-US" altLang="en-US" dirty="0">
                <a:latin typeface="Courier New" panose="02070309020205020404" pitchFamily="49" charset="0"/>
                <a:cs typeface="Courier New" panose="02070309020205020404" pitchFamily="49" charset="0"/>
              </a:rPr>
              <a:t>( );  // potentially throws an Exception      </a:t>
            </a:r>
          </a:p>
          <a:p>
            <a:pPr lvl="2">
              <a:lnSpc>
                <a:spcPct val="90000"/>
              </a:lnSpc>
            </a:pPr>
            <a:r>
              <a:rPr lang="en-US" altLang="en-US" dirty="0">
                <a:latin typeface="Courier New" panose="02070309020205020404" pitchFamily="49" charset="0"/>
                <a:cs typeface="Courier New" panose="02070309020205020404" pitchFamily="49" charset="0"/>
              </a:rPr>
              <a:t>  </a:t>
            </a:r>
            <a:r>
              <a:rPr lang="en-US" altLang="en-US" b="1" dirty="0">
                <a:solidFill>
                  <a:srgbClr val="7030A0"/>
                </a:solidFill>
                <a:latin typeface="Courier New" panose="02070309020205020404" pitchFamily="49" charset="0"/>
                <a:cs typeface="Courier New" panose="02070309020205020404" pitchFamily="49" charset="0"/>
              </a:rPr>
              <a:t>}</a:t>
            </a:r>
          </a:p>
          <a:p>
            <a:pPr lvl="2">
              <a:lnSpc>
                <a:spcPct val="90000"/>
              </a:lnSpc>
            </a:pPr>
            <a:r>
              <a:rPr lang="en-US" altLang="en-US" dirty="0">
                <a:latin typeface="Courier New" panose="02070309020205020404" pitchFamily="49" charset="0"/>
                <a:cs typeface="Courier New" panose="02070309020205020404" pitchFamily="49" charset="0"/>
              </a:rPr>
              <a:t>	</a:t>
            </a:r>
            <a:r>
              <a:rPr lang="en-US" altLang="en-US" b="1" dirty="0">
                <a:solidFill>
                  <a:srgbClr val="7030A0"/>
                </a:solidFill>
                <a:latin typeface="Courier New" panose="02070309020205020404" pitchFamily="49" charset="0"/>
                <a:cs typeface="Courier New" panose="02070309020205020404" pitchFamily="49" charset="0"/>
              </a:rPr>
              <a:t>catch</a:t>
            </a:r>
            <a:r>
              <a:rPr lang="en-US" altLang="en-US" dirty="0">
                <a:latin typeface="Courier New" panose="02070309020205020404" pitchFamily="49" charset="0"/>
                <a:cs typeface="Courier New" panose="02070309020205020404" pitchFamily="49" charset="0"/>
              </a:rPr>
              <a:t> (Exception e) </a:t>
            </a:r>
            <a:r>
              <a:rPr lang="en-US" altLang="en-US" b="1" dirty="0">
                <a:solidFill>
                  <a:srgbClr val="7030A0"/>
                </a:solidFill>
                <a:latin typeface="Courier New" panose="02070309020205020404" pitchFamily="49" charset="0"/>
                <a:cs typeface="Courier New" panose="02070309020205020404" pitchFamily="49" charset="0"/>
              </a:rPr>
              <a:t>{</a:t>
            </a:r>
          </a:p>
          <a:p>
            <a:pPr lvl="2">
              <a:lnSpc>
                <a:spcPct val="90000"/>
              </a:lnSpc>
            </a:pPr>
            <a:r>
              <a:rPr lang="en-US" altLang="en-US" dirty="0">
                <a:latin typeface="Courier New" panose="02070309020205020404" pitchFamily="49" charset="0"/>
                <a:cs typeface="Courier New" panose="02070309020205020404" pitchFamily="49" charset="0"/>
              </a:rPr>
              <a:t>	   handle</a:t>
            </a:r>
          </a:p>
          <a:p>
            <a:pPr lvl="2">
              <a:lnSpc>
                <a:spcPct val="90000"/>
              </a:lnSpc>
            </a:pPr>
            <a:r>
              <a:rPr lang="en-US" altLang="en-US" dirty="0">
                <a:latin typeface="Courier New" panose="02070309020205020404" pitchFamily="49" charset="0"/>
                <a:cs typeface="Courier New" panose="02070309020205020404" pitchFamily="49" charset="0"/>
              </a:rPr>
              <a:t>	</a:t>
            </a:r>
            <a:r>
              <a:rPr lang="en-US" altLang="en-US" b="1" dirty="0">
                <a:solidFill>
                  <a:srgbClr val="7030A0"/>
                </a:solidFill>
                <a:latin typeface="Courier New" panose="02070309020205020404" pitchFamily="49" charset="0"/>
                <a:cs typeface="Courier New" panose="02070309020205020404" pitchFamily="49" charset="0"/>
              </a:rPr>
              <a:t>}</a:t>
            </a:r>
          </a:p>
          <a:p>
            <a:pPr>
              <a:lnSpc>
                <a:spcPct val="90000"/>
              </a:lnSpc>
            </a:pPr>
            <a:r>
              <a:rPr lang="en-US" altLang="en-US" dirty="0"/>
              <a:t>Or declare that it can potentially throw it</a:t>
            </a:r>
          </a:p>
          <a:p>
            <a:pPr lvl="2">
              <a:lnSpc>
                <a:spcPct val="90000"/>
              </a:lnSpc>
            </a:pPr>
            <a:r>
              <a:rPr lang="en-US" altLang="en-US" dirty="0">
                <a:latin typeface="Courier New" panose="02070309020205020404" pitchFamily="49" charset="0"/>
                <a:cs typeface="Courier New" panose="02070309020205020404" pitchFamily="49" charset="0"/>
              </a:rPr>
              <a:t>void </a:t>
            </a:r>
            <a:r>
              <a:rPr lang="en-US" altLang="en-US" dirty="0" err="1">
                <a:latin typeface="Courier New" panose="02070309020205020404" pitchFamily="49" charset="0"/>
                <a:cs typeface="Courier New" panose="02070309020205020404" pitchFamily="49" charset="0"/>
              </a:rPr>
              <a:t>readSomeStuff</a:t>
            </a:r>
            <a:r>
              <a:rPr lang="en-US" altLang="en-US" dirty="0">
                <a:latin typeface="Courier New" panose="02070309020205020404" pitchFamily="49" charset="0"/>
                <a:cs typeface="Courier New" panose="02070309020205020404" pitchFamily="49" charset="0"/>
              </a:rPr>
              <a:t>( ) </a:t>
            </a:r>
            <a:r>
              <a:rPr lang="en-US" altLang="en-US" b="1" dirty="0">
                <a:solidFill>
                  <a:srgbClr val="FF3300"/>
                </a:solidFill>
                <a:latin typeface="Courier New" panose="02070309020205020404" pitchFamily="49" charset="0"/>
                <a:cs typeface="Courier New" panose="02070309020205020404" pitchFamily="49" charset="0"/>
              </a:rPr>
              <a:t>throws</a:t>
            </a:r>
            <a:r>
              <a:rPr lang="en-US" altLang="en-US" dirty="0">
                <a:latin typeface="Courier New" panose="02070309020205020404" pitchFamily="49" charset="0"/>
                <a:cs typeface="Courier New" panose="02070309020205020404" pitchFamily="49" charset="0"/>
              </a:rPr>
              <a:t> Exception {</a:t>
            </a:r>
          </a:p>
          <a:p>
            <a:pPr lvl="2">
              <a:lnSpc>
                <a:spcPct val="90000"/>
              </a:lnSpc>
            </a:pPr>
            <a:r>
              <a:rPr lang="en-US" altLang="en-US" dirty="0">
                <a:latin typeface="Courier New" panose="02070309020205020404" pitchFamily="49" charset="0"/>
                <a:cs typeface="Courier New" panose="02070309020205020404" pitchFamily="49" charset="0"/>
              </a:rPr>
              <a:t>	</a:t>
            </a:r>
            <a:r>
              <a:rPr lang="en-US" altLang="en-US" dirty="0" err="1">
                <a:latin typeface="Courier New" panose="02070309020205020404" pitchFamily="49" charset="0"/>
                <a:cs typeface="Courier New" panose="02070309020205020404" pitchFamily="49" charset="0"/>
              </a:rPr>
              <a:t>readIt</a:t>
            </a:r>
            <a:r>
              <a:rPr lang="en-US" altLang="en-US" dirty="0">
                <a:latin typeface="Courier New" panose="02070309020205020404" pitchFamily="49" charset="0"/>
                <a:cs typeface="Courier New" panose="02070309020205020404" pitchFamily="49" charset="0"/>
              </a:rPr>
              <a:t>( );</a:t>
            </a:r>
          </a:p>
          <a:p>
            <a:pPr lvl="2">
              <a:lnSpc>
                <a:spcPct val="90000"/>
              </a:lnSpc>
            </a:pPr>
            <a:r>
              <a:rPr lang="en-US" altLang="en-US" dirty="0">
                <a:latin typeface="Courier New" panose="02070309020205020404" pitchFamily="49" charset="0"/>
                <a:cs typeface="Courier New" panose="02070309020205020404" pitchFamily="49" charset="0"/>
              </a:rPr>
              <a:t>}</a:t>
            </a:r>
          </a:p>
        </p:txBody>
      </p:sp>
      <p:pic>
        <p:nvPicPr>
          <p:cNvPr id="983044" name="Picture 4" descr="j00861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4419600"/>
            <a:ext cx="990600" cy="688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83043">
                                            <p:txEl>
                                              <p:pRg st="0" end="0"/>
                                            </p:txEl>
                                          </p:spTgt>
                                        </p:tgtEl>
                                        <p:attrNameLst>
                                          <p:attrName>style.visibility</p:attrName>
                                        </p:attrNameLst>
                                      </p:cBhvr>
                                      <p:to>
                                        <p:strVal val="visible"/>
                                      </p:to>
                                    </p:set>
                                    <p:animEffect transition="in" filter="wipe(left)">
                                      <p:cBhvr>
                                        <p:cTn id="7" dur="500"/>
                                        <p:tgtEl>
                                          <p:spTgt spid="983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83043">
                                            <p:txEl>
                                              <p:pRg st="1" end="1"/>
                                            </p:txEl>
                                          </p:spTgt>
                                        </p:tgtEl>
                                        <p:attrNameLst>
                                          <p:attrName>style.visibility</p:attrName>
                                        </p:attrNameLst>
                                      </p:cBhvr>
                                      <p:to>
                                        <p:strVal val="visible"/>
                                      </p:to>
                                    </p:set>
                                    <p:animEffect transition="in" filter="wipe(left)">
                                      <p:cBhvr>
                                        <p:cTn id="12" dur="500"/>
                                        <p:tgtEl>
                                          <p:spTgt spid="983043">
                                            <p:txEl>
                                              <p:pRg st="1" end="1"/>
                                            </p:txEl>
                                          </p:spTgt>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983043">
                                            <p:txEl>
                                              <p:pRg st="2" end="2"/>
                                            </p:txEl>
                                          </p:spTgt>
                                        </p:tgtEl>
                                        <p:attrNameLst>
                                          <p:attrName>style.visibility</p:attrName>
                                        </p:attrNameLst>
                                      </p:cBhvr>
                                      <p:to>
                                        <p:strVal val="visible"/>
                                      </p:to>
                                    </p:set>
                                    <p:animEffect transition="in" filter="wipe(up)">
                                      <p:cBhvr>
                                        <p:cTn id="16" dur="500"/>
                                        <p:tgtEl>
                                          <p:spTgt spid="983043">
                                            <p:txEl>
                                              <p:pRg st="2" end="2"/>
                                            </p:txEl>
                                          </p:spTgt>
                                        </p:tgtEl>
                                      </p:cBhvr>
                                    </p:animEffect>
                                  </p:childTnLst>
                                </p:cTn>
                              </p:par>
                              <p:par>
                                <p:cTn id="17" presetID="22" presetClass="entr" presetSubtype="1" fill="hold" nodeType="withEffect">
                                  <p:stCondLst>
                                    <p:cond delay="0"/>
                                  </p:stCondLst>
                                  <p:childTnLst>
                                    <p:set>
                                      <p:cBhvr>
                                        <p:cTn id="18" dur="1" fill="hold">
                                          <p:stCondLst>
                                            <p:cond delay="0"/>
                                          </p:stCondLst>
                                        </p:cTn>
                                        <p:tgtEl>
                                          <p:spTgt spid="983043">
                                            <p:txEl>
                                              <p:pRg st="3" end="3"/>
                                            </p:txEl>
                                          </p:spTgt>
                                        </p:tgtEl>
                                        <p:attrNameLst>
                                          <p:attrName>style.visibility</p:attrName>
                                        </p:attrNameLst>
                                      </p:cBhvr>
                                      <p:to>
                                        <p:strVal val="visible"/>
                                      </p:to>
                                    </p:set>
                                    <p:animEffect transition="in" filter="wipe(up)">
                                      <p:cBhvr>
                                        <p:cTn id="19" dur="500"/>
                                        <p:tgtEl>
                                          <p:spTgt spid="983043">
                                            <p:txEl>
                                              <p:pRg st="3" end="3"/>
                                            </p:txEl>
                                          </p:spTgt>
                                        </p:tgtEl>
                                      </p:cBhvr>
                                    </p:animEffect>
                                  </p:childTnLst>
                                </p:cTn>
                              </p:par>
                              <p:par>
                                <p:cTn id="20" presetID="22" presetClass="entr" presetSubtype="1" fill="hold" nodeType="withEffect">
                                  <p:stCondLst>
                                    <p:cond delay="0"/>
                                  </p:stCondLst>
                                  <p:childTnLst>
                                    <p:set>
                                      <p:cBhvr>
                                        <p:cTn id="21" dur="1" fill="hold">
                                          <p:stCondLst>
                                            <p:cond delay="0"/>
                                          </p:stCondLst>
                                        </p:cTn>
                                        <p:tgtEl>
                                          <p:spTgt spid="983043">
                                            <p:txEl>
                                              <p:pRg st="4" end="4"/>
                                            </p:txEl>
                                          </p:spTgt>
                                        </p:tgtEl>
                                        <p:attrNameLst>
                                          <p:attrName>style.visibility</p:attrName>
                                        </p:attrNameLst>
                                      </p:cBhvr>
                                      <p:to>
                                        <p:strVal val="visible"/>
                                      </p:to>
                                    </p:set>
                                    <p:animEffect transition="in" filter="wipe(up)">
                                      <p:cBhvr>
                                        <p:cTn id="22" dur="500"/>
                                        <p:tgtEl>
                                          <p:spTgt spid="983043">
                                            <p:txEl>
                                              <p:pRg st="4" end="4"/>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983043">
                                            <p:txEl>
                                              <p:pRg st="5" end="5"/>
                                            </p:txEl>
                                          </p:spTgt>
                                        </p:tgtEl>
                                        <p:attrNameLst>
                                          <p:attrName>style.visibility</p:attrName>
                                        </p:attrNameLst>
                                      </p:cBhvr>
                                      <p:to>
                                        <p:strVal val="visible"/>
                                      </p:to>
                                    </p:set>
                                    <p:animEffect transition="in" filter="wipe(up)">
                                      <p:cBhvr>
                                        <p:cTn id="25" dur="500"/>
                                        <p:tgtEl>
                                          <p:spTgt spid="983043">
                                            <p:txEl>
                                              <p:pRg st="5" end="5"/>
                                            </p:txEl>
                                          </p:spTgt>
                                        </p:tgtEl>
                                      </p:cBhvr>
                                    </p:animEffect>
                                  </p:childTnLst>
                                </p:cTn>
                              </p:par>
                              <p:par>
                                <p:cTn id="26" presetID="22" presetClass="entr" presetSubtype="1" fill="hold" nodeType="withEffect">
                                  <p:stCondLst>
                                    <p:cond delay="0"/>
                                  </p:stCondLst>
                                  <p:childTnLst>
                                    <p:set>
                                      <p:cBhvr>
                                        <p:cTn id="27" dur="1" fill="hold">
                                          <p:stCondLst>
                                            <p:cond delay="0"/>
                                          </p:stCondLst>
                                        </p:cTn>
                                        <p:tgtEl>
                                          <p:spTgt spid="983043">
                                            <p:txEl>
                                              <p:pRg st="6" end="6"/>
                                            </p:txEl>
                                          </p:spTgt>
                                        </p:tgtEl>
                                        <p:attrNameLst>
                                          <p:attrName>style.visibility</p:attrName>
                                        </p:attrNameLst>
                                      </p:cBhvr>
                                      <p:to>
                                        <p:strVal val="visible"/>
                                      </p:to>
                                    </p:set>
                                    <p:animEffect transition="in" filter="wipe(up)">
                                      <p:cBhvr>
                                        <p:cTn id="28" dur="500"/>
                                        <p:tgtEl>
                                          <p:spTgt spid="983043">
                                            <p:txEl>
                                              <p:pRg st="6" end="6"/>
                                            </p:txEl>
                                          </p:spTgt>
                                        </p:tgtEl>
                                      </p:cBhvr>
                                    </p:animEffect>
                                  </p:childTnLst>
                                </p:cTn>
                              </p:par>
                              <p:par>
                                <p:cTn id="29" presetID="22" presetClass="entr" presetSubtype="1" fill="hold" nodeType="withEffect">
                                  <p:stCondLst>
                                    <p:cond delay="0"/>
                                  </p:stCondLst>
                                  <p:childTnLst>
                                    <p:set>
                                      <p:cBhvr>
                                        <p:cTn id="30" dur="1" fill="hold">
                                          <p:stCondLst>
                                            <p:cond delay="0"/>
                                          </p:stCondLst>
                                        </p:cTn>
                                        <p:tgtEl>
                                          <p:spTgt spid="983043">
                                            <p:txEl>
                                              <p:pRg st="7" end="7"/>
                                            </p:txEl>
                                          </p:spTgt>
                                        </p:tgtEl>
                                        <p:attrNameLst>
                                          <p:attrName>style.visibility</p:attrName>
                                        </p:attrNameLst>
                                      </p:cBhvr>
                                      <p:to>
                                        <p:strVal val="visible"/>
                                      </p:to>
                                    </p:set>
                                    <p:animEffect transition="in" filter="wipe(up)">
                                      <p:cBhvr>
                                        <p:cTn id="31" dur="500"/>
                                        <p:tgtEl>
                                          <p:spTgt spid="983043">
                                            <p:txEl>
                                              <p:pRg st="7" end="7"/>
                                            </p:txEl>
                                          </p:spTgt>
                                        </p:tgtEl>
                                      </p:cBhvr>
                                    </p:animEffect>
                                  </p:childTnLst>
                                </p:cTn>
                              </p:par>
                              <p:par>
                                <p:cTn id="32" presetID="22" presetClass="entr" presetSubtype="1" fill="hold" nodeType="withEffect">
                                  <p:stCondLst>
                                    <p:cond delay="0"/>
                                  </p:stCondLst>
                                  <p:childTnLst>
                                    <p:set>
                                      <p:cBhvr>
                                        <p:cTn id="33" dur="1" fill="hold">
                                          <p:stCondLst>
                                            <p:cond delay="0"/>
                                          </p:stCondLst>
                                        </p:cTn>
                                        <p:tgtEl>
                                          <p:spTgt spid="983043">
                                            <p:txEl>
                                              <p:pRg st="8" end="8"/>
                                            </p:txEl>
                                          </p:spTgt>
                                        </p:tgtEl>
                                        <p:attrNameLst>
                                          <p:attrName>style.visibility</p:attrName>
                                        </p:attrNameLst>
                                      </p:cBhvr>
                                      <p:to>
                                        <p:strVal val="visible"/>
                                      </p:to>
                                    </p:set>
                                    <p:animEffect transition="in" filter="wipe(up)">
                                      <p:cBhvr>
                                        <p:cTn id="34" dur="500"/>
                                        <p:tgtEl>
                                          <p:spTgt spid="98304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83043">
                                            <p:txEl>
                                              <p:pRg st="9" end="9"/>
                                            </p:txEl>
                                          </p:spTgt>
                                        </p:tgtEl>
                                        <p:attrNameLst>
                                          <p:attrName>style.visibility</p:attrName>
                                        </p:attrNameLst>
                                      </p:cBhvr>
                                      <p:to>
                                        <p:strVal val="visible"/>
                                      </p:to>
                                    </p:set>
                                    <p:animEffect transition="in" filter="wipe(left)">
                                      <p:cBhvr>
                                        <p:cTn id="39" dur="500"/>
                                        <p:tgtEl>
                                          <p:spTgt spid="983043">
                                            <p:txEl>
                                              <p:pRg st="9" end="9"/>
                                            </p:txEl>
                                          </p:spTgt>
                                        </p:tgtEl>
                                      </p:cBhvr>
                                    </p:animEffect>
                                  </p:childTnLst>
                                </p:cTn>
                              </p:par>
                            </p:childTnLst>
                          </p:cTn>
                        </p:par>
                        <p:par>
                          <p:cTn id="40" fill="hold">
                            <p:stCondLst>
                              <p:cond delay="500"/>
                            </p:stCondLst>
                            <p:childTnLst>
                              <p:par>
                                <p:cTn id="41" presetID="22" presetClass="entr" presetSubtype="4" fill="hold" nodeType="afterEffect">
                                  <p:stCondLst>
                                    <p:cond delay="0"/>
                                  </p:stCondLst>
                                  <p:childTnLst>
                                    <p:set>
                                      <p:cBhvr>
                                        <p:cTn id="42" dur="1" fill="hold">
                                          <p:stCondLst>
                                            <p:cond delay="0"/>
                                          </p:stCondLst>
                                        </p:cTn>
                                        <p:tgtEl>
                                          <p:spTgt spid="983044"/>
                                        </p:tgtEl>
                                        <p:attrNameLst>
                                          <p:attrName>style.visibility</p:attrName>
                                        </p:attrNameLst>
                                      </p:cBhvr>
                                      <p:to>
                                        <p:strVal val="visible"/>
                                      </p:to>
                                    </p:set>
                                    <p:animEffect transition="in" filter="wipe(down)">
                                      <p:cBhvr>
                                        <p:cTn id="43" dur="500"/>
                                        <p:tgtEl>
                                          <p:spTgt spid="983044"/>
                                        </p:tgtEl>
                                      </p:cBhvr>
                                    </p:animEffect>
                                  </p:childTnLst>
                                </p:cTn>
                              </p:par>
                            </p:childTnLst>
                          </p:cTn>
                        </p:par>
                        <p:par>
                          <p:cTn id="44" fill="hold">
                            <p:stCondLst>
                              <p:cond delay="1000"/>
                            </p:stCondLst>
                            <p:childTnLst>
                              <p:par>
                                <p:cTn id="45" presetID="22" presetClass="entr" presetSubtype="8" fill="hold" nodeType="afterEffect">
                                  <p:stCondLst>
                                    <p:cond delay="0"/>
                                  </p:stCondLst>
                                  <p:childTnLst>
                                    <p:set>
                                      <p:cBhvr>
                                        <p:cTn id="46" dur="1" fill="hold">
                                          <p:stCondLst>
                                            <p:cond delay="0"/>
                                          </p:stCondLst>
                                        </p:cTn>
                                        <p:tgtEl>
                                          <p:spTgt spid="983043">
                                            <p:txEl>
                                              <p:pRg st="10" end="10"/>
                                            </p:txEl>
                                          </p:spTgt>
                                        </p:tgtEl>
                                        <p:attrNameLst>
                                          <p:attrName>style.visibility</p:attrName>
                                        </p:attrNameLst>
                                      </p:cBhvr>
                                      <p:to>
                                        <p:strVal val="visible"/>
                                      </p:to>
                                    </p:set>
                                    <p:animEffect transition="in" filter="wipe(left)">
                                      <p:cBhvr>
                                        <p:cTn id="47" dur="500"/>
                                        <p:tgtEl>
                                          <p:spTgt spid="983043">
                                            <p:txEl>
                                              <p:pRg st="10" end="10"/>
                                            </p:txEl>
                                          </p:spTgt>
                                        </p:tgtEl>
                                      </p:cBhvr>
                                    </p:animEffect>
                                  </p:childTnLst>
                                </p:cTn>
                              </p:par>
                              <p:par>
                                <p:cTn id="48" presetID="22" presetClass="entr" presetSubtype="8" fill="hold" nodeType="withEffect">
                                  <p:stCondLst>
                                    <p:cond delay="0"/>
                                  </p:stCondLst>
                                  <p:childTnLst>
                                    <p:set>
                                      <p:cBhvr>
                                        <p:cTn id="49" dur="1" fill="hold">
                                          <p:stCondLst>
                                            <p:cond delay="0"/>
                                          </p:stCondLst>
                                        </p:cTn>
                                        <p:tgtEl>
                                          <p:spTgt spid="983043">
                                            <p:txEl>
                                              <p:pRg st="11" end="11"/>
                                            </p:txEl>
                                          </p:spTgt>
                                        </p:tgtEl>
                                        <p:attrNameLst>
                                          <p:attrName>style.visibility</p:attrName>
                                        </p:attrNameLst>
                                      </p:cBhvr>
                                      <p:to>
                                        <p:strVal val="visible"/>
                                      </p:to>
                                    </p:set>
                                    <p:animEffect transition="in" filter="wipe(left)">
                                      <p:cBhvr>
                                        <p:cTn id="50" dur="500"/>
                                        <p:tgtEl>
                                          <p:spTgt spid="983043">
                                            <p:txEl>
                                              <p:pRg st="11" end="11"/>
                                            </p:txEl>
                                          </p:spTgt>
                                        </p:tgtEl>
                                      </p:cBhvr>
                                    </p:animEffect>
                                  </p:childTnLst>
                                </p:cTn>
                              </p:par>
                              <p:par>
                                <p:cTn id="51" presetID="22" presetClass="entr" presetSubtype="8" fill="hold" nodeType="withEffect">
                                  <p:stCondLst>
                                    <p:cond delay="0"/>
                                  </p:stCondLst>
                                  <p:childTnLst>
                                    <p:set>
                                      <p:cBhvr>
                                        <p:cTn id="52" dur="1" fill="hold">
                                          <p:stCondLst>
                                            <p:cond delay="0"/>
                                          </p:stCondLst>
                                        </p:cTn>
                                        <p:tgtEl>
                                          <p:spTgt spid="983043">
                                            <p:txEl>
                                              <p:pRg st="12" end="12"/>
                                            </p:txEl>
                                          </p:spTgt>
                                        </p:tgtEl>
                                        <p:attrNameLst>
                                          <p:attrName>style.visibility</p:attrName>
                                        </p:attrNameLst>
                                      </p:cBhvr>
                                      <p:to>
                                        <p:strVal val="visible"/>
                                      </p:to>
                                    </p:set>
                                    <p:animEffect transition="in" filter="wipe(left)">
                                      <p:cBhvr>
                                        <p:cTn id="53" dur="500"/>
                                        <p:tgtEl>
                                          <p:spTgt spid="98304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B0DF35-C44C-4402-B06B-1ADDE729DA86}"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1E4B3BFC-8609-4F6F-A936-A62BED74CA0C}" type="slidenum">
              <a:rPr lang="en-US" altLang="en-US"/>
              <a:pPr/>
              <a:t>5</a:t>
            </a:fld>
            <a:endParaRPr lang="en-US" altLang="en-US"/>
          </a:p>
        </p:txBody>
      </p:sp>
      <p:sp>
        <p:nvSpPr>
          <p:cNvPr id="862210" name="Rectangle 2"/>
          <p:cNvSpPr>
            <a:spLocks noGrp="1" noChangeArrowheads="1"/>
          </p:cNvSpPr>
          <p:nvPr>
            <p:ph type="title"/>
          </p:nvPr>
        </p:nvSpPr>
        <p:spPr/>
        <p:txBody>
          <a:bodyPr/>
          <a:lstStyle/>
          <a:p>
            <a:r>
              <a:rPr lang="en-US" altLang="en-US" dirty="0"/>
              <a:t>try-catch</a:t>
            </a:r>
          </a:p>
        </p:txBody>
      </p:sp>
      <p:sp>
        <p:nvSpPr>
          <p:cNvPr id="862211" name="Rectangle 3"/>
          <p:cNvSpPr>
            <a:spLocks noGrp="1" noChangeArrowheads="1"/>
          </p:cNvSpPr>
          <p:nvPr>
            <p:ph type="body" idx="1"/>
          </p:nvPr>
        </p:nvSpPr>
        <p:spPr>
          <a:xfrm>
            <a:off x="228600" y="1066800"/>
            <a:ext cx="8839200" cy="5257800"/>
          </a:xfrm>
        </p:spPr>
        <p:txBody>
          <a:bodyPr/>
          <a:lstStyle/>
          <a:p>
            <a:pPr>
              <a:lnSpc>
                <a:spcPct val="90000"/>
              </a:lnSpc>
              <a:buFontTx/>
              <a:buNone/>
            </a:pPr>
            <a:r>
              <a:rPr lang="en-US" altLang="en-US" sz="2400" dirty="0">
                <a:solidFill>
                  <a:srgbClr val="990099"/>
                </a:solidFill>
              </a:rPr>
              <a:t> try {</a:t>
            </a:r>
          </a:p>
          <a:p>
            <a:pPr>
              <a:lnSpc>
                <a:spcPct val="90000"/>
              </a:lnSpc>
              <a:buFontTx/>
              <a:buNone/>
            </a:pPr>
            <a:r>
              <a:rPr lang="en-US" altLang="en-US" sz="2400" dirty="0">
                <a:solidFill>
                  <a:srgbClr val="990099"/>
                </a:solidFill>
              </a:rPr>
              <a:t>	      </a:t>
            </a:r>
            <a:r>
              <a:rPr lang="en-US" altLang="en-US" sz="2400" dirty="0" err="1">
                <a:solidFill>
                  <a:srgbClr val="990099"/>
                </a:solidFill>
              </a:rPr>
              <a:t>somethingThatMightBlowUp</a:t>
            </a:r>
            <a:r>
              <a:rPr lang="en-US" altLang="en-US" sz="2400" dirty="0">
                <a:solidFill>
                  <a:srgbClr val="990099"/>
                </a:solidFill>
              </a:rPr>
              <a:t>( );</a:t>
            </a:r>
          </a:p>
          <a:p>
            <a:pPr>
              <a:lnSpc>
                <a:spcPct val="90000"/>
              </a:lnSpc>
              <a:buFontTx/>
              <a:buNone/>
            </a:pPr>
            <a:r>
              <a:rPr lang="en-US" altLang="en-US" sz="2400" dirty="0">
                <a:solidFill>
                  <a:srgbClr val="990099"/>
                </a:solidFill>
              </a:rPr>
              <a:t>  } catch (Exception e) {</a:t>
            </a:r>
          </a:p>
          <a:p>
            <a:pPr>
              <a:lnSpc>
                <a:spcPct val="90000"/>
              </a:lnSpc>
              <a:buFontTx/>
              <a:buNone/>
            </a:pPr>
            <a:r>
              <a:rPr lang="en-US" altLang="en-US" sz="2400" dirty="0">
                <a:solidFill>
                  <a:srgbClr val="990099"/>
                </a:solidFill>
              </a:rPr>
              <a:t>	      recovery code – e, the exception object, is a “parameter”</a:t>
            </a:r>
          </a:p>
          <a:p>
            <a:pPr>
              <a:lnSpc>
                <a:spcPct val="90000"/>
              </a:lnSpc>
              <a:buFontTx/>
              <a:buNone/>
            </a:pPr>
            <a:r>
              <a:rPr lang="en-US" altLang="en-US" sz="2400" dirty="0">
                <a:solidFill>
                  <a:srgbClr val="990099"/>
                </a:solidFill>
              </a:rPr>
              <a:t>  }</a:t>
            </a:r>
          </a:p>
          <a:p>
            <a:pPr lvl="1">
              <a:lnSpc>
                <a:spcPct val="90000"/>
              </a:lnSpc>
              <a:buFont typeface="Wingdings" panose="05000000000000000000" pitchFamily="2" charset="2"/>
              <a:buChar char="Ø"/>
            </a:pPr>
            <a:r>
              <a:rPr lang="en-US" altLang="en-US" dirty="0"/>
              <a:t>Execute try block</a:t>
            </a:r>
          </a:p>
          <a:p>
            <a:pPr lvl="1">
              <a:lnSpc>
                <a:spcPct val="90000"/>
              </a:lnSpc>
              <a:buFont typeface="Wingdings" panose="05000000000000000000" pitchFamily="2" charset="2"/>
              <a:buChar char="Ø"/>
            </a:pPr>
            <a:r>
              <a:rPr lang="en-US" altLang="en-US" dirty="0"/>
              <a:t>If an exception is thrown, catch block can either process the exception, re-throw it, or throw another exception</a:t>
            </a:r>
          </a:p>
          <a:p>
            <a:pPr lvl="1">
              <a:lnSpc>
                <a:spcPct val="90000"/>
              </a:lnSpc>
              <a:buFont typeface="Wingdings" panose="05000000000000000000" pitchFamily="2" charset="2"/>
              <a:buChar char="Ø"/>
            </a:pPr>
            <a:r>
              <a:rPr lang="en-US" altLang="en-US" dirty="0"/>
              <a:t>Thrown exceptions terminate throwing method and all methods that called it, until reaching a method that catches the exception (has a catch block whose type matches the exception)</a:t>
            </a:r>
          </a:p>
          <a:p>
            <a:pPr lvl="1">
              <a:lnSpc>
                <a:spcPct val="90000"/>
              </a:lnSpc>
              <a:buFont typeface="Wingdings" panose="05000000000000000000" pitchFamily="2" charset="2"/>
              <a:buChar char="Ø"/>
            </a:pPr>
            <a:r>
              <a:rPr lang="en-US" altLang="en-US" dirty="0"/>
              <a:t>If there is no try/catch </a:t>
            </a:r>
            <a:r>
              <a:rPr lang="en-US" altLang="en-US" dirty="0">
                <a:sym typeface="Wingdings" panose="05000000000000000000" pitchFamily="2" charset="2"/>
              </a:rPr>
              <a:t> </a:t>
            </a:r>
            <a:r>
              <a:rPr lang="en-US" altLang="en-US" dirty="0"/>
              <a:t>terminate the thread (possibly the 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0"/>
                                        </p:tgtEl>
                                        <p:attrNameLst>
                                          <p:attrName>style.visibility</p:attrName>
                                        </p:attrNameLst>
                                      </p:cBhvr>
                                      <p:to>
                                        <p:strVal val="visible"/>
                                      </p:to>
                                    </p:set>
                                    <p:animEffect transition="in" filter="wipe(left)">
                                      <p:cBhvr>
                                        <p:cTn id="7" dur="500"/>
                                        <p:tgtEl>
                                          <p:spTgt spid="8622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62211">
                                            <p:txEl>
                                              <p:pRg st="0" end="0"/>
                                            </p:txEl>
                                          </p:spTgt>
                                        </p:tgtEl>
                                        <p:attrNameLst>
                                          <p:attrName>style.visibility</p:attrName>
                                        </p:attrNameLst>
                                      </p:cBhvr>
                                      <p:to>
                                        <p:strVal val="visible"/>
                                      </p:to>
                                    </p:set>
                                    <p:animEffect transition="in" filter="wipe(up)">
                                      <p:cBhvr>
                                        <p:cTn id="12" dur="500"/>
                                        <p:tgtEl>
                                          <p:spTgt spid="862211">
                                            <p:txEl>
                                              <p:pRg st="0" end="0"/>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862211">
                                            <p:txEl>
                                              <p:pRg st="1" end="1"/>
                                            </p:txEl>
                                          </p:spTgt>
                                        </p:tgtEl>
                                        <p:attrNameLst>
                                          <p:attrName>style.visibility</p:attrName>
                                        </p:attrNameLst>
                                      </p:cBhvr>
                                      <p:to>
                                        <p:strVal val="visible"/>
                                      </p:to>
                                    </p:set>
                                    <p:animEffect transition="in" filter="wipe(up)">
                                      <p:cBhvr>
                                        <p:cTn id="15" dur="500"/>
                                        <p:tgtEl>
                                          <p:spTgt spid="862211">
                                            <p:txEl>
                                              <p:pRg st="1" end="1"/>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862211">
                                            <p:txEl>
                                              <p:pRg st="2" end="2"/>
                                            </p:txEl>
                                          </p:spTgt>
                                        </p:tgtEl>
                                        <p:attrNameLst>
                                          <p:attrName>style.visibility</p:attrName>
                                        </p:attrNameLst>
                                      </p:cBhvr>
                                      <p:to>
                                        <p:strVal val="visible"/>
                                      </p:to>
                                    </p:set>
                                    <p:animEffect transition="in" filter="wipe(up)">
                                      <p:cBhvr>
                                        <p:cTn id="18" dur="500"/>
                                        <p:tgtEl>
                                          <p:spTgt spid="862211">
                                            <p:txEl>
                                              <p:pRg st="2" end="2"/>
                                            </p:txEl>
                                          </p:spTgt>
                                        </p:tgtEl>
                                      </p:cBhvr>
                                    </p:animEffect>
                                  </p:childTnLst>
                                </p:cTn>
                              </p:par>
                              <p:par>
                                <p:cTn id="19" presetID="22" presetClass="entr" presetSubtype="1" fill="hold" nodeType="withEffect">
                                  <p:stCondLst>
                                    <p:cond delay="0"/>
                                  </p:stCondLst>
                                  <p:childTnLst>
                                    <p:set>
                                      <p:cBhvr>
                                        <p:cTn id="20" dur="1" fill="hold">
                                          <p:stCondLst>
                                            <p:cond delay="0"/>
                                          </p:stCondLst>
                                        </p:cTn>
                                        <p:tgtEl>
                                          <p:spTgt spid="862211">
                                            <p:txEl>
                                              <p:pRg st="3" end="3"/>
                                            </p:txEl>
                                          </p:spTgt>
                                        </p:tgtEl>
                                        <p:attrNameLst>
                                          <p:attrName>style.visibility</p:attrName>
                                        </p:attrNameLst>
                                      </p:cBhvr>
                                      <p:to>
                                        <p:strVal val="visible"/>
                                      </p:to>
                                    </p:set>
                                    <p:animEffect transition="in" filter="wipe(up)">
                                      <p:cBhvr>
                                        <p:cTn id="21" dur="500"/>
                                        <p:tgtEl>
                                          <p:spTgt spid="862211">
                                            <p:txEl>
                                              <p:pRg st="3" end="3"/>
                                            </p:txEl>
                                          </p:spTgt>
                                        </p:tgtEl>
                                      </p:cBhvr>
                                    </p:animEffect>
                                  </p:childTnLst>
                                </p:cTn>
                              </p:par>
                              <p:par>
                                <p:cTn id="22" presetID="22" presetClass="entr" presetSubtype="1" fill="hold" nodeType="withEffect">
                                  <p:stCondLst>
                                    <p:cond delay="0"/>
                                  </p:stCondLst>
                                  <p:childTnLst>
                                    <p:set>
                                      <p:cBhvr>
                                        <p:cTn id="23" dur="1" fill="hold">
                                          <p:stCondLst>
                                            <p:cond delay="0"/>
                                          </p:stCondLst>
                                        </p:cTn>
                                        <p:tgtEl>
                                          <p:spTgt spid="862211">
                                            <p:txEl>
                                              <p:pRg st="4" end="4"/>
                                            </p:txEl>
                                          </p:spTgt>
                                        </p:tgtEl>
                                        <p:attrNameLst>
                                          <p:attrName>style.visibility</p:attrName>
                                        </p:attrNameLst>
                                      </p:cBhvr>
                                      <p:to>
                                        <p:strVal val="visible"/>
                                      </p:to>
                                    </p:set>
                                    <p:animEffect transition="in" filter="wipe(up)">
                                      <p:cBhvr>
                                        <p:cTn id="24" dur="500"/>
                                        <p:tgtEl>
                                          <p:spTgt spid="862211">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862211">
                                            <p:txEl>
                                              <p:pRg st="5" end="5"/>
                                            </p:txEl>
                                          </p:spTgt>
                                        </p:tgtEl>
                                        <p:attrNameLst>
                                          <p:attrName>style.visibility</p:attrName>
                                        </p:attrNameLst>
                                      </p:cBhvr>
                                      <p:to>
                                        <p:strVal val="visible"/>
                                      </p:to>
                                    </p:set>
                                    <p:animEffect transition="in" filter="wipe(left)">
                                      <p:cBhvr>
                                        <p:cTn id="29" dur="500"/>
                                        <p:tgtEl>
                                          <p:spTgt spid="862211">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862211">
                                            <p:txEl>
                                              <p:pRg st="6" end="6"/>
                                            </p:txEl>
                                          </p:spTgt>
                                        </p:tgtEl>
                                        <p:attrNameLst>
                                          <p:attrName>style.visibility</p:attrName>
                                        </p:attrNameLst>
                                      </p:cBhvr>
                                      <p:to>
                                        <p:strVal val="visible"/>
                                      </p:to>
                                    </p:set>
                                    <p:animEffect transition="in" filter="wipe(left)">
                                      <p:cBhvr>
                                        <p:cTn id="34" dur="500"/>
                                        <p:tgtEl>
                                          <p:spTgt spid="862211">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862211">
                                            <p:txEl>
                                              <p:pRg st="7" end="7"/>
                                            </p:txEl>
                                          </p:spTgt>
                                        </p:tgtEl>
                                        <p:attrNameLst>
                                          <p:attrName>style.visibility</p:attrName>
                                        </p:attrNameLst>
                                      </p:cBhvr>
                                      <p:to>
                                        <p:strVal val="visible"/>
                                      </p:to>
                                    </p:set>
                                    <p:animEffect transition="in" filter="wipe(left)">
                                      <p:cBhvr>
                                        <p:cTn id="39" dur="500"/>
                                        <p:tgtEl>
                                          <p:spTgt spid="862211">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862211">
                                            <p:txEl>
                                              <p:pRg st="8" end="8"/>
                                            </p:txEl>
                                          </p:spTgt>
                                        </p:tgtEl>
                                        <p:attrNameLst>
                                          <p:attrName>style.visibility</p:attrName>
                                        </p:attrNameLst>
                                      </p:cBhvr>
                                      <p:to>
                                        <p:strVal val="visible"/>
                                      </p:to>
                                    </p:set>
                                    <p:animEffect transition="in" filter="wipe(left)">
                                      <p:cBhvr>
                                        <p:cTn id="44" dur="500"/>
                                        <p:tgtEl>
                                          <p:spTgt spid="8622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4A78B8F-40B4-4382-B24D-D9E018BE8BEC}"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5126C05F-0F27-43E8-9019-5F5ECE8C2A65}" type="slidenum">
              <a:rPr lang="en-US" altLang="en-US"/>
              <a:pPr/>
              <a:t>6</a:t>
            </a:fld>
            <a:endParaRPr lang="en-US" altLang="en-US"/>
          </a:p>
        </p:txBody>
      </p:sp>
      <p:sp>
        <p:nvSpPr>
          <p:cNvPr id="933890" name="Rectangle 2"/>
          <p:cNvSpPr>
            <a:spLocks noGrp="1" noChangeArrowheads="1"/>
          </p:cNvSpPr>
          <p:nvPr>
            <p:ph type="title"/>
          </p:nvPr>
        </p:nvSpPr>
        <p:spPr/>
        <p:txBody>
          <a:bodyPr/>
          <a:lstStyle/>
          <a:p>
            <a:r>
              <a:rPr lang="en-US" altLang="en-US"/>
              <a:t>try-catch</a:t>
            </a:r>
          </a:p>
        </p:txBody>
      </p:sp>
      <p:sp>
        <p:nvSpPr>
          <p:cNvPr id="933891" name="Rectangle 3"/>
          <p:cNvSpPr>
            <a:spLocks noGrp="1" noChangeArrowheads="1"/>
          </p:cNvSpPr>
          <p:nvPr>
            <p:ph type="body" idx="1"/>
          </p:nvPr>
        </p:nvSpPr>
        <p:spPr>
          <a:xfrm>
            <a:off x="457200" y="1143000"/>
            <a:ext cx="8610600" cy="4876800"/>
          </a:xfrm>
        </p:spPr>
        <p:txBody>
          <a:bodyPr/>
          <a:lstStyle/>
          <a:p>
            <a:pPr>
              <a:lnSpc>
                <a:spcPct val="90000"/>
              </a:lnSpc>
            </a:pPr>
            <a:r>
              <a:rPr lang="en-US" altLang="en-US" sz="2400" dirty="0"/>
              <a:t>Can have </a:t>
            </a:r>
            <a:r>
              <a:rPr lang="en-US" altLang="en-US" sz="2400" b="1" dirty="0">
                <a:solidFill>
                  <a:srgbClr val="FF0000"/>
                </a:solidFill>
              </a:rPr>
              <a:t>several</a:t>
            </a:r>
            <a:r>
              <a:rPr lang="en-US" altLang="en-US" sz="2400" dirty="0"/>
              <a:t> catch blocks</a:t>
            </a:r>
          </a:p>
          <a:p>
            <a:pPr lvl="2">
              <a:lnSpc>
                <a:spcPct val="90000"/>
              </a:lnSpc>
            </a:pPr>
            <a:r>
              <a:rPr lang="en-US" altLang="en-US" dirty="0">
                <a:solidFill>
                  <a:srgbClr val="990099"/>
                </a:solidFill>
                <a:latin typeface="Courier New" panose="02070309020205020404" pitchFamily="49" charset="0"/>
                <a:cs typeface="Courier New" panose="02070309020205020404" pitchFamily="49" charset="0"/>
              </a:rPr>
              <a:t>try {</a:t>
            </a:r>
            <a:r>
              <a:rPr lang="en-US" altLang="en-US" dirty="0" err="1">
                <a:solidFill>
                  <a:srgbClr val="990099"/>
                </a:solidFill>
                <a:latin typeface="Courier New" panose="02070309020205020404" pitchFamily="49" charset="0"/>
                <a:cs typeface="Courier New" panose="02070309020205020404" pitchFamily="49" charset="0"/>
              </a:rPr>
              <a:t>attemptToReadFile</a:t>
            </a:r>
            <a:r>
              <a:rPr lang="en-US" altLang="en-US" dirty="0">
                <a:solidFill>
                  <a:srgbClr val="990099"/>
                </a:solidFill>
                <a:latin typeface="Courier New" panose="02070309020205020404" pitchFamily="49" charset="0"/>
                <a:cs typeface="Courier New" panose="02070309020205020404" pitchFamily="49" charset="0"/>
              </a:rPr>
              <a:t>( );} </a:t>
            </a:r>
          </a:p>
          <a:p>
            <a:pPr lvl="2">
              <a:lnSpc>
                <a:spcPct val="90000"/>
              </a:lnSpc>
            </a:pPr>
            <a:r>
              <a:rPr lang="en-US" altLang="en-US" dirty="0">
                <a:solidFill>
                  <a:srgbClr val="990099"/>
                </a:solidFill>
                <a:latin typeface="Courier New" panose="02070309020205020404" pitchFamily="49" charset="0"/>
                <a:cs typeface="Courier New" panose="02070309020205020404" pitchFamily="49" charset="0"/>
              </a:rPr>
              <a:t>catch (</a:t>
            </a:r>
            <a:r>
              <a:rPr lang="en-US" altLang="en-US" dirty="0" err="1">
                <a:solidFill>
                  <a:srgbClr val="990099"/>
                </a:solidFill>
                <a:latin typeface="Courier New" panose="02070309020205020404" pitchFamily="49" charset="0"/>
                <a:cs typeface="Courier New" panose="02070309020205020404" pitchFamily="49" charset="0"/>
              </a:rPr>
              <a:t>FileNotFoundException</a:t>
            </a:r>
            <a:r>
              <a:rPr lang="en-US" altLang="en-US" dirty="0">
                <a:solidFill>
                  <a:srgbClr val="990099"/>
                </a:solidFill>
                <a:latin typeface="Courier New" panose="02070309020205020404" pitchFamily="49" charset="0"/>
                <a:cs typeface="Courier New" panose="02070309020205020404" pitchFamily="49" charset="0"/>
              </a:rPr>
              <a:t> e) {…} </a:t>
            </a:r>
          </a:p>
          <a:p>
            <a:pPr lvl="2">
              <a:lnSpc>
                <a:spcPct val="90000"/>
              </a:lnSpc>
            </a:pPr>
            <a:r>
              <a:rPr lang="en-US" altLang="en-US" dirty="0">
                <a:solidFill>
                  <a:srgbClr val="990099"/>
                </a:solidFill>
                <a:latin typeface="Courier New" panose="02070309020205020404" pitchFamily="49" charset="0"/>
                <a:cs typeface="Courier New" panose="02070309020205020404" pitchFamily="49" charset="0"/>
              </a:rPr>
              <a:t>catch (</a:t>
            </a:r>
            <a:r>
              <a:rPr lang="en-US" altLang="en-US" dirty="0" err="1">
                <a:solidFill>
                  <a:srgbClr val="990099"/>
                </a:solidFill>
                <a:latin typeface="Courier New" panose="02070309020205020404" pitchFamily="49" charset="0"/>
                <a:cs typeface="Courier New" panose="02070309020205020404" pitchFamily="49" charset="0"/>
              </a:rPr>
              <a:t>IOException</a:t>
            </a:r>
            <a:r>
              <a:rPr lang="en-US" altLang="en-US" dirty="0">
                <a:solidFill>
                  <a:srgbClr val="990099"/>
                </a:solidFill>
                <a:latin typeface="Courier New" panose="02070309020205020404" pitchFamily="49" charset="0"/>
                <a:cs typeface="Courier New" panose="02070309020205020404" pitchFamily="49" charset="0"/>
              </a:rPr>
              <a:t> e) {…}</a:t>
            </a:r>
          </a:p>
          <a:p>
            <a:pPr lvl="2">
              <a:lnSpc>
                <a:spcPct val="90000"/>
              </a:lnSpc>
            </a:pPr>
            <a:r>
              <a:rPr lang="en-US" altLang="en-US" dirty="0">
                <a:solidFill>
                  <a:srgbClr val="990099"/>
                </a:solidFill>
                <a:latin typeface="Courier New" panose="02070309020205020404" pitchFamily="49" charset="0"/>
                <a:cs typeface="Courier New" panose="02070309020205020404" pitchFamily="49" charset="0"/>
              </a:rPr>
              <a:t>catch (Exception e) { …}</a:t>
            </a:r>
            <a:endParaRPr lang="en-US" altLang="en-US" dirty="0">
              <a:latin typeface="Courier New" panose="02070309020205020404" pitchFamily="49" charset="0"/>
              <a:cs typeface="Courier New" panose="02070309020205020404" pitchFamily="49" charset="0"/>
            </a:endParaRPr>
          </a:p>
          <a:p>
            <a:pPr>
              <a:lnSpc>
                <a:spcPct val="90000"/>
              </a:lnSpc>
            </a:pPr>
            <a:r>
              <a:rPr lang="en-US" altLang="en-US" sz="2400" dirty="0"/>
              <a:t>Semantics: try to match exception parameters in order until one matches</a:t>
            </a:r>
          </a:p>
          <a:p>
            <a:pPr>
              <a:lnSpc>
                <a:spcPct val="90000"/>
              </a:lnSpc>
            </a:pPr>
            <a:r>
              <a:rPr lang="en-US" altLang="en-US" sz="2400" b="1" u="sng" dirty="0"/>
              <a:t>Need to go </a:t>
            </a:r>
            <a:r>
              <a:rPr lang="en-US" altLang="en-US" sz="2400" dirty="0"/>
              <a:t>from more specific to more general (why?)</a:t>
            </a:r>
          </a:p>
          <a:p>
            <a:pPr>
              <a:lnSpc>
                <a:spcPct val="90000"/>
              </a:lnSpc>
            </a:pPr>
            <a:r>
              <a:rPr lang="en-US" altLang="en-US" sz="2400" dirty="0"/>
              <a:t>If no match – exception propagates (gets thrown) to calling method</a:t>
            </a:r>
          </a:p>
          <a:p>
            <a:pPr>
              <a:lnSpc>
                <a:spcPct val="90000"/>
              </a:lnSpc>
            </a:pPr>
            <a:r>
              <a:rPr kumimoji="0" lang="en-US" altLang="en-US" sz="2400" b="0" i="0" u="none" strike="noStrike" cap="none" normalizeH="0" baseline="0" dirty="0">
                <a:ln>
                  <a:noFill/>
                </a:ln>
                <a:solidFill>
                  <a:schemeClr val="tx1"/>
                </a:solidFill>
                <a:effectLst/>
              </a:rPr>
              <a:t>In Java SE 7 and later, a single catch block can handle more than one type of exception : </a:t>
            </a:r>
          </a:p>
          <a:p>
            <a:pPr marL="0" indent="0">
              <a:lnSpc>
                <a:spcPct val="90000"/>
              </a:lnSpc>
              <a:buNone/>
            </a:pPr>
            <a:r>
              <a:rPr lang="en-US" altLang="en-US" sz="1800" dirty="0">
                <a:solidFill>
                  <a:srgbClr val="990099"/>
                </a:solidFill>
                <a:latin typeface="Courier New" panose="02070309020205020404" pitchFamily="49" charset="0"/>
                <a:cs typeface="Courier New" panose="02070309020205020404" pitchFamily="49" charset="0"/>
              </a:rPr>
              <a:t>catch (</a:t>
            </a:r>
            <a:r>
              <a:rPr lang="en-US" altLang="en-US" sz="1800" dirty="0" err="1">
                <a:solidFill>
                  <a:srgbClr val="990099"/>
                </a:solidFill>
                <a:latin typeface="Courier New" panose="02070309020205020404" pitchFamily="49" charset="0"/>
                <a:cs typeface="Courier New" panose="02070309020205020404" pitchFamily="49" charset="0"/>
              </a:rPr>
              <a:t>FileNotFoundException</a:t>
            </a:r>
            <a:r>
              <a:rPr lang="en-US" altLang="en-US" sz="1800" dirty="0">
                <a:solidFill>
                  <a:srgbClr val="990099"/>
                </a:solidFill>
                <a:latin typeface="Courier New" panose="02070309020205020404" pitchFamily="49" charset="0"/>
                <a:cs typeface="Courier New" panose="02070309020205020404" pitchFamily="49" charset="0"/>
              </a:rPr>
              <a:t> | </a:t>
            </a:r>
            <a:r>
              <a:rPr lang="en-US" altLang="en-US" sz="1800" dirty="0" err="1">
                <a:solidFill>
                  <a:srgbClr val="990099"/>
                </a:solidFill>
                <a:latin typeface="Courier New" panose="02070309020205020404" pitchFamily="49" charset="0"/>
                <a:cs typeface="Courier New" panose="02070309020205020404" pitchFamily="49" charset="0"/>
              </a:rPr>
              <a:t>IOException</a:t>
            </a:r>
            <a:r>
              <a:rPr lang="en-US" altLang="en-US" sz="1800" dirty="0">
                <a:solidFill>
                  <a:srgbClr val="990099"/>
                </a:solidFill>
                <a:latin typeface="Courier New" panose="02070309020205020404" pitchFamily="49" charset="0"/>
                <a:cs typeface="Courier New" panose="02070309020205020404" pitchFamily="49" charset="0"/>
              </a:rPr>
              <a:t> | Exception e) {…} </a:t>
            </a:r>
            <a:r>
              <a:rPr kumimoji="0" lang="en-US" altLang="en-US" sz="800" b="0" i="0" u="none" strike="noStrike" cap="none" normalizeH="0" baseline="0" dirty="0">
                <a:ln>
                  <a:noFill/>
                </a:ln>
                <a:solidFill>
                  <a:schemeClr val="tx1"/>
                </a:solidFill>
                <a:effectLst/>
                <a:latin typeface="Tw Cen MT" panose="020B0602020104020603" pitchFamily="34" charset="0"/>
              </a:rPr>
              <a:t> </a:t>
            </a:r>
            <a:endParaRPr kumimoji="0" lang="en-US" altLang="en-US" sz="7200" b="0" i="0" u="none" strike="noStrike" cap="none" normalizeH="0" baseline="0" dirty="0">
              <a:ln>
                <a:noFill/>
              </a:ln>
              <a:solidFill>
                <a:schemeClr val="tx1"/>
              </a:solidFill>
              <a:effectLst/>
              <a:latin typeface="Times New Roman" panose="02020603050405020304" pitchFamily="18" charset="0"/>
            </a:endParaRPr>
          </a:p>
          <a:p>
            <a:pPr>
              <a:lnSpc>
                <a:spcPct val="90000"/>
              </a:lnSpc>
            </a:pPr>
            <a:r>
              <a:rPr lang="en-US" altLang="en-US" sz="1800" dirty="0">
                <a:hlinkClick r:id="rId3"/>
              </a:rPr>
              <a:t>http://www.oracle.com/technetwork/articles/java/java7exceptions-486908.html</a:t>
            </a:r>
            <a:endParaRPr lang="en-US" altLang="en-US" sz="1800" dirty="0"/>
          </a:p>
          <a:p>
            <a:pPr>
              <a:lnSpc>
                <a:spcPct val="90000"/>
              </a:lnSpc>
            </a:pPr>
            <a:endParaRPr lang="en-US" altLang="en-US" sz="1800" dirty="0"/>
          </a:p>
          <a:p>
            <a:pPr>
              <a:lnSpc>
                <a:spcPct val="90000"/>
              </a:lnSpc>
            </a:pPr>
            <a:endParaRPr lang="en-US" altLang="en-US" sz="2400" dirty="0"/>
          </a:p>
        </p:txBody>
      </p:sp>
      <p:sp>
        <p:nvSpPr>
          <p:cNvPr id="2" name="Rectangle 1"/>
          <p:cNvSpPr/>
          <p:nvPr/>
        </p:nvSpPr>
        <p:spPr bwMode="auto">
          <a:xfrm>
            <a:off x="990600" y="1905000"/>
            <a:ext cx="5562600" cy="990600"/>
          </a:xfrm>
          <a:prstGeom prst="rect">
            <a:avLst/>
          </a:prstGeom>
          <a:noFill/>
          <a:ln w="57150"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w Cen MT" panose="020B0602020104020603" pitchFamily="34" charset="0"/>
            </a:endParaRPr>
          </a:p>
        </p:txBody>
      </p:sp>
      <p:sp>
        <p:nvSpPr>
          <p:cNvPr id="8" name="Arrow: Curved Right 7"/>
          <p:cNvSpPr/>
          <p:nvPr/>
        </p:nvSpPr>
        <p:spPr bwMode="auto">
          <a:xfrm>
            <a:off x="0" y="2209800"/>
            <a:ext cx="762000" cy="3352800"/>
          </a:xfrm>
          <a:prstGeom prst="curvedRightArrow">
            <a:avLst>
              <a:gd name="adj1" fmla="val 15022"/>
              <a:gd name="adj2" fmla="val 32183"/>
              <a:gd name="adj3" fmla="val 25000"/>
            </a:avLst>
          </a:prstGeom>
          <a:solidFill>
            <a:srgbClr val="FF0000"/>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33891">
                                            <p:txEl>
                                              <p:pRg st="0" end="0"/>
                                            </p:txEl>
                                          </p:spTgt>
                                        </p:tgtEl>
                                        <p:attrNameLst>
                                          <p:attrName>style.visibility</p:attrName>
                                        </p:attrNameLst>
                                      </p:cBhvr>
                                      <p:to>
                                        <p:strVal val="visible"/>
                                      </p:to>
                                    </p:set>
                                    <p:animEffect transition="in" filter="wipe(left)">
                                      <p:cBhvr>
                                        <p:cTn id="7" dur="500"/>
                                        <p:tgtEl>
                                          <p:spTgt spid="93389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33891">
                                            <p:txEl>
                                              <p:pRg st="1" end="1"/>
                                            </p:txEl>
                                          </p:spTgt>
                                        </p:tgtEl>
                                        <p:attrNameLst>
                                          <p:attrName>style.visibility</p:attrName>
                                        </p:attrNameLst>
                                      </p:cBhvr>
                                      <p:to>
                                        <p:strVal val="visible"/>
                                      </p:to>
                                    </p:set>
                                    <p:animEffect transition="in" filter="wipe(left)">
                                      <p:cBhvr>
                                        <p:cTn id="11" dur="500"/>
                                        <p:tgtEl>
                                          <p:spTgt spid="933891">
                                            <p:txEl>
                                              <p:pRg st="1" end="1"/>
                                            </p:txEl>
                                          </p:spTgt>
                                        </p:tgtEl>
                                      </p:cBhvr>
                                    </p:animEffect>
                                  </p:childTnLst>
                                </p:cTn>
                              </p:par>
                              <p:par>
                                <p:cTn id="12" presetID="22" presetClass="entr" presetSubtype="8" fill="hold" nodeType="withEffect">
                                  <p:stCondLst>
                                    <p:cond delay="0"/>
                                  </p:stCondLst>
                                  <p:childTnLst>
                                    <p:set>
                                      <p:cBhvr>
                                        <p:cTn id="13" dur="1" fill="hold">
                                          <p:stCondLst>
                                            <p:cond delay="0"/>
                                          </p:stCondLst>
                                        </p:cTn>
                                        <p:tgtEl>
                                          <p:spTgt spid="933891">
                                            <p:txEl>
                                              <p:pRg st="2" end="2"/>
                                            </p:txEl>
                                          </p:spTgt>
                                        </p:tgtEl>
                                        <p:attrNameLst>
                                          <p:attrName>style.visibility</p:attrName>
                                        </p:attrNameLst>
                                      </p:cBhvr>
                                      <p:to>
                                        <p:strVal val="visible"/>
                                      </p:to>
                                    </p:set>
                                    <p:animEffect transition="in" filter="wipe(left)">
                                      <p:cBhvr>
                                        <p:cTn id="14" dur="500"/>
                                        <p:tgtEl>
                                          <p:spTgt spid="933891">
                                            <p:txEl>
                                              <p:pRg st="2" end="2"/>
                                            </p:txEl>
                                          </p:spTgt>
                                        </p:tgtEl>
                                      </p:cBhvr>
                                    </p:animEffect>
                                  </p:childTnLst>
                                </p:cTn>
                              </p:par>
                              <p:par>
                                <p:cTn id="15" presetID="22" presetClass="entr" presetSubtype="8" fill="hold" nodeType="withEffect">
                                  <p:stCondLst>
                                    <p:cond delay="0"/>
                                  </p:stCondLst>
                                  <p:childTnLst>
                                    <p:set>
                                      <p:cBhvr>
                                        <p:cTn id="16" dur="1" fill="hold">
                                          <p:stCondLst>
                                            <p:cond delay="0"/>
                                          </p:stCondLst>
                                        </p:cTn>
                                        <p:tgtEl>
                                          <p:spTgt spid="933891">
                                            <p:txEl>
                                              <p:pRg st="3" end="3"/>
                                            </p:txEl>
                                          </p:spTgt>
                                        </p:tgtEl>
                                        <p:attrNameLst>
                                          <p:attrName>style.visibility</p:attrName>
                                        </p:attrNameLst>
                                      </p:cBhvr>
                                      <p:to>
                                        <p:strVal val="visible"/>
                                      </p:to>
                                    </p:set>
                                    <p:animEffect transition="in" filter="wipe(left)">
                                      <p:cBhvr>
                                        <p:cTn id="17" dur="500"/>
                                        <p:tgtEl>
                                          <p:spTgt spid="933891">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933891">
                                            <p:txEl>
                                              <p:pRg st="4" end="4"/>
                                            </p:txEl>
                                          </p:spTgt>
                                        </p:tgtEl>
                                        <p:attrNameLst>
                                          <p:attrName>style.visibility</p:attrName>
                                        </p:attrNameLst>
                                      </p:cBhvr>
                                      <p:to>
                                        <p:strVal val="visible"/>
                                      </p:to>
                                    </p:set>
                                    <p:animEffect transition="in" filter="wipe(left)">
                                      <p:cBhvr>
                                        <p:cTn id="20" dur="500"/>
                                        <p:tgtEl>
                                          <p:spTgt spid="933891">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933891">
                                            <p:txEl>
                                              <p:pRg st="5" end="5"/>
                                            </p:txEl>
                                          </p:spTgt>
                                        </p:tgtEl>
                                        <p:attrNameLst>
                                          <p:attrName>style.visibility</p:attrName>
                                        </p:attrNameLst>
                                      </p:cBhvr>
                                      <p:to>
                                        <p:strVal val="visible"/>
                                      </p:to>
                                    </p:set>
                                    <p:animEffect transition="in" filter="wipe(left)">
                                      <p:cBhvr>
                                        <p:cTn id="25" dur="500"/>
                                        <p:tgtEl>
                                          <p:spTgt spid="933891">
                                            <p:txEl>
                                              <p:pRg st="5" end="5"/>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933891">
                                            <p:txEl>
                                              <p:pRg st="6" end="6"/>
                                            </p:txEl>
                                          </p:spTgt>
                                        </p:tgtEl>
                                        <p:attrNameLst>
                                          <p:attrName>style.visibility</p:attrName>
                                        </p:attrNameLst>
                                      </p:cBhvr>
                                      <p:to>
                                        <p:strVal val="visible"/>
                                      </p:to>
                                    </p:set>
                                    <p:animEffect transition="in" filter="wipe(left)">
                                      <p:cBhvr>
                                        <p:cTn id="29" dur="500"/>
                                        <p:tgtEl>
                                          <p:spTgt spid="933891">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933891">
                                            <p:txEl>
                                              <p:pRg st="7" end="7"/>
                                            </p:txEl>
                                          </p:spTgt>
                                        </p:tgtEl>
                                        <p:attrNameLst>
                                          <p:attrName>style.visibility</p:attrName>
                                        </p:attrNameLst>
                                      </p:cBhvr>
                                      <p:to>
                                        <p:strVal val="visible"/>
                                      </p:to>
                                    </p:set>
                                    <p:animEffect transition="in" filter="wipe(left)">
                                      <p:cBhvr>
                                        <p:cTn id="34" dur="500"/>
                                        <p:tgtEl>
                                          <p:spTgt spid="933891">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33891">
                                            <p:txEl>
                                              <p:pRg st="8" end="8"/>
                                            </p:txEl>
                                          </p:spTgt>
                                        </p:tgtEl>
                                        <p:attrNameLst>
                                          <p:attrName>style.visibility</p:attrName>
                                        </p:attrNameLst>
                                      </p:cBhvr>
                                      <p:to>
                                        <p:strVal val="visible"/>
                                      </p:to>
                                    </p:set>
                                    <p:animEffect transition="in" filter="wipe(left)">
                                      <p:cBhvr>
                                        <p:cTn id="39" dur="500"/>
                                        <p:tgtEl>
                                          <p:spTgt spid="933891">
                                            <p:txEl>
                                              <p:pRg st="8" end="8"/>
                                            </p:txEl>
                                          </p:spTgt>
                                        </p:tgtEl>
                                      </p:cBhvr>
                                    </p:animEffect>
                                  </p:childTnLst>
                                </p:cTn>
                              </p:par>
                            </p:childTnLst>
                          </p:cTn>
                        </p:par>
                        <p:par>
                          <p:cTn id="40" fill="hold">
                            <p:stCondLst>
                              <p:cond delay="500"/>
                            </p:stCondLst>
                            <p:childTnLst>
                              <p:par>
                                <p:cTn id="41" presetID="22" presetClass="entr" presetSubtype="2" fill="hold" grpId="0"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right)">
                                      <p:cBhvr>
                                        <p:cTn id="43" dur="500"/>
                                        <p:tgtEl>
                                          <p:spTgt spid="2"/>
                                        </p:tgtEl>
                                      </p:cBhvr>
                                    </p:animEffect>
                                  </p:childTnLst>
                                </p:cTn>
                              </p:par>
                            </p:childTnLst>
                          </p:cTn>
                        </p:par>
                        <p:par>
                          <p:cTn id="44" fill="hold">
                            <p:stCondLst>
                              <p:cond delay="1000"/>
                            </p:stCondLst>
                            <p:childTnLst>
                              <p:par>
                                <p:cTn id="45" presetID="22" presetClass="entr" presetSubtype="1" fill="hold" grpId="0"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up)">
                                      <p:cBhvr>
                                        <p:cTn id="47" dur="500"/>
                                        <p:tgtEl>
                                          <p:spTgt spid="8"/>
                                        </p:tgtEl>
                                      </p:cBhvr>
                                    </p:animEffect>
                                  </p:childTnLst>
                                </p:cTn>
                              </p:par>
                            </p:childTnLst>
                          </p:cTn>
                        </p:par>
                        <p:par>
                          <p:cTn id="48" fill="hold">
                            <p:stCondLst>
                              <p:cond delay="1500"/>
                            </p:stCondLst>
                            <p:childTnLst>
                              <p:par>
                                <p:cTn id="49" presetID="22" presetClass="entr" presetSubtype="8" fill="hold" nodeType="afterEffect">
                                  <p:stCondLst>
                                    <p:cond delay="0"/>
                                  </p:stCondLst>
                                  <p:childTnLst>
                                    <p:set>
                                      <p:cBhvr>
                                        <p:cTn id="50" dur="1" fill="hold">
                                          <p:stCondLst>
                                            <p:cond delay="0"/>
                                          </p:stCondLst>
                                        </p:cTn>
                                        <p:tgtEl>
                                          <p:spTgt spid="933891">
                                            <p:txEl>
                                              <p:pRg st="9" end="9"/>
                                            </p:txEl>
                                          </p:spTgt>
                                        </p:tgtEl>
                                        <p:attrNameLst>
                                          <p:attrName>style.visibility</p:attrName>
                                        </p:attrNameLst>
                                      </p:cBhvr>
                                      <p:to>
                                        <p:strVal val="visible"/>
                                      </p:to>
                                    </p:set>
                                    <p:animEffect transition="in" filter="wipe(left)">
                                      <p:cBhvr>
                                        <p:cTn id="51" dur="500"/>
                                        <p:tgtEl>
                                          <p:spTgt spid="933891">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933891">
                                            <p:txEl>
                                              <p:pRg st="10" end="10"/>
                                            </p:txEl>
                                          </p:spTgt>
                                        </p:tgtEl>
                                        <p:attrNameLst>
                                          <p:attrName>style.visibility</p:attrName>
                                        </p:attrNameLst>
                                      </p:cBhvr>
                                      <p:to>
                                        <p:strVal val="visible"/>
                                      </p:to>
                                    </p:set>
                                    <p:animEffect transition="in" filter="wipe(left)">
                                      <p:cBhvr>
                                        <p:cTn id="56" dur="500"/>
                                        <p:tgtEl>
                                          <p:spTgt spid="9338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D7ED0B3-0DBE-44DE-A89B-B29C35C0DA9C}"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3133A6F8-5CA5-4C26-A585-80CAC23DE364}" type="slidenum">
              <a:rPr lang="en-US" altLang="en-US"/>
              <a:pPr/>
              <a:t>7</a:t>
            </a:fld>
            <a:endParaRPr lang="en-US" altLang="en-US"/>
          </a:p>
        </p:txBody>
      </p:sp>
      <p:sp>
        <p:nvSpPr>
          <p:cNvPr id="989186" name="Rectangle 2"/>
          <p:cNvSpPr>
            <a:spLocks noGrp="1" noChangeArrowheads="1"/>
          </p:cNvSpPr>
          <p:nvPr>
            <p:ph type="title"/>
          </p:nvPr>
        </p:nvSpPr>
        <p:spPr/>
        <p:txBody>
          <a:bodyPr/>
          <a:lstStyle/>
          <a:p>
            <a:r>
              <a:rPr lang="en-US" altLang="en-US" sz="3200"/>
              <a:t>Throwable/Exception Hierarchy</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2865" y="1733313"/>
            <a:ext cx="4258269" cy="3391373"/>
          </a:xfrm>
          <a:prstGeom prst="rect">
            <a:avLst/>
          </a:prstGeom>
        </p:spPr>
      </p:pic>
      <p:sp>
        <p:nvSpPr>
          <p:cNvPr id="5" name="Rectangle 4"/>
          <p:cNvSpPr/>
          <p:nvPr/>
        </p:nvSpPr>
        <p:spPr bwMode="auto">
          <a:xfrm>
            <a:off x="5486400" y="3810000"/>
            <a:ext cx="1371600" cy="990600"/>
          </a:xfrm>
          <a:prstGeom prst="rect">
            <a:avLst/>
          </a:prstGeom>
          <a:noFill/>
          <a:ln w="57150" cap="flat" cmpd="sng" algn="ctr">
            <a:solidFill>
              <a:srgbClr val="FF0000"/>
            </a:solidFill>
            <a:prstDash val="solid"/>
            <a:round/>
            <a:headEnd type="none" w="med" len="med"/>
            <a:tailEnd type="triangle" w="med" len="med"/>
          </a:ln>
          <a:effectLst/>
          <a:ex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w Cen MT" panose="020B0602020104020603" pitchFamily="34" charset="0"/>
            </a:endParaRPr>
          </a:p>
        </p:txBody>
      </p:sp>
      <p:sp>
        <p:nvSpPr>
          <p:cNvPr id="8" name="Rectangle 7"/>
          <p:cNvSpPr/>
          <p:nvPr/>
        </p:nvSpPr>
        <p:spPr bwMode="auto">
          <a:xfrm>
            <a:off x="3733800" y="4648200"/>
            <a:ext cx="1600200" cy="990600"/>
          </a:xfrm>
          <a:prstGeom prst="rect">
            <a:avLst/>
          </a:prstGeom>
          <a:noFill/>
          <a:ln w="57150" cap="flat" cmpd="sng" algn="ctr">
            <a:solidFill>
              <a:srgbClr val="008000"/>
            </a:solid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w Cen MT" panose="020B0602020104020603" pitchFamily="34" charset="0"/>
            </a:endParaRPr>
          </a:p>
        </p:txBody>
      </p:sp>
      <p:sp>
        <p:nvSpPr>
          <p:cNvPr id="7" name="TextBox 6"/>
          <p:cNvSpPr txBox="1"/>
          <p:nvPr/>
        </p:nvSpPr>
        <p:spPr>
          <a:xfrm>
            <a:off x="6874316" y="3657600"/>
            <a:ext cx="1256691" cy="461665"/>
          </a:xfrm>
          <a:prstGeom prst="rect">
            <a:avLst/>
          </a:prstGeom>
          <a:noFill/>
        </p:spPr>
        <p:txBody>
          <a:bodyPr wrap="none" rtlCol="0">
            <a:spAutoFit/>
          </a:bodyPr>
          <a:lstStyle/>
          <a:p>
            <a:r>
              <a:rPr lang="en-US" sz="2400" b="1" dirty="0">
                <a:solidFill>
                  <a:srgbClr val="FF0000"/>
                </a:solidFill>
                <a:latin typeface="+mn-lt"/>
              </a:rPr>
              <a:t>Checked</a:t>
            </a:r>
          </a:p>
        </p:txBody>
      </p:sp>
      <p:sp>
        <p:nvSpPr>
          <p:cNvPr id="10" name="TextBox 9"/>
          <p:cNvSpPr txBox="1"/>
          <p:nvPr/>
        </p:nvSpPr>
        <p:spPr>
          <a:xfrm>
            <a:off x="5309574" y="5177135"/>
            <a:ext cx="1586909" cy="461665"/>
          </a:xfrm>
          <a:prstGeom prst="rect">
            <a:avLst/>
          </a:prstGeom>
          <a:noFill/>
        </p:spPr>
        <p:txBody>
          <a:bodyPr wrap="none" rtlCol="0">
            <a:spAutoFit/>
          </a:bodyPr>
          <a:lstStyle/>
          <a:p>
            <a:r>
              <a:rPr lang="en-US" sz="2400" b="1" dirty="0">
                <a:solidFill>
                  <a:srgbClr val="008000"/>
                </a:solidFill>
                <a:latin typeface="+mn-lt"/>
              </a:rPr>
              <a:t>Unchecked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down)">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7"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686800" cy="4876800"/>
          </a:xfrm>
        </p:spPr>
        <p:txBody>
          <a:bodyPr/>
          <a:lstStyle/>
          <a:p>
            <a:pPr marL="0" indent="0">
              <a:buNone/>
            </a:pPr>
            <a:r>
              <a:rPr lang="en-US" altLang="en-US" sz="2400" b="1" dirty="0">
                <a:solidFill>
                  <a:srgbClr val="FF0000"/>
                </a:solidFill>
              </a:rPr>
              <a:t>Checked</a:t>
            </a:r>
            <a:r>
              <a:rPr lang="en-US" altLang="en-US" sz="2400" dirty="0">
                <a:solidFill>
                  <a:srgbClr val="FF0000"/>
                </a:solidFill>
              </a:rPr>
              <a:t>: are exceptions that are checked at the compile time </a:t>
            </a:r>
            <a:endParaRPr lang="en-US" sz="2400" dirty="0">
              <a:solidFill>
                <a:srgbClr val="FF0000"/>
              </a:solidFill>
            </a:endParaRPr>
          </a:p>
          <a:p>
            <a:r>
              <a:rPr lang="en-US" sz="2400" dirty="0"/>
              <a:t>Represent invalid conditions in areas outside the immediate control of the program (invalid user input, database problems, network outages, absent files)</a:t>
            </a:r>
          </a:p>
          <a:p>
            <a:r>
              <a:rPr lang="en-US" sz="2400" dirty="0"/>
              <a:t>Are subclasses of Exception</a:t>
            </a:r>
          </a:p>
          <a:p>
            <a:r>
              <a:rPr lang="en-US" sz="2400" dirty="0"/>
              <a:t> Method must establish a policy for all checked exceptions thrown by its implementation </a:t>
            </a:r>
          </a:p>
          <a:p>
            <a:pPr lvl="1">
              <a:buFont typeface="Wingdings" panose="05000000000000000000" pitchFamily="2" charset="2"/>
              <a:buChar char="Ø"/>
            </a:pPr>
            <a:r>
              <a:rPr lang="en-US" altLang="en-US" dirty="0"/>
              <a:t>either </a:t>
            </a:r>
            <a:r>
              <a:rPr lang="en-US" dirty="0"/>
              <a:t>handle them somehow  </a:t>
            </a:r>
          </a:p>
          <a:p>
            <a:pPr marL="282575" lvl="1" indent="0">
              <a:buNone/>
            </a:pPr>
            <a:r>
              <a:rPr lang="en-US" dirty="0">
                <a:sym typeface="Wingdings" panose="05000000000000000000" pitchFamily="2" charset="2"/>
              </a:rPr>
              <a:t>     </a:t>
            </a:r>
            <a:r>
              <a:rPr lang="en-US" altLang="en-US" dirty="0"/>
              <a:t>catch all </a:t>
            </a:r>
            <a:r>
              <a:rPr lang="en-US" altLang="en-US" dirty="0">
                <a:solidFill>
                  <a:srgbClr val="FF0000"/>
                </a:solidFill>
              </a:rPr>
              <a:t>checked exceptions </a:t>
            </a:r>
            <a:r>
              <a:rPr lang="en-US" altLang="en-US" dirty="0"/>
              <a:t>it might encounter (</a:t>
            </a:r>
            <a:r>
              <a:rPr lang="en-US" altLang="en-US" sz="2000" dirty="0">
                <a:latin typeface="Courier New" panose="02070309020205020404" pitchFamily="49" charset="0"/>
                <a:cs typeface="Courier New" panose="02070309020205020404" pitchFamily="49" charset="0"/>
              </a:rPr>
              <a:t>try-catch</a:t>
            </a:r>
            <a:r>
              <a:rPr lang="en-US" altLang="en-US" dirty="0"/>
              <a:t>)</a:t>
            </a:r>
          </a:p>
          <a:p>
            <a:pPr lvl="1">
              <a:buFont typeface="Wingdings" panose="05000000000000000000" pitchFamily="2" charset="2"/>
              <a:buChar char="Ø"/>
            </a:pPr>
            <a:r>
              <a:rPr lang="en-US" altLang="en-US" dirty="0"/>
              <a:t>or </a:t>
            </a:r>
            <a:r>
              <a:rPr lang="en-US" dirty="0"/>
              <a:t>pass the checked exceptions further up the stack   </a:t>
            </a:r>
          </a:p>
          <a:p>
            <a:pPr marL="282575" lvl="1" indent="0">
              <a:buNone/>
            </a:pPr>
            <a:r>
              <a:rPr lang="en-US" dirty="0">
                <a:sym typeface="Wingdings" panose="05000000000000000000" pitchFamily="2" charset="2"/>
              </a:rPr>
              <a:t>    </a:t>
            </a:r>
            <a:r>
              <a:rPr lang="en-US" altLang="en-US" dirty="0"/>
              <a:t>declare that it might throw them (</a:t>
            </a:r>
            <a:r>
              <a:rPr lang="en-US" dirty="0"/>
              <a:t>using </a:t>
            </a:r>
            <a:r>
              <a:rPr lang="en-US" dirty="0">
                <a:latin typeface="Courier New" panose="02070309020205020404" pitchFamily="49" charset="0"/>
                <a:cs typeface="Courier New" panose="02070309020205020404" pitchFamily="49" charset="0"/>
              </a:rPr>
              <a:t>throws</a:t>
            </a:r>
            <a:r>
              <a:rPr lang="en-US" i="1" dirty="0"/>
              <a:t> </a:t>
            </a:r>
            <a:r>
              <a:rPr lang="en-US" dirty="0"/>
              <a:t>keyword)</a:t>
            </a:r>
            <a:endParaRPr lang="en-US" altLang="en-US" dirty="0"/>
          </a:p>
          <a:p>
            <a:endParaRPr lang="en-US" dirty="0"/>
          </a:p>
        </p:txBody>
      </p:sp>
      <p:sp>
        <p:nvSpPr>
          <p:cNvPr id="4" name="Date Placeholder 3"/>
          <p:cNvSpPr>
            <a:spLocks noGrp="1"/>
          </p:cNvSpPr>
          <p:nvPr>
            <p:ph type="dt" sz="half" idx="10"/>
          </p:nvPr>
        </p:nvSpPr>
        <p:spPr/>
        <p:txBody>
          <a:bodyPr/>
          <a:lstStyle/>
          <a:p>
            <a:fld id="{5BDB29DB-CB7C-45CB-B544-9EF04A3260DE}" type="datetime1">
              <a:rPr lang="en-US" altLang="en-US" smtClean="0"/>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98F415B5-BD15-4336-A5CC-879C0F2077D6}" type="slidenum">
              <a:rPr lang="en-US" altLang="en-US" smtClean="0"/>
              <a:pPr/>
              <a:t>8</a:t>
            </a:fld>
            <a:endParaRPr lang="en-US" altLang="en-US"/>
          </a:p>
        </p:txBody>
      </p:sp>
      <p:sp>
        <p:nvSpPr>
          <p:cNvPr id="9" name="Rectangle 2"/>
          <p:cNvSpPr>
            <a:spLocks noGrp="1" noChangeArrowheads="1"/>
          </p:cNvSpPr>
          <p:nvPr>
            <p:ph type="title"/>
          </p:nvPr>
        </p:nvSpPr>
        <p:spPr>
          <a:xfrm>
            <a:off x="457200" y="457200"/>
            <a:ext cx="8229600" cy="609600"/>
          </a:xfrm>
        </p:spPr>
        <p:txBody>
          <a:bodyPr/>
          <a:lstStyle/>
          <a:p>
            <a:r>
              <a:rPr lang="en-US" altLang="en-US" dirty="0"/>
              <a:t>Checked vs Unchecked Exceptions</a:t>
            </a:r>
          </a:p>
        </p:txBody>
      </p:sp>
    </p:spTree>
    <p:extLst>
      <p:ext uri="{BB962C8B-B14F-4D97-AF65-F5344CB8AC3E}">
        <p14:creationId xmlns:p14="http://schemas.microsoft.com/office/powerpoint/2010/main" val="9270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left)">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left)">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left)">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33EA6FE-DFB8-47CA-B3F3-A91394686138}" type="datetime1">
              <a:rPr lang="en-US" altLang="en-US"/>
              <a:pPr/>
              <a:t>1/25/17</a:t>
            </a:fld>
            <a:endParaRPr lang="en-US" altLang="en-US"/>
          </a:p>
        </p:txBody>
      </p:sp>
      <p:sp>
        <p:nvSpPr>
          <p:cNvPr id="6" name="Slide Number Placeholder 5"/>
          <p:cNvSpPr>
            <a:spLocks noGrp="1"/>
          </p:cNvSpPr>
          <p:nvPr>
            <p:ph type="sldNum" sz="quarter" idx="12"/>
          </p:nvPr>
        </p:nvSpPr>
        <p:spPr/>
        <p:txBody>
          <a:bodyPr/>
          <a:lstStyle/>
          <a:p>
            <a:r>
              <a:rPr lang="en-US" altLang="en-US"/>
              <a:t>12-</a:t>
            </a:r>
            <a:fld id="{46DDE9E1-F59E-47DD-9F19-8CDB6F5044F8}" type="slidenum">
              <a:rPr lang="en-US" altLang="en-US"/>
              <a:pPr/>
              <a:t>9</a:t>
            </a:fld>
            <a:endParaRPr lang="en-US" altLang="en-US"/>
          </a:p>
        </p:txBody>
      </p:sp>
      <p:sp>
        <p:nvSpPr>
          <p:cNvPr id="985090" name="Rectangle 2"/>
          <p:cNvSpPr>
            <a:spLocks noGrp="1" noChangeArrowheads="1"/>
          </p:cNvSpPr>
          <p:nvPr>
            <p:ph type="title"/>
          </p:nvPr>
        </p:nvSpPr>
        <p:spPr/>
        <p:txBody>
          <a:bodyPr/>
          <a:lstStyle/>
          <a:p>
            <a:r>
              <a:rPr lang="en-US" altLang="en-US" dirty="0"/>
              <a:t>Checked vs Unchecked Exceptions</a:t>
            </a:r>
          </a:p>
        </p:txBody>
      </p:sp>
      <p:sp>
        <p:nvSpPr>
          <p:cNvPr id="985091" name="Rectangle 3"/>
          <p:cNvSpPr>
            <a:spLocks noGrp="1" noChangeArrowheads="1"/>
          </p:cNvSpPr>
          <p:nvPr>
            <p:ph type="body" idx="1"/>
          </p:nvPr>
        </p:nvSpPr>
        <p:spPr>
          <a:xfrm>
            <a:off x="381000" y="1143000"/>
            <a:ext cx="8763000" cy="4876800"/>
          </a:xfrm>
        </p:spPr>
        <p:txBody>
          <a:bodyPr/>
          <a:lstStyle/>
          <a:p>
            <a:pPr marL="0" lvl="0" indent="0">
              <a:spcBef>
                <a:spcPct val="0"/>
              </a:spcBef>
              <a:buNone/>
            </a:pPr>
            <a:r>
              <a:rPr lang="en-US" altLang="en-US" sz="2400" b="1" dirty="0">
                <a:solidFill>
                  <a:srgbClr val="008000"/>
                </a:solidFill>
              </a:rPr>
              <a:t>Unchecked</a:t>
            </a:r>
            <a:r>
              <a:rPr lang="en-US" altLang="en-US" sz="2400" dirty="0">
                <a:solidFill>
                  <a:schemeClr val="accent2"/>
                </a:solidFill>
              </a:rPr>
              <a:t>: </a:t>
            </a:r>
            <a:r>
              <a:rPr lang="en-US" sz="2400" dirty="0">
                <a:solidFill>
                  <a:srgbClr val="008000"/>
                </a:solidFill>
              </a:rPr>
              <a:t>are not checked at the compile time</a:t>
            </a:r>
            <a:r>
              <a:rPr lang="en-US" sz="2400" dirty="0"/>
              <a:t>.</a:t>
            </a:r>
            <a:r>
              <a:rPr lang="en-US" altLang="en-US" sz="2400" dirty="0">
                <a:solidFill>
                  <a:schemeClr val="accent2"/>
                </a:solidFill>
              </a:rPr>
              <a:t> </a:t>
            </a:r>
          </a:p>
          <a:p>
            <a:pPr>
              <a:spcBef>
                <a:spcPct val="0"/>
              </a:spcBef>
            </a:pPr>
            <a:r>
              <a:rPr lang="en-US" altLang="en-US" sz="2400" dirty="0"/>
              <a:t>Represent defects in the program (bugs) </a:t>
            </a:r>
          </a:p>
          <a:p>
            <a:pPr>
              <a:spcBef>
                <a:spcPct val="0"/>
              </a:spcBef>
            </a:pPr>
            <a:r>
              <a:rPr lang="en-US" altLang="en-US" sz="2400" dirty="0"/>
              <a:t>Reflect errors in program's logic from which it is not possible to  recover at a run time </a:t>
            </a:r>
          </a:p>
          <a:p>
            <a:pPr>
              <a:spcBef>
                <a:spcPct val="0"/>
              </a:spcBef>
            </a:pPr>
            <a:r>
              <a:rPr lang="en-US" altLang="en-US" sz="2400" dirty="0"/>
              <a:t>Often invalid arguments passed to a </a:t>
            </a:r>
            <a:r>
              <a:rPr lang="en-US" altLang="en-US" sz="2400" u="sng" dirty="0"/>
              <a:t>non-private</a:t>
            </a:r>
            <a:r>
              <a:rPr lang="en-US" altLang="en-US" sz="2400" dirty="0"/>
              <a:t> method.</a:t>
            </a:r>
          </a:p>
          <a:p>
            <a:pPr marL="0" indent="0">
              <a:spcBef>
                <a:spcPct val="0"/>
              </a:spcBef>
              <a:buNone/>
            </a:pPr>
            <a:endParaRPr lang="en-US" altLang="en-US" sz="2400" dirty="0"/>
          </a:p>
          <a:p>
            <a:pPr marL="0" lvl="0" indent="0" eaLnBrk="0" hangingPunct="0">
              <a:spcBef>
                <a:spcPct val="0"/>
              </a:spcBef>
            </a:pPr>
            <a:r>
              <a:rPr lang="en-US" altLang="en-US" sz="2400" dirty="0"/>
              <a:t>Are subclasses of </a:t>
            </a:r>
            <a:r>
              <a:rPr kumimoji="0" lang="en-US" altLang="en-US" sz="2400" b="0" i="0" u="none" strike="noStrike" cap="none" normalizeH="0" baseline="0" dirty="0" err="1">
                <a:ln>
                  <a:noFill/>
                </a:ln>
                <a:effectLst/>
                <a:hlinkClick r:id="rId3"/>
              </a:rPr>
              <a:t>RuntimeException</a:t>
            </a:r>
            <a:r>
              <a:rPr kumimoji="0" lang="en-US" altLang="en-US" sz="2400" b="0" i="0" u="none" strike="noStrike" cap="none" normalizeH="0" baseline="0" dirty="0">
                <a:ln>
                  <a:noFill/>
                </a:ln>
                <a:solidFill>
                  <a:schemeClr val="tx1"/>
                </a:solidFill>
                <a:effectLst/>
              </a:rPr>
              <a:t>, and are usually implemented using </a:t>
            </a:r>
            <a:r>
              <a:rPr kumimoji="0" lang="en-US" altLang="en-US" sz="2400" b="0" i="0" u="none" strike="noStrike" cap="none" normalizeH="0" baseline="0" dirty="0" err="1">
                <a:ln>
                  <a:noFill/>
                </a:ln>
                <a:solidFill>
                  <a:schemeClr val="tx1"/>
                </a:solidFill>
                <a:effectLst/>
                <a:hlinkClick r:id="rId4"/>
              </a:rPr>
              <a:t>IllegalArgumentException</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err="1">
                <a:ln>
                  <a:noFill/>
                </a:ln>
                <a:solidFill>
                  <a:schemeClr val="tx1"/>
                </a:solidFill>
                <a:effectLst/>
                <a:hlinkClick r:id="rId5"/>
              </a:rPr>
              <a:t>NullPointerException</a:t>
            </a:r>
            <a:r>
              <a:rPr kumimoji="0" lang="en-US" altLang="en-US" sz="2400" b="0" i="0" u="none" strike="noStrike" cap="none" normalizeH="0" baseline="0" dirty="0">
                <a:ln>
                  <a:noFill/>
                </a:ln>
                <a:solidFill>
                  <a:schemeClr val="tx1"/>
                </a:solidFill>
                <a:effectLst/>
              </a:rPr>
              <a:t>, or </a:t>
            </a:r>
            <a:r>
              <a:rPr kumimoji="0" lang="en-US" altLang="en-US" sz="2400" b="0" i="0" u="none" strike="noStrike" cap="none" normalizeH="0" baseline="0" dirty="0" err="1">
                <a:ln>
                  <a:noFill/>
                </a:ln>
                <a:solidFill>
                  <a:schemeClr val="tx1"/>
                </a:solidFill>
                <a:effectLst/>
                <a:hlinkClick r:id="rId6"/>
              </a:rPr>
              <a:t>IllegalStateException</a:t>
            </a:r>
            <a:endParaRPr kumimoji="0" lang="en-US" altLang="en-US" sz="2400" b="0" i="0" u="none" strike="noStrike" cap="none" normalizeH="0" baseline="0" dirty="0">
              <a:ln>
                <a:noFill/>
              </a:ln>
              <a:solidFill>
                <a:schemeClr val="tx1"/>
              </a:solidFill>
              <a:effectLst/>
            </a:endParaRPr>
          </a:p>
          <a:p>
            <a:pPr marL="0" lvl="0" indent="0" eaLnBrk="0" hangingPunct="0">
              <a:spcBef>
                <a:spcPct val="0"/>
              </a:spcBef>
              <a:buNone/>
            </a:pPr>
            <a:endParaRPr kumimoji="0" lang="en-US" altLang="en-US" sz="2400" b="0" i="0" u="none" strike="noStrike" cap="none" normalizeH="0" baseline="0" dirty="0">
              <a:ln>
                <a:noFill/>
              </a:ln>
              <a:solidFill>
                <a:schemeClr val="tx1"/>
              </a:solidFill>
              <a:effectLst/>
            </a:endParaRPr>
          </a:p>
          <a:p>
            <a:pPr marL="0" lvl="0" indent="0" eaLnBrk="0" hangingPunct="0">
              <a:spcBef>
                <a:spcPct val="0"/>
              </a:spcBef>
            </a:pPr>
            <a:r>
              <a:rPr lang="en-US" altLang="en-US" sz="2400" dirty="0"/>
              <a:t>M</a:t>
            </a:r>
            <a:r>
              <a:rPr kumimoji="0" lang="en-US" altLang="en-US" sz="2400" b="0" i="0" u="none" strike="noStrike" cap="none" normalizeH="0" baseline="0" dirty="0">
                <a:ln>
                  <a:noFill/>
                </a:ln>
                <a:solidFill>
                  <a:schemeClr val="tx1"/>
                </a:solidFill>
                <a:effectLst/>
              </a:rPr>
              <a:t>ethod is </a:t>
            </a:r>
            <a:r>
              <a:rPr lang="en-US" altLang="en-US" sz="2400" dirty="0"/>
              <a:t>NOT obliged to establish a policy for the unchecked exceptions thrown by its implementation</a:t>
            </a:r>
          </a:p>
          <a:p>
            <a:pPr marL="0" lvl="0" indent="0" eaLnBrk="0" hangingPunct="0">
              <a:spcBef>
                <a:spcPct val="0"/>
              </a:spcBef>
              <a:buNone/>
            </a:pPr>
            <a:r>
              <a:rPr lang="en-US" altLang="en-US" sz="2400" dirty="0"/>
              <a:t> (almost always does not do so)</a:t>
            </a:r>
          </a:p>
          <a:p>
            <a:pPr>
              <a:lnSpc>
                <a:spcPct val="90000"/>
              </a:lnSpc>
              <a:buFontTx/>
              <a:buNone/>
            </a:pPr>
            <a:endParaRPr lang="en-US" altLang="en-US" sz="2400" dirty="0">
              <a:solidFill>
                <a:schemeClr val="accent2"/>
              </a:solidFill>
            </a:endParaRPr>
          </a:p>
          <a:p>
            <a:pPr>
              <a:lnSpc>
                <a:spcPct val="90000"/>
              </a:lnSpc>
              <a:buFontTx/>
              <a:buNone/>
            </a:pPr>
            <a:endParaRPr lang="en-US" altLang="en-US" sz="2400" dirty="0">
              <a:solidFill>
                <a:schemeClr val="accent2"/>
              </a:solidFill>
            </a:endParaRPr>
          </a:p>
          <a:p>
            <a:pPr marL="282575" lvl="1" indent="0">
              <a:lnSpc>
                <a:spcPct val="90000"/>
              </a:lnSpc>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85091">
                                            <p:txEl>
                                              <p:pRg st="0" end="0"/>
                                            </p:txEl>
                                          </p:spTgt>
                                        </p:tgtEl>
                                        <p:attrNameLst>
                                          <p:attrName>style.visibility</p:attrName>
                                        </p:attrNameLst>
                                      </p:cBhvr>
                                      <p:to>
                                        <p:strVal val="visible"/>
                                      </p:to>
                                    </p:set>
                                    <p:animEffect transition="in" filter="wipe(left)">
                                      <p:cBhvr>
                                        <p:cTn id="7" dur="500"/>
                                        <p:tgtEl>
                                          <p:spTgt spid="9850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85091">
                                            <p:txEl>
                                              <p:pRg st="1" end="1"/>
                                            </p:txEl>
                                          </p:spTgt>
                                        </p:tgtEl>
                                        <p:attrNameLst>
                                          <p:attrName>style.visibility</p:attrName>
                                        </p:attrNameLst>
                                      </p:cBhvr>
                                      <p:to>
                                        <p:strVal val="visible"/>
                                      </p:to>
                                    </p:set>
                                    <p:animEffect transition="in" filter="wipe(left)">
                                      <p:cBhvr>
                                        <p:cTn id="12" dur="500"/>
                                        <p:tgtEl>
                                          <p:spTgt spid="9850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85091">
                                            <p:txEl>
                                              <p:pRg st="2" end="2"/>
                                            </p:txEl>
                                          </p:spTgt>
                                        </p:tgtEl>
                                        <p:attrNameLst>
                                          <p:attrName>style.visibility</p:attrName>
                                        </p:attrNameLst>
                                      </p:cBhvr>
                                      <p:to>
                                        <p:strVal val="visible"/>
                                      </p:to>
                                    </p:set>
                                    <p:animEffect transition="in" filter="wipe(left)">
                                      <p:cBhvr>
                                        <p:cTn id="17" dur="500"/>
                                        <p:tgtEl>
                                          <p:spTgt spid="9850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85091">
                                            <p:txEl>
                                              <p:pRg st="3" end="3"/>
                                            </p:txEl>
                                          </p:spTgt>
                                        </p:tgtEl>
                                        <p:attrNameLst>
                                          <p:attrName>style.visibility</p:attrName>
                                        </p:attrNameLst>
                                      </p:cBhvr>
                                      <p:to>
                                        <p:strVal val="visible"/>
                                      </p:to>
                                    </p:set>
                                    <p:animEffect transition="in" filter="wipe(left)">
                                      <p:cBhvr>
                                        <p:cTn id="22" dur="500"/>
                                        <p:tgtEl>
                                          <p:spTgt spid="9850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85091">
                                            <p:txEl>
                                              <p:pRg st="5" end="5"/>
                                            </p:txEl>
                                          </p:spTgt>
                                        </p:tgtEl>
                                        <p:attrNameLst>
                                          <p:attrName>style.visibility</p:attrName>
                                        </p:attrNameLst>
                                      </p:cBhvr>
                                      <p:to>
                                        <p:strVal val="visible"/>
                                      </p:to>
                                    </p:set>
                                    <p:animEffect transition="in" filter="wipe(left)">
                                      <p:cBhvr>
                                        <p:cTn id="27" dur="500"/>
                                        <p:tgtEl>
                                          <p:spTgt spid="98509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85091">
                                            <p:txEl>
                                              <p:pRg st="7" end="7"/>
                                            </p:txEl>
                                          </p:spTgt>
                                        </p:tgtEl>
                                        <p:attrNameLst>
                                          <p:attrName>style.visibility</p:attrName>
                                        </p:attrNameLst>
                                      </p:cBhvr>
                                      <p:to>
                                        <p:strVal val="visible"/>
                                      </p:to>
                                    </p:set>
                                    <p:animEffect transition="in" filter="wipe(left)">
                                      <p:cBhvr>
                                        <p:cTn id="32" dur="500"/>
                                        <p:tgtEl>
                                          <p:spTgt spid="98509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85091">
                                            <p:txEl>
                                              <p:pRg st="8" end="8"/>
                                            </p:txEl>
                                          </p:spTgt>
                                        </p:tgtEl>
                                        <p:attrNameLst>
                                          <p:attrName>style.visibility</p:attrName>
                                        </p:attrNameLst>
                                      </p:cBhvr>
                                      <p:to>
                                        <p:strVal val="visible"/>
                                      </p:to>
                                    </p:set>
                                    <p:animEffect transition="in" filter="wipe(left)">
                                      <p:cBhvr>
                                        <p:cTn id="37" dur="500"/>
                                        <p:tgtEl>
                                          <p:spTgt spid="9850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777DE"/>
      </a:hlink>
      <a:folHlink>
        <a:srgbClr val="B2B2B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w Cen MT" panose="020B0602020104020603"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w Cen MT" panose="020B0602020104020603"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94826</TotalTime>
  <Words>733</Words>
  <Application>Microsoft Macintosh PowerPoint</Application>
  <PresentationFormat>On-screen Show (4:3)</PresentationFormat>
  <Paragraphs>168</Paragraphs>
  <Slides>13</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Arial Narrow</vt:lpstr>
      <vt:lpstr>Calibri</vt:lpstr>
      <vt:lpstr>Courier New</vt:lpstr>
      <vt:lpstr>Times New Roman</vt:lpstr>
      <vt:lpstr>Tw Cen MT</vt:lpstr>
      <vt:lpstr>Tw Cen MT Condensed</vt:lpstr>
      <vt:lpstr>Wingdings</vt:lpstr>
      <vt:lpstr>Default Design</vt:lpstr>
      <vt:lpstr>CSE 143 Java</vt:lpstr>
      <vt:lpstr>Verifying Validity of Input Parameters </vt:lpstr>
      <vt:lpstr>Exception Handling</vt:lpstr>
      <vt:lpstr>Exceptions as Part of Method Specifications</vt:lpstr>
      <vt:lpstr>try-catch</vt:lpstr>
      <vt:lpstr>try-catch</vt:lpstr>
      <vt:lpstr>Throwable/Exception Hierarchy</vt:lpstr>
      <vt:lpstr>Checked vs Unchecked Exceptions</vt:lpstr>
      <vt:lpstr>Checked vs Unchecked Exceptions</vt:lpstr>
      <vt:lpstr>Checked vs Unchecked Exceptions</vt:lpstr>
      <vt:lpstr>Writing your own exception</vt:lpstr>
      <vt:lpstr>What can we do with InvalidRadiusException?</vt:lpstr>
      <vt:lpstr>Do we need to handle it?</vt:lpstr>
    </vt:vector>
  </TitlesOfParts>
  <Company>cse</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CSE142Java</dc:title>
  <dc:creator>uw</dc:creator>
  <cp:lastModifiedBy>Skoteiniotis, Therapon</cp:lastModifiedBy>
  <cp:revision>279</cp:revision>
  <dcterms:created xsi:type="dcterms:W3CDTF">2001-03-26T05:52:29Z</dcterms:created>
  <dcterms:modified xsi:type="dcterms:W3CDTF">2017-01-25T20:29:11Z</dcterms:modified>
</cp:coreProperties>
</file>