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9" r:id="rId4"/>
    <p:sldMasterId id="2147483721" r:id="rId5"/>
  </p:sldMasterIdLst>
  <p:notesMasterIdLst>
    <p:notesMasterId r:id="rId25"/>
  </p:notesMasterIdLst>
  <p:sldIdLst>
    <p:sldId id="256" r:id="rId6"/>
    <p:sldId id="262" r:id="rId7"/>
    <p:sldId id="263" r:id="rId8"/>
    <p:sldId id="266" r:id="rId9"/>
    <p:sldId id="267" r:id="rId10"/>
    <p:sldId id="268" r:id="rId11"/>
    <p:sldId id="261" r:id="rId12"/>
    <p:sldId id="269" r:id="rId13"/>
    <p:sldId id="271" r:id="rId14"/>
    <p:sldId id="273" r:id="rId15"/>
    <p:sldId id="274" r:id="rId16"/>
    <p:sldId id="276" r:id="rId17"/>
    <p:sldId id="278" r:id="rId18"/>
    <p:sldId id="279" r:id="rId19"/>
    <p:sldId id="280" r:id="rId20"/>
    <p:sldId id="282" r:id="rId21"/>
    <p:sldId id="283" r:id="rId22"/>
    <p:sldId id="284" r:id="rId23"/>
    <p:sldId id="28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02" autoAdjust="0"/>
    <p:restoredTop sz="70833" autoAdjust="0"/>
  </p:normalViewPr>
  <p:slideViewPr>
    <p:cSldViewPr snapToGrid="0">
      <p:cViewPr>
        <p:scale>
          <a:sx n="73" d="100"/>
          <a:sy n="73" d="100"/>
        </p:scale>
        <p:origin x="164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94865-C6B6-4194-9762-FDC7C93DC787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FFDA-6178-410F-8BE9-515E28D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35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FF0CB30-0F0F-4242-864A-3DED8303BA98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>
                <a:solidFill>
                  <a:srgbClr val="0000FF"/>
                </a:solidFill>
              </a:rPr>
              <a:t>Class Inheritance -</a:t>
            </a:r>
            <a:r>
              <a:rPr lang="en-US" altLang="en-US" dirty="0"/>
              <a:t> new class is defined as an extension or specialization of an existing class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0256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DA6A57-DDD2-4DAD-A6C8-2A3B13A8A32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In software engineering, a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class diagram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 in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the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Unified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 Modeling Language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 (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UML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) is a type of static structure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diagram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 that describes the structure of a system by showing the system's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classes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anose="020B0600070205080204" pitchFamily="34" charset="-128"/>
                <a:cs typeface="ＭＳ Ｐゴシック" pitchFamily="-112" charset="-128"/>
              </a:rPr>
              <a:t>, their attributes, operations (or methods), and the relationships among objects.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850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E02B04E-7B90-4020-8D33-6E02AE431274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611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75D4D3-1E11-433E-A266-0C8A56A4D230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844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E87743-5B3B-4471-852D-B0615D7F739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4859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88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ADAB89-86C2-499D-AAF5-2EE9C28F799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58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977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0" dirty="0"/>
              <a:t>Both describe an </a:t>
            </a:r>
            <a:r>
              <a:rPr lang="en-US" altLang="en-US" b="0" dirty="0">
                <a:solidFill>
                  <a:schemeClr val="accent2"/>
                </a:solidFill>
              </a:rPr>
              <a:t>“Is-A”</a:t>
            </a:r>
            <a:r>
              <a:rPr lang="en-US" altLang="en-US" b="0" dirty="0"/>
              <a:t> relation</a:t>
            </a:r>
          </a:p>
          <a:p>
            <a:pPr eaLnBrk="1" hangingPunct="1"/>
            <a:r>
              <a:rPr lang="en-US" altLang="en-US" b="0" dirty="0"/>
              <a:t>If B </a:t>
            </a:r>
            <a:r>
              <a:rPr lang="en-US" altLang="en-US" b="0" i="1" dirty="0">
                <a:solidFill>
                  <a:schemeClr val="accent2"/>
                </a:solidFill>
              </a:rPr>
              <a:t>implements</a:t>
            </a:r>
            <a:r>
              <a:rPr lang="en-US" altLang="en-US" b="0" dirty="0"/>
              <a:t> interface A, then B inherits the method signatures from A </a:t>
            </a:r>
            <a:r>
              <a:rPr lang="en-US" altLang="en-US" b="0" dirty="0">
                <a:solidFill>
                  <a:srgbClr val="008000"/>
                </a:solidFill>
              </a:rPr>
              <a:t>(must implement them)</a:t>
            </a:r>
          </a:p>
          <a:p>
            <a:pPr eaLnBrk="1" hangingPunct="1"/>
            <a:r>
              <a:rPr lang="en-US" altLang="en-US" b="0" dirty="0"/>
              <a:t>If B </a:t>
            </a:r>
            <a:r>
              <a:rPr lang="en-US" altLang="en-US" b="0" i="1" dirty="0">
                <a:solidFill>
                  <a:schemeClr val="accent2"/>
                </a:solidFill>
              </a:rPr>
              <a:t>extends</a:t>
            </a:r>
            <a:r>
              <a:rPr lang="en-US" altLang="en-US" b="0" dirty="0"/>
              <a:t> class A, then B inherits everything from A, which can include method code and instance variables </a:t>
            </a:r>
          </a:p>
          <a:p>
            <a:pPr eaLnBrk="1" hangingPunct="1"/>
            <a:r>
              <a:rPr lang="en-US" altLang="en-US" b="0" dirty="0"/>
              <a:t>Sometimes people distinguish “</a:t>
            </a:r>
            <a:r>
              <a:rPr lang="en-US" altLang="en-US" b="0" dirty="0">
                <a:solidFill>
                  <a:srgbClr val="008000"/>
                </a:solidFill>
              </a:rPr>
              <a:t>interface inheritance</a:t>
            </a:r>
            <a:r>
              <a:rPr lang="en-US" altLang="en-US" b="0" dirty="0"/>
              <a:t>” from “</a:t>
            </a:r>
            <a:r>
              <a:rPr lang="en-US" altLang="en-US" b="0" dirty="0">
                <a:solidFill>
                  <a:srgbClr val="008000"/>
                </a:solidFill>
              </a:rPr>
              <a:t>class inheritance</a:t>
            </a:r>
            <a:r>
              <a:rPr lang="en-US" altLang="en-US" b="0" dirty="0"/>
              <a:t>”</a:t>
            </a:r>
          </a:p>
          <a:p>
            <a:pPr lvl="1" eaLnBrk="1" hangingPunct="1"/>
            <a:r>
              <a:rPr lang="en-US" altLang="en-US" b="0" dirty="0">
                <a:ea typeface="ＭＳ Ｐゴシック" panose="020B0600070205080204" pitchFamily="34" charset="-128"/>
              </a:rPr>
              <a:t>Specification vs implementation</a:t>
            </a:r>
          </a:p>
          <a:p>
            <a:pPr lvl="1" eaLnBrk="1" hangingPunct="1"/>
            <a:r>
              <a:rPr lang="en-US" altLang="en-US" b="0" dirty="0">
                <a:ea typeface="ＭＳ Ｐゴシック" panose="020B0600070205080204" pitchFamily="34" charset="-128"/>
              </a:rPr>
              <a:t>Informally, “inheritance” is sometimes used to talk about the superclass/subclass “extends” relation only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DAB89-86C2-499D-AAF5-2EE9C28F799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885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FFDA-6178-410F-8BE9-515E28DCC1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1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FFDA-6178-410F-8BE9-515E28DCC1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2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1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5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99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4BA0-2D69-4C8D-BB97-FDB011493251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82F824EA-F2C5-4CBE-BD57-BA0DA00B76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594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20D7-CF03-45E1-8897-24ED24407AF7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16B0DD4D-893A-4D36-9B9D-F632AB9F54F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054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9298-070D-47DB-8FF3-609D96FB040A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85513CB0-A571-43E0-9F65-3DBE5A5A06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392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8D52-B84A-4A2B-BF3E-049B1C924A08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651F892B-AA9F-4589-B471-BBF5B5F9B6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14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F689-A3E6-480B-AFFA-24C95C5BC068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81950570-AAFA-4E5D-8B12-FD0348A0B2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758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0DD1-9BFC-4929-9A2F-B4BD272F5220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1918905D-28B2-4412-BBC2-42CD1DFB21F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772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95A9-7023-4A5D-BF41-1DC01030948B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B1F7AD70-9E8C-443B-A260-E8D36B2F507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0481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A99E-5784-48F4-A97C-18566D5880AA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2F7018C5-95C0-4E86-B481-E5D723E4EE1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39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71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5AFE-F6A5-4CD6-879B-F9240120306E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286EDA3A-5C7A-4E0B-9973-40C9A938D2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72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E81-DD5A-4219-95B9-05AD94E935D5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BB8803CC-BB4C-4940-8149-B93252E946F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927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6FB0-DE72-4CA1-BB16-B9253284FF0E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ED04C2C1-3051-412D-AA14-D5BB106FD9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472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38DF3-5899-4831-AE3C-4E3FE02E0C9F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E0AEF036-25C4-4FB0-AE37-B39D51EB0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894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3C815-CAAA-4072-96BF-FF41DD5E07CC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CF22B388-3458-4F33-9DCB-8515AF6890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DDA5A-194F-470E-B4E6-6559C2D45D62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70463FD2-9781-4137-9A87-40C8CA740D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5962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AB4C2-ACE8-403D-B642-CEBC3F3521B0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ED8D2038-BAB7-45AC-82F4-8BFA235107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478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3F5AE-7680-4E7E-927E-AF4B652933A3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57A32487-CAEB-4130-A288-34126D835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4290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D5C3C-285E-4C19-808E-883954B7B9F6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4A94767C-F2CB-4393-8FD2-E476AAFF67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6380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916A1-908E-453F-BB17-85164D47EE05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0E1F9FCE-F0B9-4F64-ADE8-5618D5C6C3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59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686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E932E-D429-4C4E-80D5-DDE81CF01D8C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96FCC0CE-6B2D-4B94-A70A-BE788E729A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4762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D18B32-10D5-4F37-AE6C-DAA4ADA1A457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72C78BCC-7D28-40FC-B8EC-7F5EFB22FC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4866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95F2F-448A-47E2-80DE-B429EDE6C4CA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4C7973CE-929D-4054-A54B-BBCDD7C9BC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867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943A9-2F29-4DEB-9C1A-8AE0F6FAF077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4027ACAA-13BA-4797-8EF0-C26F4E3CDD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6870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90ED2-C6C5-4C8B-AA6C-419A95259C0A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04-</a:t>
            </a:r>
            <a:fld id="{1FDA617A-D19E-43E8-94C2-BEBBDB0153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1698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756A41-66D5-4641-8297-03430EEF270C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0167132E-E749-485A-A802-E2D9AD498A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174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D1F57-C855-48E7-AE2A-7350EAB9724B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A4CB7D73-A12C-4CFA-880F-EB436BDBBC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1988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203349-205F-4540-82C1-460BC71550EF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8B0BACD3-20F5-4975-BF1E-7400E92480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7303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001BB-04F5-49B8-87E4-3AC3D0E768FA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C13FF57C-8F41-4164-97F9-6F2101115B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4142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384E0D-9906-4C74-8F32-BD58269001AE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8222B53E-9EBD-4284-8877-1170E554D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55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541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4C86-763B-484C-871B-EF105E28401E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F13A207A-2092-4C6F-9489-9609B32C5A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5183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CD03C-29C3-4434-BBED-079BE4B6AF1B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4A5DC840-56AD-4E04-8B9C-67755B9D2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2689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BBD78-6C1F-4975-AD7F-A0955FACA294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F7307923-687E-469E-9346-83BBDB7EC9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5224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DEDBA-A6D5-420B-885B-DF368D1558A1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A3ECD7D7-41A8-4349-80CA-FB0E0BF334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5135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FC4F4-F63B-4DA1-AB79-F9616840B28B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E25F8AF4-2A41-4C2B-AE93-7AB7BEBD74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178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9267B-31EB-43E6-9FBF-6027836EDD6B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03-</a:t>
            </a:r>
            <a:fld id="{BC91924C-A1CF-4325-9D38-DC5D8ED0A6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4084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7D622-DBCD-42CF-871C-24EEAA9CFB6A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AB4E744A-55DC-4EA8-BBD9-60B4F0B67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4572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A3A6F-B492-4913-9462-1B1AA0F781E3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BD0C5406-2668-417A-B667-E5580C8731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9331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463E4-9DC4-423F-A542-D826819D7013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B287FCB1-4980-46B6-A835-9B88DB3754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549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876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876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0ED71-E7AD-40D7-9222-67BEAD01F629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47521D5F-F348-477A-8ABF-C07DE86757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50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397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251F2-0F31-4EE5-8CFC-6385792F5D7E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553A1D1E-A4E3-4B5B-81F0-2E5032D7D91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178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CDB17-A9CB-406C-8334-D47ACED31151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AC07281B-8CD4-40B5-8FA2-8EF23EA4E41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7552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187B7-00F6-404B-9850-2FA61CE461F2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D80E71BD-5515-4DFD-AC88-8D504A355F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5863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0F034-B68C-464F-882B-D4BCECFB43A2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7F1FD1A7-3435-414F-BD73-B2F49175D85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1593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7DE08-8592-49E3-97FE-D9C5BBDE7ADD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AC65CDD9-167F-4F8C-A5F7-8FE267230D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6606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6ECC8-710A-4D09-9D69-8EAB1F6DAF6B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349547A7-2438-4E42-9D7B-885FE84869D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59309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CE78D-BEE6-4DA8-BDE5-54F1EF2BE214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16-</a:t>
            </a:r>
            <a:fld id="{E76BCE62-38F4-48D9-9C56-6F73AB3991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28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8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5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0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5CE1D-3627-4F99-AFE6-CDC9327505B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BE339-F5CA-4B1E-B1A9-DEC75E97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3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6B719-7621-425A-8580-A1BEDA27F295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(c) 2001, University of Washington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01-</a:t>
            </a:r>
            <a:fld id="{205D046E-AB2A-4BD4-8462-EE113DD457B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2817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w Cen MT Condensed" panose="020B0606020104020203" pitchFamily="34" charset="0"/>
              </a:defRPr>
            </a:lvl1pPr>
          </a:lstStyle>
          <a:p>
            <a:fld id="{0007D1F3-F517-477C-801A-46DD5DEB4F10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w Cen MT Condensed" panose="020B0606020104020203" pitchFamily="34" charset="0"/>
              </a:defRPr>
            </a:lvl1pPr>
          </a:lstStyle>
          <a:p>
            <a:r>
              <a:rPr lang="en-US" altLang="en-US"/>
              <a:t>04-</a:t>
            </a:r>
            <a:fld id="{9A195E70-2C56-4CAB-8766-8520E71D49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5838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MS PGothic" panose="020B0600070205080204" pitchFamily="34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MS PGothic" panose="020B0600070205080204" pitchFamily="34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MS PGothic" panose="020B0600070205080204" pitchFamily="34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MS PGothic" panose="020B0600070205080204" pitchFamily="34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168275" indent="-1682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1pPr>
      <a:lvl2pPr marL="455613" indent="-17303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569913" indent="344488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684213" indent="687388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798513" indent="1588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12557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7129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1701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6273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w Cen MT Condensed" panose="020B0606020104020203" pitchFamily="34" charset="0"/>
              </a:defRPr>
            </a:lvl1pPr>
          </a:lstStyle>
          <a:p>
            <a:fld id="{2FACE67C-6D9C-440E-B532-883C3EE9B300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w Cen MT Condensed" panose="020B0606020104020203" pitchFamily="34" charset="0"/>
              </a:defRPr>
            </a:lvl1pPr>
          </a:lstStyle>
          <a:p>
            <a:r>
              <a:rPr lang="en-US" altLang="en-US"/>
              <a:t>(c) 2001-3, University of Washington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w Cen MT Condensed" panose="020B0606020104020203" pitchFamily="34" charset="0"/>
              </a:defRPr>
            </a:lvl1pPr>
          </a:lstStyle>
          <a:p>
            <a:r>
              <a:rPr lang="en-US" altLang="en-US"/>
              <a:t>03-</a:t>
            </a:r>
            <a:fld id="{E2C3DF3E-CF89-4FFC-8CB2-A1EEDF2B5E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w Cen MT" pitchFamily="-112" charset="-18"/>
              <a:ea typeface="+mn-ea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w Cen MT" pitchFamily="-112" charset="-18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579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-112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-112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-112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-112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-112" charset="0"/>
        </a:defRPr>
      </a:lvl9pPr>
    </p:titleStyle>
    <p:bodyStyle>
      <a:lvl1pPr marL="168275" indent="-168275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455613" indent="-173038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2" charset="-128"/>
        </a:defRPr>
      </a:lvl2pPr>
      <a:lvl3pPr marL="569913" indent="344488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684213" indent="6873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2" charset="-128"/>
        </a:defRPr>
      </a:lvl4pPr>
      <a:lvl5pPr marL="798513" indent="15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12557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17129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21701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2627313" indent="1588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w Cen MT Condensed" panose="020B0606020104020203" pitchFamily="34" charset="0"/>
              </a:defRPr>
            </a:lvl1pPr>
          </a:lstStyle>
          <a:p>
            <a:pPr>
              <a:defRPr/>
            </a:pPr>
            <a:fld id="{A24F1E0C-6A79-4EE4-8619-2F7AB21FFC46}" type="datetime1">
              <a:rPr lang="en-US" altLang="en-US"/>
              <a:pPr>
                <a:defRPr/>
              </a:pPr>
              <a:t>1/19/17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w Cen MT Condensed" panose="020B0606020104020203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(c) 2001, University of Washington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w Cen MT Condensed" panose="020B0606020104020203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16-</a:t>
            </a:r>
            <a:fld id="{A901BAD7-0CF6-4F9E-88FD-6F0F1E4D676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4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</a:defRPr>
      </a:lvl9pPr>
    </p:titleStyle>
    <p:bodyStyle>
      <a:lvl1pPr marL="168275" indent="-168275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13" indent="-17303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9913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84213" algn="l" rtl="0" eaLnBrk="0" fontAlgn="base" hangingPunct="0">
        <a:spcBef>
          <a:spcPct val="20000"/>
        </a:spcBef>
        <a:spcAft>
          <a:spcPct val="0"/>
        </a:spcAft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798513" indent="1588" algn="l" rtl="0" eaLnBrk="0" fontAlgn="base" hangingPunct="0">
        <a:spcBef>
          <a:spcPct val="20000"/>
        </a:spcBef>
        <a:spcAft>
          <a:spcPct val="0"/>
        </a:spcAft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RECAP </a:t>
            </a:r>
            <a:r>
              <a:rPr lang="en-US"/>
              <a:t>of Lectures </a:t>
            </a:r>
            <a:r>
              <a:rPr lang="en-US" dirty="0"/>
              <a:t>1&amp;2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Maria Zontak</a:t>
            </a:r>
          </a:p>
        </p:txBody>
      </p:sp>
    </p:spTree>
    <p:extLst>
      <p:ext uri="{BB962C8B-B14F-4D97-AF65-F5344CB8AC3E}">
        <p14:creationId xmlns:p14="http://schemas.microsoft.com/office/powerpoint/2010/main" val="2914202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</a:t>
            </a:r>
            <a:r>
              <a:rPr lang="en-US" altLang="en-US">
                <a:latin typeface="Courier New" panose="02070309020205020404" pitchFamily="49" charset="0"/>
              </a:rPr>
              <a:t>Object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All types of objects have a superclass named </a:t>
            </a:r>
            <a:r>
              <a:rPr lang="en-US" altLang="en-US" sz="2400" dirty="0">
                <a:latin typeface="Courier New" panose="02070309020205020404" pitchFamily="49" charset="0"/>
              </a:rPr>
              <a:t>Object</a:t>
            </a:r>
            <a:r>
              <a:rPr lang="en-US" altLang="en-US" sz="2400" dirty="0"/>
              <a:t>.</a:t>
            </a:r>
          </a:p>
          <a:p>
            <a:pPr lvl="1" eaLnBrk="1" hangingPunct="1"/>
            <a:r>
              <a:rPr lang="en-US" altLang="en-US" dirty="0"/>
              <a:t>Every class implicitly extends </a:t>
            </a:r>
            <a:r>
              <a:rPr lang="en-US" altLang="en-US" dirty="0">
                <a:latin typeface="Courier New" panose="02070309020205020404" pitchFamily="49" charset="0"/>
              </a:rPr>
              <a:t>Object</a:t>
            </a:r>
            <a:endParaRPr lang="en-US" altLang="en-US" dirty="0"/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sz="2400" dirty="0"/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Object</a:t>
            </a:r>
            <a:r>
              <a:rPr lang="en-US" altLang="en-US" sz="2400" dirty="0"/>
              <a:t> class defines several methods:</a:t>
            </a:r>
          </a:p>
          <a:p>
            <a:pPr lvl="1" eaLnBrk="1" hangingPunct="1"/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</a:rPr>
              <a:t>public String </a:t>
            </a:r>
            <a:r>
              <a:rPr lang="en-US" altLang="en-US" dirty="0" err="1">
                <a:latin typeface="Courier New" panose="02070309020205020404" pitchFamily="49" charset="0"/>
              </a:rPr>
              <a:t>toString</a:t>
            </a:r>
            <a:r>
              <a:rPr lang="en-US" altLang="en-US" dirty="0">
                <a:latin typeface="Courier New" panose="02070309020205020404" pitchFamily="49" charset="0"/>
              </a:rPr>
              <a:t>()</a:t>
            </a:r>
            <a:br>
              <a:rPr lang="en-US" altLang="en-US" dirty="0">
                <a:latin typeface="Courier New" panose="02070309020205020404" pitchFamily="49" charset="0"/>
              </a:rPr>
            </a:br>
            <a:r>
              <a:rPr lang="en-US" altLang="en-US" dirty="0"/>
              <a:t>Returns a text representation of the object,</a:t>
            </a:r>
            <a:br>
              <a:rPr lang="en-US" altLang="en-US" dirty="0"/>
            </a:br>
            <a:r>
              <a:rPr lang="en-US" altLang="en-US" dirty="0"/>
              <a:t>often so that it can be printed.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</a:rPr>
              <a:t>public </a:t>
            </a:r>
            <a:r>
              <a:rPr lang="en-US" altLang="en-US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equals(Object other)</a:t>
            </a:r>
            <a:br>
              <a:rPr lang="en-US" altLang="en-US" dirty="0">
                <a:latin typeface="Courier New" panose="02070309020205020404" pitchFamily="49" charset="0"/>
              </a:rPr>
            </a:br>
            <a:r>
              <a:rPr lang="en-US" altLang="en-US" dirty="0"/>
              <a:t>Compare the object to any other for equality.</a:t>
            </a:r>
            <a:br>
              <a:rPr lang="en-US" altLang="en-US" dirty="0"/>
            </a:br>
            <a:r>
              <a:rPr lang="en-US" altLang="en-US" dirty="0"/>
              <a:t>Returns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 if the objects have equal state.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86865" y="1602134"/>
            <a:ext cx="1399935" cy="4110932"/>
            <a:chOff x="7500152" y="1524000"/>
            <a:chExt cx="1399935" cy="4110932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348"/>
            <a:stretch/>
          </p:blipFill>
          <p:spPr bwMode="auto">
            <a:xfrm>
              <a:off x="7509436" y="1524000"/>
              <a:ext cx="1390651" cy="3915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7714380" y="4233162"/>
              <a:ext cx="914400" cy="2506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Posn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558707" y="5439983"/>
              <a:ext cx="909758" cy="1949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63350" y="4785515"/>
              <a:ext cx="909758" cy="1949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7500152" y="5439983"/>
              <a:ext cx="13906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843016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685800" y="1669302"/>
            <a:ext cx="8001000" cy="850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anose="020B0602020104020603" pitchFamily="34" charset="0"/>
              <a:ea typeface="+mn-ea"/>
              <a:cs typeface="+mn-cs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Recall: comparing objects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==</a:t>
            </a:r>
            <a:r>
              <a:rPr lang="en-US" altLang="en-US" sz="2400" dirty="0"/>
              <a:t> operator does not work well with objects.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==</a:t>
            </a:r>
            <a:r>
              <a:rPr lang="en-US" altLang="en-US" dirty="0"/>
              <a:t> compares references to objects, not their state.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	It only produces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 when you compare an object to itself.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 p1 = new 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(5, 3);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 p2 = new 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(5, 3);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if (</a:t>
            </a:r>
            <a:r>
              <a:rPr lang="en-US" altLang="en-US" sz="2000" b="1" dirty="0">
                <a:latin typeface="Courier New" panose="02070309020205020404" pitchFamily="49" charset="0"/>
              </a:rPr>
              <a:t>p1 == p2</a:t>
            </a:r>
            <a:r>
              <a:rPr lang="en-US" altLang="en-US" sz="2000" dirty="0">
                <a:latin typeface="Courier New" panose="02070309020205020404" pitchFamily="49" charset="0"/>
              </a:rPr>
              <a:t>) {   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("equal");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962400" y="4038600"/>
            <a:ext cx="2438400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457200" marR="0" lvl="1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PGothic" panose="020B0600070205080204" pitchFamily="34" charset="-128"/>
                <a:cs typeface="Times New Roman" panose="02020603050405020304" pitchFamily="18" charset="0"/>
              </a:rPr>
              <a:t>...</a:t>
            </a:r>
          </a:p>
        </p:txBody>
      </p:sp>
      <p:graphicFrame>
        <p:nvGraphicFramePr>
          <p:cNvPr id="407557" name="Group 5"/>
          <p:cNvGraphicFramePr>
            <a:graphicFrameLocks noGrp="1"/>
          </p:cNvGraphicFramePr>
          <p:nvPr/>
        </p:nvGraphicFramePr>
        <p:xfrm>
          <a:off x="4051300" y="4208463"/>
          <a:ext cx="2197100" cy="396875"/>
        </p:xfrm>
        <a:graphic>
          <a:graphicData uri="http://schemas.openxmlformats.org/drawingml/2006/table">
            <a:tbl>
              <a:tblPr/>
              <a:tblGrid>
                <a:gridCol w="336550">
                  <a:extLst>
                    <a:ext uri="{9D8B030D-6E8A-4147-A177-3AD203B41FA5}">
                      <a16:colId xmlns:a16="http://schemas.microsoft.com/office/drawing/2014/main" xmlns="" val="394106082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1766295406"/>
                    </a:ext>
                  </a:extLst>
                </a:gridCol>
                <a:gridCol w="488950">
                  <a:extLst>
                    <a:ext uri="{9D8B030D-6E8A-4147-A177-3AD203B41FA5}">
                      <a16:colId xmlns:a16="http://schemas.microsoft.com/office/drawing/2014/main" xmlns="" val="119349275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1100281289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4091391"/>
                  </a:ext>
                </a:extLst>
              </a:tr>
            </a:tbl>
          </a:graphicData>
        </a:graphic>
      </p:graphicFrame>
      <p:graphicFrame>
        <p:nvGraphicFramePr>
          <p:cNvPr id="407575" name="Group 23"/>
          <p:cNvGraphicFramePr>
            <a:graphicFrameLocks noGrp="1"/>
          </p:cNvGraphicFramePr>
          <p:nvPr/>
        </p:nvGraphicFramePr>
        <p:xfrm>
          <a:off x="1752600" y="4343400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>
                  <a:extLst>
                    <a:ext uri="{9D8B030D-6E8A-4147-A177-3AD203B41FA5}">
                      <a16:colId xmlns:a16="http://schemas.microsoft.com/office/drawing/2014/main" xmlns="" val="3835429665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xmlns="" val="3078741551"/>
                    </a:ext>
                  </a:extLst>
                </a:gridCol>
              </a:tblGrid>
              <a:tr h="520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039877"/>
                  </a:ext>
                </a:extLst>
              </a:tr>
            </a:tbl>
          </a:graphicData>
        </a:graphic>
      </p:graphicFrame>
      <p:sp>
        <p:nvSpPr>
          <p:cNvPr id="38937" name="Line 33"/>
          <p:cNvSpPr>
            <a:spLocks noChangeShapeType="1"/>
          </p:cNvSpPr>
          <p:nvPr/>
        </p:nvSpPr>
        <p:spPr bwMode="auto">
          <a:xfrm>
            <a:off x="2895600" y="46482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anose="020B0602020104020603" pitchFamily="34" charset="0"/>
              <a:ea typeface="+mn-ea"/>
              <a:cs typeface="+mn-cs"/>
            </a:endParaRPr>
          </a:p>
        </p:txBody>
      </p:sp>
      <p:graphicFrame>
        <p:nvGraphicFramePr>
          <p:cNvPr id="407586" name="Group 34"/>
          <p:cNvGraphicFramePr>
            <a:graphicFrameLocks noGrp="1"/>
          </p:cNvGraphicFramePr>
          <p:nvPr/>
        </p:nvGraphicFramePr>
        <p:xfrm>
          <a:off x="1752600" y="5235575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>
                  <a:extLst>
                    <a:ext uri="{9D8B030D-6E8A-4147-A177-3AD203B41FA5}">
                      <a16:colId xmlns:a16="http://schemas.microsoft.com/office/drawing/2014/main" xmlns="" val="702711975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xmlns="" val="3621892604"/>
                    </a:ext>
                  </a:extLst>
                </a:gridCol>
              </a:tblGrid>
              <a:tr h="520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443508"/>
                  </a:ext>
                </a:extLst>
              </a:tr>
            </a:tbl>
          </a:graphicData>
        </a:graphic>
      </p:graphicFrame>
      <p:sp>
        <p:nvSpPr>
          <p:cNvPr id="38945" name="Line 44"/>
          <p:cNvSpPr>
            <a:spLocks noChangeShapeType="1"/>
          </p:cNvSpPr>
          <p:nvPr/>
        </p:nvSpPr>
        <p:spPr bwMode="auto">
          <a:xfrm>
            <a:off x="2895600" y="5540375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anose="020B0602020104020603" pitchFamily="34" charset="0"/>
              <a:ea typeface="+mn-ea"/>
              <a:cs typeface="+mn-cs"/>
            </a:endParaRPr>
          </a:p>
        </p:txBody>
      </p:sp>
      <p:sp>
        <p:nvSpPr>
          <p:cNvPr id="38946" name="Text Box 45"/>
          <p:cNvSpPr txBox="1">
            <a:spLocks noChangeArrowheads="1"/>
          </p:cNvSpPr>
          <p:nvPr/>
        </p:nvSpPr>
        <p:spPr bwMode="auto">
          <a:xfrm>
            <a:off x="3962400" y="5143500"/>
            <a:ext cx="2438400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457200" marR="0" lvl="1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PGothic" panose="020B0600070205080204" pitchFamily="34" charset="-128"/>
                <a:cs typeface="Times New Roman" panose="02020603050405020304" pitchFamily="18" charset="0"/>
              </a:rPr>
              <a:t>...</a:t>
            </a:r>
          </a:p>
        </p:txBody>
      </p:sp>
      <p:graphicFrame>
        <p:nvGraphicFramePr>
          <p:cNvPr id="407598" name="Group 46"/>
          <p:cNvGraphicFramePr>
            <a:graphicFrameLocks noGrp="1"/>
          </p:cNvGraphicFramePr>
          <p:nvPr/>
        </p:nvGraphicFramePr>
        <p:xfrm>
          <a:off x="4051300" y="5313363"/>
          <a:ext cx="2197100" cy="396875"/>
        </p:xfrm>
        <a:graphic>
          <a:graphicData uri="http://schemas.openxmlformats.org/drawingml/2006/table">
            <a:tbl>
              <a:tblPr/>
              <a:tblGrid>
                <a:gridCol w="336550">
                  <a:extLst>
                    <a:ext uri="{9D8B030D-6E8A-4147-A177-3AD203B41FA5}">
                      <a16:colId xmlns:a16="http://schemas.microsoft.com/office/drawing/2014/main" xmlns="" val="280192225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798876232"/>
                    </a:ext>
                  </a:extLst>
                </a:gridCol>
                <a:gridCol w="488950">
                  <a:extLst>
                    <a:ext uri="{9D8B030D-6E8A-4147-A177-3AD203B41FA5}">
                      <a16:colId xmlns:a16="http://schemas.microsoft.com/office/drawing/2014/main" xmlns="" val="11489298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1599456128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7931725" indent="-3747452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914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1371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5011171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3633694" y="3155576"/>
            <a:ext cx="1661459" cy="3944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6643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8916" grpId="0" animBg="1"/>
      <p:bldP spid="38937" grpId="0" animBg="1"/>
      <p:bldP spid="38945" grpId="0" animBg="1"/>
      <p:bldP spid="38946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Flawed </a:t>
            </a:r>
            <a:r>
              <a:rPr lang="en-US" altLang="en-US" dirty="0">
                <a:latin typeface="Courier New" panose="02070309020205020404" pitchFamily="49" charset="0"/>
              </a:rPr>
              <a:t>equals</a:t>
            </a:r>
            <a:r>
              <a:rPr lang="en-US" altLang="en-US" dirty="0"/>
              <a:t> method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80854" y="1153886"/>
            <a:ext cx="9855926" cy="531222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dirty="0"/>
              <a:t>We can change this behavior by writing an </a:t>
            </a:r>
            <a:r>
              <a:rPr lang="en-US" altLang="en-US" sz="2400" dirty="0">
                <a:latin typeface="Courier New" panose="02070309020205020404" pitchFamily="49" charset="0"/>
              </a:rPr>
              <a:t>equals</a:t>
            </a:r>
            <a:r>
              <a:rPr lang="en-US" altLang="en-US" sz="2400" dirty="0"/>
              <a:t> method.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/>
              <a:t>Ours will </a:t>
            </a:r>
            <a:r>
              <a:rPr lang="en-US" altLang="en-US" i="1" dirty="0"/>
              <a:t>override</a:t>
            </a:r>
            <a:r>
              <a:rPr lang="en-US" altLang="en-US" dirty="0"/>
              <a:t> the default behavior from class </a:t>
            </a:r>
            <a:r>
              <a:rPr lang="en-US" altLang="en-US" dirty="0">
                <a:latin typeface="Courier New" panose="02070309020205020404" pitchFamily="49" charset="0"/>
              </a:rPr>
              <a:t>Object</a:t>
            </a:r>
            <a:r>
              <a:rPr lang="en-US" altLang="en-US" dirty="0"/>
              <a:t>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/>
              <a:t>The method should compare the state of the two objects and return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 if they have the same x/y position.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FF0000"/>
                </a:solidFill>
              </a:rPr>
              <a:t>flawed</a:t>
            </a:r>
            <a:r>
              <a:rPr lang="en-US" altLang="en-US" sz="2400" dirty="0"/>
              <a:t> implementation:</a:t>
            </a:r>
            <a:endParaRPr lang="en-US" altLang="en-US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dirty="0">
                <a:latin typeface="Courier New" panose="02070309020205020404" pitchFamily="49" charset="0"/>
              </a:rPr>
              <a:t>public </a:t>
            </a:r>
            <a:r>
              <a:rPr lang="en-US" altLang="en-US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equals</a:t>
            </a: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</a:rPr>
              <a:t>Posn</a:t>
            </a:r>
            <a:r>
              <a:rPr lang="en-US" altLang="en-US" dirty="0">
                <a:latin typeface="Courier New" panose="02070309020205020404" pitchFamily="49" charset="0"/>
              </a:rPr>
              <a:t> o)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</a:t>
            </a:r>
            <a:r>
              <a:rPr lang="en-US" altLang="en-US" sz="1800" dirty="0">
                <a:latin typeface="Courier New" panose="02070309020205020404" pitchFamily="49" charset="0"/>
              </a:rPr>
              <a:t>if (</a:t>
            </a:r>
            <a:r>
              <a:rPr lang="en-US" altLang="en-US" sz="1800" dirty="0" err="1">
                <a:latin typeface="Courier New" panose="02070309020205020404" pitchFamily="49" charset="0"/>
              </a:rPr>
              <a:t>this.x</a:t>
            </a:r>
            <a:r>
              <a:rPr lang="en-US" altLang="en-US" sz="1800" dirty="0">
                <a:latin typeface="Courier New" panose="02070309020205020404" pitchFamily="49" charset="0"/>
              </a:rPr>
              <a:t> != null ? !</a:t>
            </a:r>
            <a:r>
              <a:rPr lang="en-US" altLang="en-US" sz="1800" dirty="0" err="1">
                <a:latin typeface="Courier New" panose="02070309020205020404" pitchFamily="49" charset="0"/>
              </a:rPr>
              <a:t>this.x.equals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o.x</a:t>
            </a:r>
            <a:r>
              <a:rPr lang="en-US" altLang="en-US" sz="1800" dirty="0"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latin typeface="Courier New" panose="02070309020205020404" pitchFamily="49" charset="0"/>
              </a:rPr>
              <a:t>o.x</a:t>
            </a:r>
            <a:r>
              <a:rPr lang="en-US" altLang="en-US" sz="1800" dirty="0">
                <a:latin typeface="Courier New" panose="02070309020205020404" pitchFamily="49" charset="0"/>
              </a:rPr>
              <a:t> != null) 								</a:t>
            </a:r>
            <a:r>
              <a:rPr lang="en-US" altLang="en-US" sz="2000" dirty="0">
                <a:latin typeface="Courier New" panose="02070309020205020404" pitchFamily="49" charset="0"/>
              </a:rPr>
              <a:t>return false; 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return </a:t>
            </a:r>
            <a:r>
              <a:rPr lang="en-US" altLang="en-US" sz="1800" dirty="0" err="1">
                <a:latin typeface="Courier New" panose="02070309020205020404" pitchFamily="49" charset="0"/>
              </a:rPr>
              <a:t>this.y</a:t>
            </a:r>
            <a:r>
              <a:rPr lang="en-US" altLang="en-US" sz="1800" dirty="0">
                <a:latin typeface="Courier New" panose="02070309020205020404" pitchFamily="49" charset="0"/>
              </a:rPr>
              <a:t> != null ? </a:t>
            </a:r>
            <a:r>
              <a:rPr lang="en-US" altLang="en-US" sz="1800" dirty="0" err="1">
                <a:latin typeface="Courier New" panose="02070309020205020404" pitchFamily="49" charset="0"/>
              </a:rPr>
              <a:t>this.y.equals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o.y</a:t>
            </a:r>
            <a:r>
              <a:rPr lang="en-US" altLang="en-US" sz="1800" dirty="0"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latin typeface="Courier New" panose="02070309020205020404" pitchFamily="49" charset="0"/>
              </a:rPr>
              <a:t>o.y</a:t>
            </a:r>
            <a:r>
              <a:rPr lang="en-US" altLang="en-US" sz="1800" dirty="0">
                <a:latin typeface="Courier New" panose="02070309020205020404" pitchFamily="49" charset="0"/>
              </a:rPr>
              <a:t> == null;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666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3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3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3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3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equals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Object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public </a:t>
            </a:r>
            <a:r>
              <a:rPr lang="en-US" altLang="en-US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equals(</a:t>
            </a:r>
            <a:r>
              <a:rPr lang="en-US" alt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Object </a:t>
            </a:r>
            <a:r>
              <a:rPr lang="en-US" altLang="en-US" b="1" dirty="0">
                <a:solidFill>
                  <a:srgbClr val="003399"/>
                </a:solidFill>
              </a:rPr>
              <a:t>name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b="1" dirty="0"/>
              <a:t>statement(s) that return a </a:t>
            </a:r>
            <a:r>
              <a:rPr lang="en-US" altLang="en-US" b="1" dirty="0" err="1"/>
              <a:t>boolean</a:t>
            </a:r>
            <a:r>
              <a:rPr lang="en-US" altLang="en-US" b="1" dirty="0"/>
              <a:t> value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</a:t>
            </a:r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The parameter to </a:t>
            </a:r>
            <a:r>
              <a:rPr lang="en-US" altLang="en-US" dirty="0">
                <a:latin typeface="Courier New" panose="02070309020205020404" pitchFamily="49" charset="0"/>
              </a:rPr>
              <a:t>equals</a:t>
            </a:r>
            <a:r>
              <a:rPr lang="en-US" altLang="en-US" dirty="0"/>
              <a:t> must be of type </a:t>
            </a:r>
            <a:r>
              <a:rPr lang="en-US" altLang="en-US" dirty="0">
                <a:latin typeface="Courier New" panose="02070309020205020404" pitchFamily="49" charset="0"/>
              </a:rPr>
              <a:t>Object</a:t>
            </a:r>
            <a:r>
              <a:rPr lang="en-US" altLang="en-US" dirty="0"/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Object</a:t>
            </a:r>
            <a:r>
              <a:rPr lang="en-US" altLang="en-US" dirty="0"/>
              <a:t> is a general type that can match any object.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Having an </a:t>
            </a:r>
            <a:r>
              <a:rPr lang="en-US" altLang="en-US" dirty="0">
                <a:latin typeface="Courier New" panose="02070309020205020404" pitchFamily="49" charset="0"/>
              </a:rPr>
              <a:t>Object</a:t>
            </a:r>
            <a:r>
              <a:rPr lang="en-US" altLang="en-US" dirty="0"/>
              <a:t> parameter means </a:t>
            </a:r>
            <a:r>
              <a:rPr lang="en-US" altLang="en-US" i="1" dirty="0"/>
              <a:t>any</a:t>
            </a:r>
            <a:r>
              <a:rPr lang="en-US" altLang="en-US" dirty="0"/>
              <a:t> object can be passed.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z="2400" dirty="0"/>
              <a:t>If we do not know what type it is, how can we compare it?</a:t>
            </a:r>
          </a:p>
        </p:txBody>
      </p:sp>
    </p:spTree>
    <p:extLst>
      <p:ext uri="{BB962C8B-B14F-4D97-AF65-F5344CB8AC3E}">
        <p14:creationId xmlns:p14="http://schemas.microsoft.com/office/powerpoint/2010/main" val="30040731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37160" y="5022668"/>
            <a:ext cx="7498080" cy="93399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anose="020B0602020104020603" pitchFamily="34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Another flawed version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" y="1079863"/>
            <a:ext cx="9627326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Another flawed </a:t>
            </a:r>
            <a:r>
              <a:rPr lang="en-US" altLang="en-US" sz="2400" dirty="0">
                <a:latin typeface="Courier New" panose="02070309020205020404" pitchFamily="49" charset="0"/>
              </a:rPr>
              <a:t>equals</a:t>
            </a:r>
            <a:r>
              <a:rPr lang="en-US" altLang="en-US" sz="2400" dirty="0"/>
              <a:t> implementation: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public </a:t>
            </a:r>
            <a:r>
              <a:rPr lang="en-US" altLang="en-US" sz="24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400" dirty="0">
                <a:latin typeface="Courier New" panose="02070309020205020404" pitchFamily="49" charset="0"/>
              </a:rPr>
              <a:t> equals(</a:t>
            </a:r>
            <a:r>
              <a:rPr lang="en-US" altLang="en-US" sz="2400" b="1" dirty="0">
                <a:latin typeface="Courier New" panose="02070309020205020404" pitchFamily="49" charset="0"/>
              </a:rPr>
              <a:t>Object o</a:t>
            </a:r>
            <a:r>
              <a:rPr lang="en-US" altLang="en-US" sz="2400" dirty="0">
                <a:latin typeface="Courier New" panose="02070309020205020404" pitchFamily="49" charset="0"/>
              </a:rPr>
              <a:t>) </a:t>
            </a:r>
            <a:r>
              <a:rPr lang="en-US" altLang="en-US" dirty="0">
                <a:latin typeface="Courier New" panose="02070309020205020404" pitchFamily="49" charset="0"/>
              </a:rPr>
              <a:t>{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if 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!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o.x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o.x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!=null) 								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return false; </a:t>
            </a:r>
            <a:endParaRPr lang="en-US" altLang="en-US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o.y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o.y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== null; 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900" dirty="0">
              <a:solidFill>
                <a:srgbClr val="8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It does not compile: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Posn.java:36: 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cannot find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</a:rPr>
              <a:t>symbol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symbol  : 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variable x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…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dirty="0"/>
              <a:t>The compiler is saying,</a:t>
            </a:r>
            <a:br>
              <a:rPr lang="en-US" altLang="en-US" sz="2400" dirty="0"/>
            </a:br>
            <a:r>
              <a:rPr lang="en-US" altLang="en-US" sz="2400" dirty="0"/>
              <a:t>"</a:t>
            </a:r>
            <a:r>
              <a:rPr lang="en-US" altLang="en-US" sz="2400" dirty="0">
                <a:latin typeface="Courier New" panose="02070309020205020404" pitchFamily="49" charset="0"/>
              </a:rPr>
              <a:t>o</a:t>
            </a:r>
            <a:r>
              <a:rPr lang="en-US" altLang="en-US" sz="2400" dirty="0"/>
              <a:t> could be any object. Not every object has an </a:t>
            </a:r>
            <a:r>
              <a:rPr lang="en-US" altLang="en-US" sz="2400" dirty="0">
                <a:latin typeface="Courier New" panose="02070309020205020404" pitchFamily="49" charset="0"/>
              </a:rPr>
              <a:t>x</a:t>
            </a:r>
            <a:r>
              <a:rPr lang="en-US" altLang="en-US" sz="2400" dirty="0"/>
              <a:t> field."</a:t>
            </a:r>
          </a:p>
        </p:txBody>
      </p:sp>
    </p:spTree>
    <p:extLst>
      <p:ext uri="{BB962C8B-B14F-4D97-AF65-F5344CB8AC3E}">
        <p14:creationId xmlns:p14="http://schemas.microsoft.com/office/powerpoint/2010/main" val="2988108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40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17563" y="4328160"/>
            <a:ext cx="8523516" cy="197684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anose="020B0602020104020603" pitchFamily="34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Type-casting objects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96" y="1247503"/>
            <a:ext cx="9157061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Solution: </a:t>
            </a:r>
            <a:r>
              <a:rPr lang="en-US" altLang="en-US" i="1" dirty="0"/>
              <a:t>Type-cast</a:t>
            </a:r>
            <a:r>
              <a:rPr lang="en-US" altLang="en-US" dirty="0"/>
              <a:t>  the object parameter to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Posn</a:t>
            </a:r>
            <a:r>
              <a:rPr lang="en-US" altLang="en-US" dirty="0" smtClean="0"/>
              <a:t>.</a:t>
            </a:r>
            <a:endParaRPr lang="en-US" altLang="en-US" sz="12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public </a:t>
            </a:r>
            <a:r>
              <a:rPr lang="en-US" altLang="en-US" b="1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equals</a:t>
            </a: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latin typeface="Courier New" panose="02070309020205020404" pitchFamily="49" charset="0"/>
              </a:rPr>
              <a:t>Object o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 = (</a:t>
            </a:r>
            <a:r>
              <a:rPr lang="en-US" altLang="en-US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) o;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if 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!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!=null) 							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return false; </a:t>
            </a:r>
            <a:endParaRPr lang="en-US" altLang="en-US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return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== n</a:t>
            </a: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}</a:t>
            </a:r>
            <a:endParaRPr lang="en-US" altLang="en-US" dirty="0"/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Casting objects is different than casting primitives.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Really casting an </a:t>
            </a:r>
            <a:r>
              <a:rPr lang="en-US" altLang="en-US" dirty="0">
                <a:latin typeface="Courier New" panose="02070309020205020404" pitchFamily="49" charset="0"/>
              </a:rPr>
              <a:t>Object</a:t>
            </a:r>
            <a:r>
              <a:rPr lang="en-US" altLang="en-US" dirty="0"/>
              <a:t> reference into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Posn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smtClean="0"/>
              <a:t>reference</a:t>
            </a:r>
            <a:r>
              <a:rPr lang="en-US" altLang="en-US" dirty="0"/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Does NOT actually change the object that was passed.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Tells the compiler to </a:t>
            </a:r>
            <a:r>
              <a:rPr lang="en-US" altLang="en-US" i="1" dirty="0"/>
              <a:t>assume </a:t>
            </a:r>
            <a:r>
              <a:rPr lang="en-US" altLang="en-US" dirty="0"/>
              <a:t>that </a:t>
            </a:r>
            <a:r>
              <a:rPr lang="en-US" altLang="en-US" dirty="0">
                <a:latin typeface="Courier New" panose="02070309020205020404" pitchFamily="49" charset="0"/>
              </a:rPr>
              <a:t>o</a:t>
            </a:r>
            <a:r>
              <a:rPr lang="en-US" altLang="en-US" dirty="0"/>
              <a:t> refers to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Posn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smtClean="0"/>
              <a:t>object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7222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838200" y="5467894"/>
            <a:ext cx="76200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anose="020B0602020104020603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62000" y="3810000"/>
            <a:ext cx="76200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w Cen MT" panose="020B0602020104020603" pitchFamily="34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Comparing different types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Posn</a:t>
            </a:r>
            <a:r>
              <a:rPr lang="en-US" altLang="en-US" dirty="0">
                <a:latin typeface="Courier New" panose="02070309020205020404" pitchFamily="49" charset="0"/>
              </a:rPr>
              <a:t> p = new </a:t>
            </a:r>
            <a:r>
              <a:rPr lang="en-US" altLang="en-US" dirty="0" err="1">
                <a:latin typeface="Courier New" panose="02070309020205020404" pitchFamily="49" charset="0"/>
              </a:rPr>
              <a:t>Posn</a:t>
            </a:r>
            <a:r>
              <a:rPr lang="en-US" altLang="en-US" dirty="0">
                <a:latin typeface="Courier New" panose="02070309020205020404" pitchFamily="49" charset="0"/>
              </a:rPr>
              <a:t>(7, 2);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if (</a:t>
            </a:r>
            <a:r>
              <a:rPr lang="en-US" altLang="en-US" b="1" dirty="0" err="1">
                <a:latin typeface="Courier New" panose="02070309020205020404" pitchFamily="49" charset="0"/>
              </a:rPr>
              <a:t>p.equals</a:t>
            </a:r>
            <a:r>
              <a:rPr lang="en-US" altLang="en-US" b="1" dirty="0">
                <a:latin typeface="Courier New" panose="02070309020205020404" pitchFamily="49" charset="0"/>
              </a:rPr>
              <a:t>("hello")</a:t>
            </a:r>
            <a:r>
              <a:rPr lang="en-US" altLang="en-US" dirty="0">
                <a:latin typeface="Courier New" panose="02070309020205020404" pitchFamily="49" charset="0"/>
              </a:rPr>
              <a:t>) {   </a:t>
            </a: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// should be 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/>
            <a:r>
              <a:rPr lang="en-US" altLang="en-US" dirty="0"/>
              <a:t>Currently our method crashes on the above code: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Exception in thread "main"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java.lang.ClassCastException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: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java.lang.String</a:t>
            </a:r>
            <a:endParaRPr lang="en-US" altLang="en-US" sz="20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        at </a:t>
            </a:r>
            <a:r>
              <a:rPr lang="en-US" altLang="en-US" sz="2000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Posn.equals</a:t>
            </a:r>
            <a:r>
              <a:rPr lang="en-US" altLang="en-US" sz="20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(Posn.java:25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The culprit is the line with the type-cast: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equals(Object o)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A50021"/>
                </a:solidFill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solidFill>
                  <a:srgbClr val="A50021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A50021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solidFill>
                  <a:srgbClr val="A50021"/>
                </a:solidFill>
                <a:latin typeface="Courier New" panose="02070309020205020404" pitchFamily="49" charset="0"/>
              </a:rPr>
              <a:t> = (</a:t>
            </a:r>
            <a:r>
              <a:rPr lang="en-US" altLang="en-US" sz="2000" dirty="0" err="1">
                <a:solidFill>
                  <a:srgbClr val="A50021"/>
                </a:solidFill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solidFill>
                  <a:srgbClr val="A50021"/>
                </a:solidFill>
                <a:latin typeface="Courier New" panose="02070309020205020404" pitchFamily="49" charset="0"/>
              </a:rPr>
              <a:t>) o;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838200" y="4191000"/>
            <a:ext cx="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60599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about this?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61699" y="1293224"/>
            <a:ext cx="9836330" cy="4876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public </a:t>
            </a:r>
            <a:r>
              <a:rPr lang="en-US" altLang="en-US" b="1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equals</a:t>
            </a: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latin typeface="Courier New" panose="02070309020205020404" pitchFamily="49" charset="0"/>
              </a:rPr>
              <a:t>Object o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if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this.getClass</a:t>
            </a:r>
            <a:r>
              <a:rPr lang="en-US" altLang="en-US" sz="2000" b="1" dirty="0">
                <a:latin typeface="Courier New" panose="02070309020205020404" pitchFamily="49" charset="0"/>
              </a:rPr>
              <a:t>()!=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o.getClass</a:t>
            </a:r>
            <a:r>
              <a:rPr lang="en-US" altLang="en-US" sz="2000" b="1" dirty="0">
                <a:latin typeface="Courier New" panose="02070309020205020404" pitchFamily="49" charset="0"/>
              </a:rPr>
              <a:t>()) return false;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 = (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) o;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if 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!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!=null) 							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return false; </a:t>
            </a:r>
            <a:endParaRPr lang="en-US" altLang="en-US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  return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== n</a:t>
            </a:r>
            <a:endParaRPr lang="en-US" altLang="en-US" dirty="0">
              <a:latin typeface="Courier New" panose="02070309020205020404" pitchFamily="49" charset="0"/>
            </a:endParaRPr>
          </a:p>
          <a:p>
            <a:pPr marL="282575" lvl="1" indent="0" eaLnBrk="1" hangingPunct="1">
              <a:lnSpc>
                <a:spcPct val="90000"/>
              </a:lnSpc>
              <a:buNone/>
            </a:pPr>
            <a:r>
              <a:rPr lang="en-US" altLang="en-US" dirty="0"/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52488182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about this?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74757" y="1293224"/>
            <a:ext cx="9980022" cy="4876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public </a:t>
            </a:r>
            <a:r>
              <a:rPr lang="en-US" altLang="en-US" b="1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equals</a:t>
            </a: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latin typeface="Courier New" panose="02070309020205020404" pitchFamily="49" charset="0"/>
              </a:rPr>
              <a:t>Object o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en-US" sz="2000" dirty="0">
                <a:latin typeface="Courier New" panose="02070309020205020404" pitchFamily="49" charset="0"/>
              </a:rPr>
              <a:t>if (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o==null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|| </a:t>
            </a:r>
            <a:r>
              <a:rPr lang="en-US" altLang="en-US" sz="2000" dirty="0" err="1">
                <a:latin typeface="Courier New" panose="02070309020205020404" pitchFamily="49" charset="0"/>
              </a:rPr>
              <a:t>this.getClass</a:t>
            </a:r>
            <a:r>
              <a:rPr lang="en-US" altLang="en-US" sz="2000" dirty="0">
                <a:latin typeface="Courier New" panose="02070309020205020404" pitchFamily="49" charset="0"/>
              </a:rPr>
              <a:t>()!=</a:t>
            </a:r>
            <a:r>
              <a:rPr lang="en-US" altLang="en-US" sz="2000" dirty="0" err="1">
                <a:latin typeface="Courier New" panose="02070309020205020404" pitchFamily="49" charset="0"/>
              </a:rPr>
              <a:t>o.getClass</a:t>
            </a:r>
            <a:r>
              <a:rPr lang="en-US" altLang="en-US" sz="2000" dirty="0">
                <a:latin typeface="Courier New" panose="02070309020205020404" pitchFamily="49" charset="0"/>
              </a:rPr>
              <a:t>()) return false;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 = (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) o;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if 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!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!=null) 							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return false; </a:t>
            </a:r>
            <a:endParaRPr lang="en-US" altLang="en-US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  return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== n</a:t>
            </a:r>
            <a:endParaRPr lang="en-US" altLang="en-US" dirty="0">
              <a:latin typeface="Courier New" panose="02070309020205020404" pitchFamily="49" charset="0"/>
            </a:endParaRPr>
          </a:p>
          <a:p>
            <a:pPr marL="282575" lvl="1" indent="0" eaLnBrk="1" hangingPunct="1">
              <a:lnSpc>
                <a:spcPct val="90000"/>
              </a:lnSpc>
              <a:buNone/>
            </a:pPr>
            <a:r>
              <a:rPr lang="en-US" alt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99241261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Finally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74757" y="1293224"/>
            <a:ext cx="9980022" cy="4876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public </a:t>
            </a:r>
            <a:r>
              <a:rPr lang="en-US" altLang="en-US" b="1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equals</a:t>
            </a: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b="1" dirty="0">
                <a:latin typeface="Courier New" panose="02070309020205020404" pitchFamily="49" charset="0"/>
              </a:rPr>
              <a:t>Object o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sz="2000" b="1" dirty="0">
                <a:latin typeface="Courier New" panose="02070309020205020404" pitchFamily="49" charset="0"/>
              </a:rPr>
              <a:t>if (this == o) return true;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en-US" sz="2000" dirty="0">
                <a:latin typeface="Courier New" panose="02070309020205020404" pitchFamily="49" charset="0"/>
              </a:rPr>
              <a:t>if </a:t>
            </a:r>
            <a:r>
              <a:rPr lang="en-US" altLang="en-US" sz="2000">
                <a:latin typeface="Courier New" panose="02070309020205020404" pitchFamily="49" charset="0"/>
              </a:rPr>
              <a:t>(</a:t>
            </a:r>
            <a:r>
              <a:rPr lang="en-US" altLang="en-US" sz="2000" smtClean="0">
                <a:latin typeface="Courier New" panose="02070309020205020404" pitchFamily="49" charset="0"/>
              </a:rPr>
              <a:t>o==null || </a:t>
            </a:r>
            <a:r>
              <a:rPr lang="en-US" altLang="en-US" sz="2000" dirty="0" err="1">
                <a:latin typeface="Courier New" panose="02070309020205020404" pitchFamily="49" charset="0"/>
              </a:rPr>
              <a:t>this.getClass</a:t>
            </a:r>
            <a:r>
              <a:rPr lang="en-US" altLang="en-US" sz="2000" dirty="0">
                <a:latin typeface="Courier New" panose="02070309020205020404" pitchFamily="49" charset="0"/>
              </a:rPr>
              <a:t>()!=</a:t>
            </a:r>
            <a:r>
              <a:rPr lang="en-US" altLang="en-US" sz="2000" dirty="0" err="1">
                <a:latin typeface="Courier New" panose="02070309020205020404" pitchFamily="49" charset="0"/>
              </a:rPr>
              <a:t>o.getClass</a:t>
            </a:r>
            <a:r>
              <a:rPr lang="en-US" altLang="en-US" sz="2000" dirty="0">
                <a:latin typeface="Courier New" panose="02070309020205020404" pitchFamily="49" charset="0"/>
              </a:rPr>
              <a:t>()) return false;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 = (</a:t>
            </a:r>
            <a:r>
              <a:rPr lang="en-US" altLang="en-US" sz="2000" dirty="0" err="1">
                <a:latin typeface="Courier New" panose="02070309020205020404" pitchFamily="49" charset="0"/>
              </a:rPr>
              <a:t>Posn</a:t>
            </a:r>
            <a:r>
              <a:rPr lang="en-US" altLang="en-US" sz="2000" dirty="0">
                <a:latin typeface="Courier New" panose="02070309020205020404" pitchFamily="49" charset="0"/>
              </a:rPr>
              <a:t>) o;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if 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!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this.x.equals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!=null) 							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return false; </a:t>
            </a:r>
            <a:endParaRPr lang="en-US" altLang="en-US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  return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!= null ?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this.y.equals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: 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posn.y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== n</a:t>
            </a:r>
            <a:endParaRPr lang="en-US" altLang="en-US" dirty="0">
              <a:latin typeface="Courier New" panose="02070309020205020404" pitchFamily="49" charset="0"/>
            </a:endParaRPr>
          </a:p>
          <a:p>
            <a:pPr marL="282575" lvl="1" indent="0" eaLnBrk="1" hangingPunct="1">
              <a:lnSpc>
                <a:spcPct val="90000"/>
              </a:lnSpc>
              <a:buNone/>
            </a:pPr>
            <a:r>
              <a:rPr lang="en-US" alt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5822031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8E34B2C-84B7-44BE-9996-62A8B1BE3571}" type="datetime1">
              <a:rPr lang="en-US" altLang="en-US" sz="1200">
                <a:latin typeface="Tw Cen MT Condensed" panose="020B0606020104020203" pitchFamily="34" charset="0"/>
              </a:rPr>
              <a:pPr eaLnBrk="1" hangingPunct="1"/>
              <a:t>1/19/17</a:t>
            </a:fld>
            <a:endParaRPr lang="en-US" altLang="en-US" sz="1200">
              <a:latin typeface="Tw Cen MT Condensed" panose="020B0606020104020203" pitchFamily="34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Tw Cen MT Condensed" panose="020B0606020104020203" pitchFamily="34" charset="0"/>
              </a:rPr>
              <a:t>04-</a:t>
            </a:r>
            <a:fld id="{16384F99-255F-4BD1-B644-05E0D76CC41A}" type="slidenum">
              <a:rPr lang="en-US" altLang="en-US" sz="1200">
                <a:latin typeface="Tw Cen MT Condensed" panose="020B0606020104020203" pitchFamily="34" charset="0"/>
              </a:rPr>
              <a:pPr eaLnBrk="1" hangingPunct="1"/>
              <a:t>2</a:t>
            </a:fld>
            <a:endParaRPr lang="en-US" altLang="en-US" sz="1200">
              <a:latin typeface="Tw Cen MT Condensed" panose="020B0606020104020203" pitchFamily="34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457200"/>
            <a:ext cx="8610600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/>
              <a:t>‘</a:t>
            </a:r>
            <a:r>
              <a:rPr lang="en-US" altLang="en-US" sz="4900" b="1" dirty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Is-a’ in Programming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897" y="1265238"/>
            <a:ext cx="8647858" cy="466471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Java, C++ and more provide direct support for “IS - A”: </a:t>
            </a: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Class Inheritance -</a:t>
            </a:r>
            <a:r>
              <a:rPr lang="en-US" altLang="en-US" dirty="0"/>
              <a:t> new class </a:t>
            </a:r>
            <a:r>
              <a:rPr lang="en-US" altLang="en-US" b="1" dirty="0"/>
              <a:t>extends</a:t>
            </a:r>
            <a:r>
              <a:rPr lang="en-US" altLang="en-US" dirty="0"/>
              <a:t> existing class</a:t>
            </a:r>
          </a:p>
          <a:p>
            <a:pPr eaLnBrk="1" hangingPunct="1"/>
            <a:r>
              <a:rPr lang="en-US" altLang="en-US" dirty="0"/>
              <a:t>Key for </a:t>
            </a:r>
            <a:r>
              <a:rPr lang="en-US" altLang="en-US" dirty="0">
                <a:solidFill>
                  <a:srgbClr val="0000FF"/>
                </a:solidFill>
              </a:rPr>
              <a:t>good </a:t>
            </a:r>
            <a:r>
              <a:rPr lang="en-US" altLang="en-US" dirty="0"/>
              <a:t>object-oriented programming: </a:t>
            </a:r>
          </a:p>
          <a:p>
            <a:pPr lvl="1" eaLnBrk="1" hangingPunct="1"/>
            <a:r>
              <a:rPr lang="en-US" altLang="en-US" dirty="0"/>
              <a:t>Using </a:t>
            </a:r>
            <a:r>
              <a:rPr lang="en-US" altLang="en-US" dirty="0">
                <a:latin typeface="+mn-lt"/>
              </a:rPr>
              <a:t>the SAME code in MANY contexts </a:t>
            </a:r>
            <a:r>
              <a:rPr lang="en-US" altLang="en-US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n-US" altLang="en-US" dirty="0">
                <a:solidFill>
                  <a:srgbClr val="0000FF"/>
                </a:solidFill>
                <a:latin typeface="+mn-lt"/>
              </a:rPr>
              <a:t>Reusable code</a:t>
            </a:r>
            <a:endParaRPr lang="en-US" altLang="en-US" dirty="0">
              <a:latin typeface="+mn-lt"/>
            </a:endParaRPr>
          </a:p>
          <a:p>
            <a:pPr lvl="1" eaLnBrk="1" hangingPunct="1"/>
            <a:r>
              <a:rPr lang="en-US" altLang="en-US" dirty="0"/>
              <a:t>Reduce bugs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>
                <a:solidFill>
                  <a:srgbClr val="0000FF"/>
                </a:solidFill>
                <a:sym typeface="Wingdings" panose="05000000000000000000" pitchFamily="2" charset="2"/>
              </a:rPr>
              <a:t>Robust and maintainable </a:t>
            </a: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Terminology:</a:t>
            </a:r>
            <a:endParaRPr lang="en-US" altLang="en-US" b="1" dirty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029381"/>
            <a:ext cx="5895238" cy="24476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43200" y="4470324"/>
            <a:ext cx="990599" cy="215380"/>
          </a:xfrm>
          <a:prstGeom prst="rect">
            <a:avLst/>
          </a:prstGeom>
          <a:solidFill>
            <a:schemeClr val="bg1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en-US" sz="1400" dirty="0"/>
              <a:t>Superclass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7856" y="4681875"/>
            <a:ext cx="843085" cy="194925"/>
          </a:xfrm>
          <a:prstGeom prst="rect">
            <a:avLst/>
          </a:prstGeom>
          <a:solidFill>
            <a:schemeClr val="bg1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en-US" sz="1400" dirty="0"/>
              <a:t>Subclass</a:t>
            </a:r>
          </a:p>
        </p:txBody>
      </p:sp>
    </p:spTree>
    <p:extLst>
      <p:ext uri="{BB962C8B-B14F-4D97-AF65-F5344CB8AC3E}">
        <p14:creationId xmlns:p14="http://schemas.microsoft.com/office/powerpoint/2010/main" val="12842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6553200" y="2510135"/>
            <a:ext cx="2228702" cy="1288954"/>
            <a:chOff x="6553200" y="2510135"/>
            <a:chExt cx="2228702" cy="1288954"/>
          </a:xfrm>
        </p:grpSpPr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6738255" y="2579889"/>
              <a:ext cx="1905000" cy="1219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anose="020B0602020104020603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6553200" y="2510135"/>
              <a:ext cx="22287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Class A</a:t>
              </a: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6742873" y="2895600"/>
              <a:ext cx="190038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6553200" y="4343400"/>
            <a:ext cx="2286001" cy="1736725"/>
            <a:chOff x="6553200" y="4343400"/>
            <a:chExt cx="2286001" cy="1736725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6553200" y="4403725"/>
              <a:ext cx="2286001" cy="1676400"/>
            </a:xfrm>
            <a:prstGeom prst="rect">
              <a:avLst/>
            </a:prstGeom>
            <a:gradFill flip="none" rotWithShape="1">
              <a:gsLst>
                <a:gs pos="25000">
                  <a:schemeClr val="accent2">
                    <a:lumMod val="75000"/>
                  </a:schemeClr>
                </a:gs>
                <a:gs pos="62000">
                  <a:srgbClr val="FFCCFF"/>
                </a:gs>
              </a:gsLst>
              <a:lin ang="5400000" scaled="1"/>
              <a:tileRect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anose="020B0602020104020603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6553200" y="4759036"/>
              <a:ext cx="228600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6553200" y="4343400"/>
              <a:ext cx="22287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Class B</a:t>
              </a:r>
            </a:p>
          </p:txBody>
        </p:sp>
      </p:grp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34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Original/Extend</a:t>
            </a:r>
            <a:r>
              <a:rPr lang="en-US" altLang="en-US" b="1" dirty="0"/>
              <a:t>ed</a:t>
            </a:r>
            <a:r>
              <a:rPr lang="en-US" altLang="en-US" dirty="0"/>
              <a:t> class - called </a:t>
            </a:r>
            <a:r>
              <a:rPr lang="en-US" altLang="en-US" b="1" u="sng" dirty="0">
                <a:solidFill>
                  <a:srgbClr val="660066"/>
                </a:solidFill>
              </a:rPr>
              <a:t>base class</a:t>
            </a:r>
            <a:r>
              <a:rPr lang="en-US" altLang="en-US" dirty="0">
                <a:solidFill>
                  <a:srgbClr val="660066"/>
                </a:solidFill>
              </a:rPr>
              <a:t> </a:t>
            </a:r>
            <a:r>
              <a:rPr lang="en-US" altLang="en-US" dirty="0"/>
              <a:t>or </a:t>
            </a:r>
            <a:r>
              <a:rPr lang="en-US" altLang="en-US" b="1" u="sng" dirty="0">
                <a:solidFill>
                  <a:srgbClr val="660066"/>
                </a:solidFill>
              </a:rPr>
              <a:t>super class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New/Extend</a:t>
            </a:r>
            <a:r>
              <a:rPr lang="en-US" altLang="en-US" b="1" dirty="0"/>
              <a:t>ing</a:t>
            </a:r>
            <a:r>
              <a:rPr lang="en-US" altLang="en-US" dirty="0"/>
              <a:t> class - called </a:t>
            </a:r>
            <a:r>
              <a:rPr lang="en-US" altLang="en-US" b="1" u="sng" dirty="0">
                <a:solidFill>
                  <a:srgbClr val="660066"/>
                </a:solidFill>
              </a:rPr>
              <a:t>derived class</a:t>
            </a:r>
            <a:r>
              <a:rPr lang="en-US" altLang="en-US" dirty="0">
                <a:solidFill>
                  <a:srgbClr val="660066"/>
                </a:solidFill>
              </a:rPr>
              <a:t> </a:t>
            </a:r>
            <a:r>
              <a:rPr lang="en-US" altLang="en-US" dirty="0"/>
              <a:t>or </a:t>
            </a:r>
            <a:r>
              <a:rPr lang="en-US" altLang="en-US" b="1" u="sng" dirty="0">
                <a:solidFill>
                  <a:srgbClr val="660066"/>
                </a:solidFill>
              </a:rPr>
              <a:t>sub class</a:t>
            </a:r>
            <a:endParaRPr lang="en-US" altLang="en-US" u="sng" dirty="0">
              <a:solidFill>
                <a:srgbClr val="660066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Derived 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automatically </a:t>
            </a:r>
            <a:r>
              <a:rPr lang="en-US" altLang="en-US" sz="2400" i="1" u="sng" dirty="0">
                <a:solidFill>
                  <a:schemeClr val="accent3">
                    <a:lumMod val="50000"/>
                  </a:schemeClr>
                </a:solidFill>
              </a:rPr>
              <a:t>inherits</a:t>
            </a:r>
            <a:r>
              <a:rPr lang="en-US" altLang="en-US" sz="2400" dirty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altLang="en-US" dirty="0"/>
              <a:t>from</a:t>
            </a:r>
            <a:r>
              <a:rPr lang="en-US" alt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altLang="en-US" dirty="0"/>
              <a:t>the base class</a:t>
            </a:r>
            <a:endParaRPr lang="en-US" alt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altLang="en-US" sz="2400" dirty="0"/>
              <a:t>all  public/protected instance variables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   </a:t>
            </a:r>
            <a:r>
              <a:rPr lang="en-US" altLang="en-US" sz="2400" dirty="0"/>
              <a:t>and methods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can </a:t>
            </a:r>
            <a:r>
              <a:rPr lang="en-US" altLang="en-US" sz="2400" i="1" u="sng" dirty="0">
                <a:solidFill>
                  <a:schemeClr val="accent3">
                    <a:lumMod val="50000"/>
                  </a:schemeClr>
                </a:solidFill>
              </a:rPr>
              <a:t>add</a:t>
            </a:r>
            <a:r>
              <a:rPr lang="en-US" alt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altLang="en-US" sz="2400" dirty="0"/>
              <a:t>additional methods and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/>
              <a:t>  instance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can provide </a:t>
            </a:r>
            <a:r>
              <a:rPr lang="en-US" altLang="en-US" sz="2400" i="1" u="sng" dirty="0">
                <a:solidFill>
                  <a:schemeClr val="accent3">
                    <a:lumMod val="50000"/>
                  </a:schemeClr>
                </a:solidFill>
              </a:rPr>
              <a:t>different versions</a:t>
            </a:r>
            <a:r>
              <a:rPr lang="en-US" altLang="en-US" sz="2400" dirty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/>
              <a:t> of inherited methods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b="1" dirty="0">
                <a:sym typeface="Wingdings" panose="05000000000000000000" pitchFamily="2" charset="2"/>
              </a:rPr>
              <a:t>override</a:t>
            </a:r>
            <a:endParaRPr lang="en-US" alt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6411329" y="2091690"/>
            <a:ext cx="273267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+mn-cs"/>
              </a:rPr>
              <a:t>UML for B extends 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019F1A-E68C-4A7A-A20F-DAFB727C225C}" type="datetime1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1/19/17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 Condensed" panose="020B0606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MS PGothic" panose="020B0600070205080204" pitchFamily="34" charset="-128"/>
                <a:cs typeface="+mn-cs"/>
              </a:rPr>
              <a:t>04-</a:t>
            </a:r>
            <a:fld id="{F67E1E4D-6137-467E-B9E8-E5BAF1A3D1E0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 Condensed" panose="020B0606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Vocabulary and Principles</a:t>
            </a:r>
          </a:p>
        </p:txBody>
      </p:sp>
      <p:sp>
        <p:nvSpPr>
          <p:cNvPr id="17" name="Up Arrow 16"/>
          <p:cNvSpPr/>
          <p:nvPr/>
        </p:nvSpPr>
        <p:spPr bwMode="auto">
          <a:xfrm>
            <a:off x="7543800" y="3799089"/>
            <a:ext cx="310245" cy="604636"/>
          </a:xfrm>
          <a:prstGeom prst="upArrow">
            <a:avLst>
              <a:gd name="adj1" fmla="val 5836"/>
              <a:gd name="adj2" fmla="val 64591"/>
            </a:avLst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989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5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5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3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A3DC420-8F1F-463B-A48B-F264891D2204}" type="datetime1">
              <a:rPr lang="en-US" altLang="en-US" sz="1200">
                <a:latin typeface="Tw Cen MT Condensed" panose="020B0606020104020203" pitchFamily="34" charset="0"/>
              </a:rPr>
              <a:pPr eaLnBrk="1" hangingPunct="1"/>
              <a:t>1/19/17</a:t>
            </a:fld>
            <a:endParaRPr lang="en-US" altLang="en-US" sz="1200">
              <a:latin typeface="Tw Cen MT Condensed" panose="020B0606020104020203" pitchFamily="34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Tw Cen MT Condensed" panose="020B0606020104020203" pitchFamily="34" charset="0"/>
              </a:rPr>
              <a:t>04-</a:t>
            </a:r>
            <a:fld id="{4E16DC6F-A111-4CF1-B077-EF03E7DAD97B}" type="slidenum">
              <a:rPr lang="en-US" altLang="en-US" sz="1200">
                <a:latin typeface="Tw Cen MT Condensed" panose="020B0606020104020203" pitchFamily="34" charset="0"/>
              </a:rPr>
              <a:pPr eaLnBrk="1" hangingPunct="1"/>
              <a:t>4</a:t>
            </a:fld>
            <a:endParaRPr lang="en-US" altLang="en-US" sz="1200">
              <a:latin typeface="Tw Cen MT Condensed" panose="020B0606020104020203" pitchFamily="34" charset="0"/>
            </a:endParaRP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Member Access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3664"/>
            <a:ext cx="82296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public:</a:t>
            </a:r>
            <a:r>
              <a:rPr lang="en-US" altLang="en-US" dirty="0">
                <a:solidFill>
                  <a:srgbClr val="3333CC"/>
                </a:solidFill>
              </a:rPr>
              <a:t> </a:t>
            </a:r>
          </a:p>
          <a:p>
            <a:pPr lvl="1" eaLnBrk="1" hangingPunct="1"/>
            <a:r>
              <a:rPr lang="en-US" altLang="en-US" dirty="0"/>
              <a:t>accessible anywhere the class can be accessed</a:t>
            </a:r>
          </a:p>
          <a:p>
            <a:pPr marL="0" indent="0" eaLnBrk="1" hangingPunct="1">
              <a:buNone/>
            </a:pPr>
            <a:r>
              <a:rPr lang="en-US" altLang="en-US" b="1" dirty="0">
                <a:solidFill>
                  <a:srgbClr val="00B050"/>
                </a:solidFill>
              </a:rPr>
              <a:t>private:</a:t>
            </a:r>
            <a:r>
              <a:rPr lang="en-US" altLang="en-US" dirty="0">
                <a:solidFill>
                  <a:srgbClr val="00B050"/>
                </a:solidFill>
              </a:rPr>
              <a:t> </a:t>
            </a:r>
          </a:p>
          <a:p>
            <a:pPr lvl="1" eaLnBrk="1" hangingPunct="1"/>
            <a:r>
              <a:rPr lang="en-US" altLang="en-US" dirty="0"/>
              <a:t>accessible only inside the same class</a:t>
            </a:r>
          </a:p>
          <a:p>
            <a:pPr lvl="1" eaLnBrk="1" hangingPunct="1"/>
            <a:r>
              <a:rPr lang="en-US" altLang="en-US" dirty="0"/>
              <a:t>Does </a:t>
            </a:r>
            <a:r>
              <a:rPr lang="en-US" altLang="en-US" i="1" dirty="0"/>
              <a:t>not</a:t>
            </a:r>
            <a:r>
              <a:rPr lang="en-US" altLang="en-US" dirty="0"/>
              <a:t> include subclasses – derived classes have no special permissions</a:t>
            </a:r>
          </a:p>
          <a:p>
            <a:pPr marL="0" indent="0" eaLnBrk="1" hangingPunct="1">
              <a:buNone/>
            </a:pPr>
            <a:r>
              <a:rPr lang="en-US" altLang="en-US" dirty="0"/>
              <a:t>A new mode: </a:t>
            </a:r>
            <a:r>
              <a:rPr lang="en-US" altLang="en-US" b="1" i="1" u="sng" dirty="0">
                <a:solidFill>
                  <a:srgbClr val="3333CC"/>
                </a:solidFill>
              </a:rPr>
              <a:t>protected</a:t>
            </a:r>
            <a:endParaRPr lang="en-US" altLang="en-US" b="1" dirty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dirty="0"/>
              <a:t>accessible inside the defining class and all its subclasses</a:t>
            </a:r>
          </a:p>
          <a:p>
            <a:pPr marL="0" indent="0" eaLnBrk="1" hangingPunct="1">
              <a:buNone/>
            </a:pPr>
            <a:r>
              <a:rPr lang="en-US" altLang="en-US" dirty="0"/>
              <a:t>When to use public/private/protected:</a:t>
            </a:r>
          </a:p>
          <a:p>
            <a:pPr lvl="1" eaLnBrk="1" hangingPunct="1"/>
            <a:r>
              <a:rPr lang="en-US" altLang="en-US" dirty="0"/>
              <a:t>NEVER use public for fields</a:t>
            </a:r>
          </a:p>
          <a:p>
            <a:pPr lvl="1" eaLnBrk="1" hangingPunct="1"/>
            <a:r>
              <a:rPr lang="en-US" altLang="en-US" dirty="0"/>
              <a:t>Use protected for "internal" things that subclasses also are intended to access</a:t>
            </a:r>
          </a:p>
        </p:txBody>
      </p:sp>
    </p:spTree>
    <p:extLst>
      <p:ext uri="{BB962C8B-B14F-4D97-AF65-F5344CB8AC3E}">
        <p14:creationId xmlns:p14="http://schemas.microsoft.com/office/powerpoint/2010/main" val="160345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7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7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7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7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7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D641B1-A0E3-493A-B904-4ECB35A412ED}" type="datetime1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1/19/17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 Condensed" panose="020B0606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MS PGothic" panose="020B0600070205080204" pitchFamily="34" charset="-128"/>
                <a:cs typeface="+mn-cs"/>
              </a:rPr>
              <a:t>04-</a:t>
            </a:r>
            <a:fld id="{1A334C3C-4F69-44C6-B318-5861A9BF6E5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 Condensed" panose="020B0606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Static and </a:t>
            </a:r>
            <a:r>
              <a:rPr lang="en-US" altLang="en-US" dirty="0">
                <a:solidFill>
                  <a:srgbClr val="FF0000"/>
                </a:solidFill>
              </a:rPr>
              <a:t>Dynamic</a:t>
            </a:r>
            <a:r>
              <a:rPr lang="en-US" altLang="en-US" dirty="0"/>
              <a:t> Types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altLang="en-US" u="sng" dirty="0">
              <a:solidFill>
                <a:srgbClr val="0000FF"/>
              </a:solidFill>
            </a:endParaRPr>
          </a:p>
          <a:p>
            <a:pPr lvl="1" eaLnBrk="1" hangingPunct="1"/>
            <a:endParaRPr lang="en-US" altLang="en-US" u="sng" dirty="0">
              <a:solidFill>
                <a:srgbClr val="0000FF"/>
              </a:solidFill>
            </a:endParaRPr>
          </a:p>
          <a:p>
            <a:pPr lvl="1" eaLnBrk="1" hangingPunct="1"/>
            <a:endParaRPr lang="en-US" altLang="en-US" u="sng" dirty="0">
              <a:solidFill>
                <a:srgbClr val="0000FF"/>
              </a:solidFill>
            </a:endParaRPr>
          </a:p>
          <a:p>
            <a:pPr lvl="1" eaLnBrk="1" hangingPunct="1"/>
            <a:endParaRPr lang="en-US" altLang="en-US" u="sng" dirty="0">
              <a:solidFill>
                <a:srgbClr val="0000FF"/>
              </a:solidFill>
            </a:endParaRPr>
          </a:p>
          <a:p>
            <a:pPr lvl="1" eaLnBrk="1" hangingPunct="1"/>
            <a:r>
              <a:rPr lang="en-US" altLang="en-US" u="sng" dirty="0">
                <a:solidFill>
                  <a:srgbClr val="0000FF"/>
                </a:solidFill>
              </a:rPr>
              <a:t>Static/</a:t>
            </a:r>
            <a:r>
              <a:rPr lang="en-US" u="sng" dirty="0">
                <a:solidFill>
                  <a:srgbClr val="0000FF"/>
                </a:solidFill>
              </a:rPr>
              <a:t>compile time type</a:t>
            </a:r>
            <a:r>
              <a:rPr lang="en-US" u="sng" dirty="0"/>
              <a:t> </a:t>
            </a:r>
            <a:r>
              <a:rPr lang="en-US" altLang="en-US" dirty="0"/>
              <a:t>: the declared type of the reference variable. Used by the compiler to check syntax.</a:t>
            </a:r>
          </a:p>
          <a:p>
            <a:pPr lvl="1" eaLnBrk="1" hangingPunct="1">
              <a:buFontTx/>
              <a:buNone/>
            </a:pPr>
            <a:endParaRPr lang="en-US" altLang="en-US" dirty="0"/>
          </a:p>
          <a:p>
            <a:pPr lvl="1" eaLnBrk="1" hangingPunct="1"/>
            <a:r>
              <a:rPr lang="en-US" altLang="en-US" u="sng" dirty="0">
                <a:solidFill>
                  <a:srgbClr val="FF0000"/>
                </a:solidFill>
              </a:rPr>
              <a:t>Dynamic/</a:t>
            </a:r>
            <a:r>
              <a:rPr lang="en-US" u="sng" dirty="0">
                <a:solidFill>
                  <a:srgbClr val="FF0000"/>
                </a:solidFill>
              </a:rPr>
              <a:t>runtime-time </a:t>
            </a:r>
            <a:r>
              <a:rPr lang="en-US" altLang="en-US" u="sng" dirty="0">
                <a:solidFill>
                  <a:srgbClr val="FF0000"/>
                </a:solidFill>
              </a:rPr>
              <a:t>type:</a:t>
            </a:r>
            <a:r>
              <a:rPr lang="en-US" i="1" dirty="0"/>
              <a:t> </a:t>
            </a:r>
            <a:r>
              <a:rPr lang="en-US" altLang="en-US" dirty="0"/>
              <a:t>the object type the variable currently refers to (can change as program executes)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Interface and Abstract Classes define a TYPE , which one? </a:t>
            </a:r>
          </a:p>
        </p:txBody>
      </p:sp>
      <p:sp>
        <p:nvSpPr>
          <p:cNvPr id="2" name="Rectangle 1"/>
          <p:cNvSpPr/>
          <p:nvPr/>
        </p:nvSpPr>
        <p:spPr>
          <a:xfrm>
            <a:off x="-350217" y="1945220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9763" marR="0" lvl="1" indent="-2460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PGothic" panose="020B0600070205080204" pitchFamily="34" charset="-128"/>
                <a:cs typeface="+mn-cs"/>
              </a:rPr>
              <a:t>Piece p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PGothic" panose="020B0600070205080204" pitchFamily="34" charset="-128"/>
                <a:cs typeface="+mn-cs"/>
              </a:rPr>
              <a:t> = new Queen();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1638300" y="1066800"/>
            <a:ext cx="419100" cy="8784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4419600" y="1066800"/>
            <a:ext cx="381000" cy="8784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1464226" y="1945220"/>
            <a:ext cx="931733" cy="400110"/>
          </a:xfrm>
          <a:prstGeom prst="rect">
            <a:avLst/>
          </a:prstGeom>
          <a:noFill/>
          <a:ln w="762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27717" y="1945220"/>
            <a:ext cx="1583765" cy="451345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51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0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60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52D6366-285B-441E-9847-176672BB232D}" type="datetime1">
              <a:rPr lang="en-US" altLang="en-US" sz="1200">
                <a:latin typeface="Tw Cen MT Condensed" panose="020B0606020104020203" pitchFamily="34" charset="0"/>
              </a:rPr>
              <a:pPr eaLnBrk="1" hangingPunct="1"/>
              <a:t>1/19/17</a:t>
            </a:fld>
            <a:endParaRPr lang="en-US" altLang="en-US" sz="1200">
              <a:latin typeface="Tw Cen MT Condensed" panose="020B0606020104020203" pitchFamily="34" charset="0"/>
            </a:endParaRP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Tw Cen MT Condensed" panose="020B0606020104020203" pitchFamily="34" charset="0"/>
              </a:rPr>
              <a:t>04-</a:t>
            </a:r>
            <a:fld id="{9E27FEAB-5EA0-46B3-931E-03C0076AFA96}" type="slidenum">
              <a:rPr lang="en-US" altLang="en-US" sz="1200">
                <a:latin typeface="Tw Cen MT Condensed" panose="020B0606020104020203" pitchFamily="34" charset="0"/>
              </a:rPr>
              <a:pPr eaLnBrk="1" hangingPunct="1"/>
              <a:t>6</a:t>
            </a:fld>
            <a:endParaRPr lang="en-US" altLang="en-US" sz="1200">
              <a:latin typeface="Tw Cen MT Condensed" panose="020B0606020104020203" pitchFamily="34" charset="0"/>
            </a:endParaRPr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3882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rgbClr val="FF0000"/>
                </a:solidFill>
              </a:rPr>
              <a:t>Dynamic Dispatch</a:t>
            </a:r>
            <a:r>
              <a:rPr lang="en-US" altLang="en-US" sz="32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br>
              <a:rPr lang="en-US" altLang="en-US" sz="3200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sz="3200" dirty="0">
                <a:solidFill>
                  <a:srgbClr val="FF0000"/>
                </a:solidFill>
              </a:rPr>
              <a:t>Where to look for methods?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7543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</a:rPr>
              <a:t>Static</a:t>
            </a:r>
            <a:r>
              <a:rPr lang="en-US" altLang="en-US" dirty="0">
                <a:solidFill>
                  <a:srgbClr val="660066"/>
                </a:solidFill>
              </a:rPr>
              <a:t> </a:t>
            </a:r>
            <a:r>
              <a:rPr lang="en-US" altLang="en-US" dirty="0"/>
              <a:t>types  - the compiler knows exactly what method must execute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FF0000"/>
                </a:solidFill>
              </a:rPr>
              <a:t>Dynamic</a:t>
            </a:r>
            <a:r>
              <a:rPr lang="en-US" altLang="en-US" dirty="0"/>
              <a:t> types  - the compiler knows the </a:t>
            </a:r>
            <a:r>
              <a:rPr lang="en-US" altLang="en-US" i="1" dirty="0"/>
              <a:t>name</a:t>
            </a:r>
            <a:r>
              <a:rPr lang="en-US" altLang="en-US" dirty="0"/>
              <a:t> of the method but…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  There could be ambiguity about which version of the method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  will actually be needed at run-time: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The decision is deferred until run-time </a:t>
            </a:r>
            <a:r>
              <a:rPr lang="en-US" altLang="en-US" dirty="0">
                <a:sym typeface="Wingdings" panose="05000000000000000000" pitchFamily="2" charset="2"/>
              </a:rPr>
              <a:t> dynamic dispatch</a:t>
            </a:r>
            <a:endParaRPr lang="en-US" altLang="en-US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The chosen method matches the dynamic (actual) type of the object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350217" y="1945220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9763" marR="0" lvl="1" indent="-2460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PGothic" panose="020B0600070205080204" pitchFamily="34" charset="-128"/>
                <a:cs typeface="+mn-cs"/>
              </a:rPr>
              <a:t>Piece p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PGothic" panose="020B0600070205080204" pitchFamily="34" charset="-128"/>
                <a:cs typeface="+mn-cs"/>
              </a:rPr>
              <a:t> = new Queen();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464226" y="1945220"/>
            <a:ext cx="931733" cy="400110"/>
          </a:xfrm>
          <a:prstGeom prst="rect">
            <a:avLst/>
          </a:prstGeom>
          <a:noFill/>
          <a:ln w="762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27717" y="1945220"/>
            <a:ext cx="1583765" cy="451345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33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286" y="-59203"/>
            <a:ext cx="7886700" cy="1325563"/>
          </a:xfrm>
        </p:spPr>
        <p:txBody>
          <a:bodyPr/>
          <a:lstStyle/>
          <a:p>
            <a:r>
              <a:rPr lang="en-US" altLang="en-US" dirty="0"/>
              <a:t>Public Interface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7630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WHAT?</a:t>
            </a:r>
          </a:p>
          <a:p>
            <a:r>
              <a:rPr lang="en-US" sz="2400" b="1" dirty="0">
                <a:latin typeface="Calibri" panose="020F0502020204030204" pitchFamily="34" charset="0"/>
              </a:rPr>
              <a:t>A set of method declarations/common behaviors</a:t>
            </a:r>
          </a:p>
          <a:p>
            <a:r>
              <a:rPr lang="en-US" sz="2400" b="1" dirty="0">
                <a:latin typeface="Calibri" panose="020F0502020204030204" pitchFamily="34" charset="0"/>
              </a:rPr>
              <a:t>Contract</a:t>
            </a:r>
            <a:r>
              <a:rPr lang="en-US" sz="2400" dirty="0">
                <a:latin typeface="Calibri" panose="020F0502020204030204" pitchFamily="34" charset="0"/>
              </a:rPr>
              <a:t> /protocol of what the classes can do. 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Calibri" panose="020F0502020204030204" pitchFamily="34" charset="0"/>
              </a:rPr>
              <a:t>Class that agrees to interface, should implement its behaviors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WHY needed?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Allows interaction, without knowing specific implementation</a:t>
            </a:r>
          </a:p>
          <a:p>
            <a:r>
              <a:rPr lang="en-US" sz="2400" dirty="0">
                <a:latin typeface="Calibri" panose="020F0502020204030204" pitchFamily="34" charset="0"/>
              </a:rPr>
              <a:t>Take advantage of </a:t>
            </a:r>
            <a:r>
              <a:rPr lang="en-US" sz="2400" b="1" dirty="0">
                <a:latin typeface="Calibri" panose="020F0502020204030204" pitchFamily="34" charset="0"/>
              </a:rPr>
              <a:t>multiple inheritance for one class</a:t>
            </a:r>
            <a:r>
              <a:rPr lang="en-US" sz="2400" dirty="0">
                <a:latin typeface="Calibri" panose="020F0502020204030204" pitchFamily="34" charset="0"/>
              </a:rPr>
              <a:t>.</a:t>
            </a:r>
          </a:p>
          <a:p>
            <a:r>
              <a:rPr lang="en-US" sz="2400" b="1" dirty="0">
                <a:latin typeface="Calibri" panose="020F0502020204030204" pitchFamily="34" charset="0"/>
              </a:rPr>
              <a:t>Achieves subtype polymorphism </a:t>
            </a: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Classes that implement the same interface can be treated similarly</a:t>
            </a:r>
          </a:p>
          <a:p>
            <a:endParaRPr lang="en-US" sz="2400" b="1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854D-371B-4A63-91E4-498B58FAA89C}" type="datetime1">
              <a:rPr lang="en-US" altLang="en-US"/>
              <a:pPr/>
              <a:t>1/19/17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01-</a:t>
            </a:r>
            <a:fld id="{09E022D1-7F47-4907-9BC1-6FC654904812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03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1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1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1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60" t="35359" r="43986" b="36237"/>
          <a:stretch/>
        </p:blipFill>
        <p:spPr>
          <a:xfrm>
            <a:off x="4343400" y="3076901"/>
            <a:ext cx="533400" cy="1219201"/>
          </a:xfrm>
          <a:prstGeom prst="rect">
            <a:avLst/>
          </a:prstGeom>
        </p:spPr>
      </p:pic>
      <p:sp>
        <p:nvSpPr>
          <p:cNvPr id="1843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D9DCD0-359C-4218-A9BB-4B67F008CEDB}" type="datetime1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1/19/17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 Condensed" panose="020B0606020104020203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ＭＳ Ｐゴシック" panose="020B0600070205080204" pitchFamily="34" charset="-128"/>
                <a:cs typeface="+mn-cs"/>
              </a:rPr>
              <a:t>03-</a:t>
            </a:r>
            <a:fld id="{4E855481-90A6-4F40-B3AD-EDE4A9CB374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 Condensed" panose="020B0606020104020203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 Condensed" panose="020B0606020104020203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2670331" y="3695449"/>
            <a:ext cx="3899610" cy="24082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anose="020B0602020104020603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8438" name="Group 3"/>
          <p:cNvGrpSpPr>
            <a:grpSpLocks/>
          </p:cNvGrpSpPr>
          <p:nvPr/>
        </p:nvGrpSpPr>
        <p:grpSpPr bwMode="auto">
          <a:xfrm>
            <a:off x="762000" y="1189038"/>
            <a:ext cx="5791200" cy="1893302"/>
            <a:chOff x="480" y="749"/>
            <a:chExt cx="3504" cy="1171"/>
          </a:xfrm>
        </p:grpSpPr>
        <p:sp>
          <p:nvSpPr>
            <p:cNvPr id="18448" name="Rectangle 4"/>
            <p:cNvSpPr>
              <a:spLocks noChangeArrowheads="1"/>
            </p:cNvSpPr>
            <p:nvPr/>
          </p:nvSpPr>
          <p:spPr bwMode="auto">
            <a:xfrm>
              <a:off x="1625" y="749"/>
              <a:ext cx="2359" cy="11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anose="020B0602020104020603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449" name="Text Box 5"/>
            <p:cNvSpPr txBox="1">
              <a:spLocks noChangeArrowheads="1"/>
            </p:cNvSpPr>
            <p:nvPr/>
          </p:nvSpPr>
          <p:spPr bwMode="auto">
            <a:xfrm>
              <a:off x="480" y="1152"/>
              <a:ext cx="12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w Cen MT" panose="020B0602020104020603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Interface  I</a:t>
              </a:r>
            </a:p>
          </p:txBody>
        </p:sp>
      </p:grpSp>
      <p:sp>
        <p:nvSpPr>
          <p:cNvPr id="18440" name="AutoShape 7"/>
          <p:cNvSpPr>
            <a:spLocks noChangeArrowheads="1"/>
          </p:cNvSpPr>
          <p:nvPr/>
        </p:nvSpPr>
        <p:spPr bwMode="auto">
          <a:xfrm>
            <a:off x="2739826" y="1423575"/>
            <a:ext cx="3654269" cy="1337989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method signatures of I,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without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code; 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no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instance variables</a:t>
            </a:r>
          </a:p>
        </p:txBody>
      </p:sp>
      <p:sp>
        <p:nvSpPr>
          <p:cNvPr id="18446" name="Text Box 10"/>
          <p:cNvSpPr txBox="1">
            <a:spLocks noChangeArrowheads="1"/>
          </p:cNvSpPr>
          <p:nvPr/>
        </p:nvSpPr>
        <p:spPr bwMode="auto">
          <a:xfrm>
            <a:off x="827088" y="4450307"/>
            <a:ext cx="18265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Concrete Class C</a:t>
            </a:r>
          </a:p>
        </p:txBody>
      </p:sp>
      <p:sp>
        <p:nvSpPr>
          <p:cNvPr id="18443" name="AutoShape 12"/>
          <p:cNvSpPr>
            <a:spLocks noChangeArrowheads="1"/>
          </p:cNvSpPr>
          <p:nvPr/>
        </p:nvSpPr>
        <p:spPr bwMode="auto">
          <a:xfrm>
            <a:off x="3276600" y="3783252"/>
            <a:ext cx="2590800" cy="941148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methods of I,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including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code</a:t>
            </a:r>
          </a:p>
        </p:txBody>
      </p:sp>
      <p:sp>
        <p:nvSpPr>
          <p:cNvPr id="18444" name="AutoShape 13"/>
          <p:cNvSpPr>
            <a:spLocks noChangeArrowheads="1"/>
          </p:cNvSpPr>
          <p:nvPr/>
        </p:nvSpPr>
        <p:spPr bwMode="auto">
          <a:xfrm>
            <a:off x="2812695" y="5089527"/>
            <a:ext cx="3581400" cy="919401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w Cen MT" panose="020B0602020104020603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/>
              </a:rPr>
              <a:t>instance variables of C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other methods,</a:t>
            </a:r>
          </a:p>
        </p:txBody>
      </p:sp>
    </p:spTree>
    <p:extLst>
      <p:ext uri="{BB962C8B-B14F-4D97-AF65-F5344CB8AC3E}">
        <p14:creationId xmlns:p14="http://schemas.microsoft.com/office/powerpoint/2010/main" val="58271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Interfaces vs Inheritance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900005"/>
              </p:ext>
            </p:extLst>
          </p:nvPr>
        </p:nvGraphicFramePr>
        <p:xfrm>
          <a:off x="266700" y="1295400"/>
          <a:ext cx="8610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INTERFACE</a:t>
                      </a:r>
                      <a:r>
                        <a:rPr lang="en-US" sz="2400" baseline="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INHERITANCE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“Is –A” Relationship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Code</a:t>
                      </a:r>
                      <a:r>
                        <a:rPr lang="en-US" sz="2400" baseline="0" dirty="0"/>
                        <a:t>  Sharing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  <a:r>
                        <a:rPr lang="en-US" sz="2400" dirty="0">
                          <a:sym typeface="Wingdings" panose="05000000000000000000" pitchFamily="2" charset="2"/>
                        </a:rPr>
                        <a:t>A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/>
                        <a:t>B </a:t>
                      </a:r>
                      <a:r>
                        <a:rPr lang="en-US" altLang="en-US" sz="2400" b="0" i="1" dirty="0">
                          <a:solidFill>
                            <a:schemeClr val="accent2"/>
                          </a:solidFill>
                        </a:rPr>
                        <a:t>implements</a:t>
                      </a:r>
                      <a:r>
                        <a:rPr lang="en-US" altLang="en-US" sz="2400" b="0" dirty="0"/>
                        <a:t> interface 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en-US" sz="2400" b="0" dirty="0"/>
                        <a:t>B inherits the method signatures from A </a:t>
                      </a:r>
                      <a:r>
                        <a:rPr lang="en-US" altLang="en-US" sz="2400" b="0" dirty="0">
                          <a:solidFill>
                            <a:srgbClr val="008000"/>
                          </a:solidFill>
                        </a:rPr>
                        <a:t>(must implement them)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/>
                        <a:t> B </a:t>
                      </a:r>
                      <a:r>
                        <a:rPr lang="en-US" altLang="en-US" sz="2400" b="0" i="1" dirty="0">
                          <a:solidFill>
                            <a:schemeClr val="accent2"/>
                          </a:solidFill>
                        </a:rPr>
                        <a:t>extends</a:t>
                      </a:r>
                      <a:r>
                        <a:rPr lang="en-US" altLang="en-US" sz="2400" b="0" dirty="0"/>
                        <a:t> class 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0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en-US" sz="2400" b="0" dirty="0"/>
                        <a:t> B inherits everything from A (including</a:t>
                      </a:r>
                      <a:r>
                        <a:rPr lang="en-US" altLang="en-US" sz="2400" b="0" baseline="0" dirty="0"/>
                        <a:t> any </a:t>
                      </a:r>
                      <a:r>
                        <a:rPr lang="en-US" altLang="en-US" sz="2400" b="0" dirty="0"/>
                        <a:t>method code and instance variables) 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1F57-C855-48E7-AE2A-7350EAB9724B}" type="datetime1">
              <a:rPr lang="en-US" altLang="en-US" smtClean="0"/>
              <a:pPr/>
              <a:t>1/19/17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03-</a:t>
            </a:r>
            <a:fld id="{A4CB7D73-A12C-4CFA-880F-EB436BDBBC4A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485709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Specification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8597" y="4857094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Implementation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183038" y="1801504"/>
            <a:ext cx="545910" cy="32072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w Cen MT" pitchFamily="-112" charset="-1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119581" y="1760561"/>
            <a:ext cx="545910" cy="32072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w Cen MT" pitchFamily="-112" charset="-1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183038" y="2253400"/>
            <a:ext cx="545910" cy="32072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w Cen MT" pitchFamily="-112" charset="-1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119581" y="2253399"/>
            <a:ext cx="545910" cy="32072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w Cen MT" pitchFamily="-11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698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w Cen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w Cen M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SE142J-template">
  <a:themeElements>
    <a:clrScheme name="CSE142J-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w Cen MT" pitchFamily="-112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w Cen MT" pitchFamily="-112" charset="-18"/>
          </a:defRPr>
        </a:defPPr>
      </a:lstStyle>
    </a:lnDef>
  </a:objectDefaults>
  <a:extraClrSchemeLst>
    <a:extraClrScheme>
      <a:clrScheme name="CSE142J-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E142J-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E142J-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E142J-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E142J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E142J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E142J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w Cen MT" panose="020B0602020104020603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w Cen MT" panose="020B0602020104020603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795</Words>
  <Application>Microsoft Macintosh PowerPoint</Application>
  <PresentationFormat>On-screen Show (4:3)</PresentationFormat>
  <Paragraphs>251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36" baseType="lpstr">
      <vt:lpstr>Arial</vt:lpstr>
      <vt:lpstr>Arial Narrow</vt:lpstr>
      <vt:lpstr>Calibri</vt:lpstr>
      <vt:lpstr>Calibri Light</vt:lpstr>
      <vt:lpstr>Courier New</vt:lpstr>
      <vt:lpstr>MS PGothic</vt:lpstr>
      <vt:lpstr>ＭＳ Ｐゴシック</vt:lpstr>
      <vt:lpstr>Tahoma</vt:lpstr>
      <vt:lpstr>Times New Roman</vt:lpstr>
      <vt:lpstr>Tw Cen MT</vt:lpstr>
      <vt:lpstr>Tw Cen MT Condensed</vt:lpstr>
      <vt:lpstr>Wingdings</vt:lpstr>
      <vt:lpstr>Office Theme</vt:lpstr>
      <vt:lpstr>Default Design</vt:lpstr>
      <vt:lpstr>1_Default Design</vt:lpstr>
      <vt:lpstr>CSE142J-template</vt:lpstr>
      <vt:lpstr>2_Default Design</vt:lpstr>
      <vt:lpstr>RECAP of Lectures 1&amp;2</vt:lpstr>
      <vt:lpstr>‘Is-a’ in Programming</vt:lpstr>
      <vt:lpstr>Vocabulary and Principles</vt:lpstr>
      <vt:lpstr>Member Access</vt:lpstr>
      <vt:lpstr>Static and Dynamic Types</vt:lpstr>
      <vt:lpstr>Dynamic Dispatch Where to look for methods?</vt:lpstr>
      <vt:lpstr>Public Interface</vt:lpstr>
      <vt:lpstr>PowerPoint Presentation</vt:lpstr>
      <vt:lpstr>Interfaces vs Inheritance</vt:lpstr>
      <vt:lpstr>Class Object</vt:lpstr>
      <vt:lpstr>Recall: comparing objects</vt:lpstr>
      <vt:lpstr>Flawed equals method</vt:lpstr>
      <vt:lpstr>equals and Object</vt:lpstr>
      <vt:lpstr>Another flawed version</vt:lpstr>
      <vt:lpstr>Type-casting objects</vt:lpstr>
      <vt:lpstr>Comparing different types</vt:lpstr>
      <vt:lpstr>What about this?</vt:lpstr>
      <vt:lpstr>What about this?</vt:lpstr>
      <vt:lpstr>Finally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RECAP of Lecture 1&amp;2</dc:title>
  <dc:creator>Zontak, Maria</dc:creator>
  <cp:lastModifiedBy>Therapon Skoteiniotis</cp:lastModifiedBy>
  <cp:revision>28</cp:revision>
  <dcterms:created xsi:type="dcterms:W3CDTF">2017-01-18T03:35:39Z</dcterms:created>
  <dcterms:modified xsi:type="dcterms:W3CDTF">2017-01-19T19:14:24Z</dcterms:modified>
</cp:coreProperties>
</file>